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80" r:id="rId4"/>
    <p:sldId id="268" r:id="rId5"/>
    <p:sldId id="258" r:id="rId6"/>
    <p:sldId id="278" r:id="rId7"/>
    <p:sldId id="269" r:id="rId8"/>
    <p:sldId id="270" r:id="rId9"/>
    <p:sldId id="271" r:id="rId10"/>
    <p:sldId id="272" r:id="rId11"/>
    <p:sldId id="259" r:id="rId12"/>
    <p:sldId id="274" r:id="rId13"/>
    <p:sldId id="261" r:id="rId14"/>
    <p:sldId id="275" r:id="rId15"/>
    <p:sldId id="277" r:id="rId1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00"/>
    <a:srgbClr val="71FF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94660"/>
  </p:normalViewPr>
  <p:slideViewPr>
    <p:cSldViewPr>
      <p:cViewPr>
        <p:scale>
          <a:sx n="66" d="100"/>
          <a:sy n="66" d="100"/>
        </p:scale>
        <p:origin x="-12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60FBE4C-80C2-4FF4-B56B-7FB09252BE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48B0D2-FA8F-4EB3-8F95-4C7385544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946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F43BB1-4FAF-49A1-9990-277C42E4DB6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9461" name="Місце для дати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0FF3C-9CE3-4CD7-9DB8-9EE147CA8E6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0485" name="Місце для дати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ED7CFC-F36D-4A94-8CF6-2C27AA33015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1509" name="Місце для дати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08DAB7-1AC3-43E3-BB25-2BCEA0E61350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2533" name="Місце для дати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36C83D-6BDB-4BEC-AFF7-FBF4FEDD298F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3557" name="Місце для дати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8FE4E8-D3B4-44FB-8D51-852B46EED4D9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4581" name="Місце для дати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44CB71-02BD-4B6D-947F-6B7E168B520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5605" name="Місце для дати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0FE03B2-E18E-4BA5-B7BB-0651EE7A3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95D52-DA8C-40BB-9BC4-925256872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3DA5E-45DE-4F1F-BE58-50CFE3E010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4DD70B2-A01D-475C-841B-99B45CD0A2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F0A4FC1-288E-4C10-870C-DB8FBD28F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4FF3-921E-4089-A684-F8BFCF3D25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69059-9F08-4F00-BB9D-FE9AC59E94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4792602-FAE6-4C46-98D5-3B9131E50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91BBD-63CE-4967-8E84-384EA4AD0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B39793E-CAAA-494F-89EF-7C2571046B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FF56566-6881-4ADD-BBE4-EA2CFA1664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Косарська ЗОШ, Скічко Т.М.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53270A-510F-4DE5-B765-D04BF8709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7851648" cy="1828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 симетрія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5105400"/>
            <a:ext cx="6400800" cy="1752600"/>
          </a:xfrm>
        </p:spPr>
        <p:txBody>
          <a:bodyPr rtlCol="0">
            <a:normAutofit/>
          </a:bodyPr>
          <a:lstStyle/>
          <a:p>
            <a:pPr algn="l" eaLnBrk="1" hangingPunct="1">
              <a:defRPr/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9 - В класу</a:t>
            </a:r>
          </a:p>
          <a:p>
            <a:pPr algn="l" eaLnBrk="1" hangingPunct="1">
              <a:defRPr/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Повстянко  Катерина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829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Freeform 2"/>
          <p:cNvSpPr>
            <a:spLocks/>
          </p:cNvSpPr>
          <p:nvPr/>
        </p:nvSpPr>
        <p:spPr bwMode="auto">
          <a:xfrm flipH="1" flipV="1">
            <a:off x="4165600" y="2957513"/>
            <a:ext cx="3556000" cy="2643187"/>
          </a:xfrm>
          <a:custGeom>
            <a:avLst/>
            <a:gdLst>
              <a:gd name="T0" fmla="*/ 0 w 2240"/>
              <a:gd name="T1" fmla="*/ 2147483647 h 1665"/>
              <a:gd name="T2" fmla="*/ 2147483647 w 2240"/>
              <a:gd name="T3" fmla="*/ 0 h 1665"/>
              <a:gd name="T4" fmla="*/ 2147483647 w 2240"/>
              <a:gd name="T5" fmla="*/ 2147483647 h 1665"/>
              <a:gd name="T6" fmla="*/ 0 w 2240"/>
              <a:gd name="T7" fmla="*/ 2147483647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2240"/>
              <a:gd name="T13" fmla="*/ 0 h 1665"/>
              <a:gd name="T14" fmla="*/ 2240 w 2240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FF0000">
              <a:alpha val="21960"/>
            </a:srgbClr>
          </a:solidFill>
          <a:ln w="952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609600" y="328613"/>
            <a:ext cx="3556000" cy="2643187"/>
          </a:xfrm>
          <a:custGeom>
            <a:avLst/>
            <a:gdLst>
              <a:gd name="T0" fmla="*/ 0 w 2240"/>
              <a:gd name="T1" fmla="*/ 2147483647 h 1665"/>
              <a:gd name="T2" fmla="*/ 2147483647 w 2240"/>
              <a:gd name="T3" fmla="*/ 0 h 1665"/>
              <a:gd name="T4" fmla="*/ 2147483647 w 2240"/>
              <a:gd name="T5" fmla="*/ 2147483647 h 1665"/>
              <a:gd name="T6" fmla="*/ 0 w 2240"/>
              <a:gd name="T7" fmla="*/ 2147483647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2240"/>
              <a:gd name="T13" fmla="*/ 0 h 1665"/>
              <a:gd name="T14" fmla="*/ 2240 w 2240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chemeClr val="accent5">
              <a:lumMod val="75000"/>
              <a:alpha val="21960"/>
            </a:schemeClr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9220" name="Oval 18"/>
          <p:cNvSpPr>
            <a:spLocks noChangeArrowheads="1"/>
          </p:cNvSpPr>
          <p:nvPr/>
        </p:nvSpPr>
        <p:spPr bwMode="auto">
          <a:xfrm>
            <a:off x="571500" y="17541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21" name="Oval 19"/>
          <p:cNvSpPr>
            <a:spLocks noChangeArrowheads="1"/>
          </p:cNvSpPr>
          <p:nvPr/>
        </p:nvSpPr>
        <p:spPr bwMode="auto">
          <a:xfrm>
            <a:off x="3238500" y="292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69044" name="Text Box 20"/>
          <p:cNvSpPr txBox="1">
            <a:spLocks noChangeArrowheads="1"/>
          </p:cNvSpPr>
          <p:nvPr/>
        </p:nvSpPr>
        <p:spPr bwMode="auto">
          <a:xfrm>
            <a:off x="1143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400">
              <a:solidFill>
                <a:srgbClr val="3333FF"/>
              </a:solidFill>
            </a:endParaRPr>
          </a:p>
        </p:txBody>
      </p:sp>
      <p:sp>
        <p:nvSpPr>
          <p:cNvPr id="769045" name="Text Box 21"/>
          <p:cNvSpPr txBox="1">
            <a:spLocks noChangeArrowheads="1"/>
          </p:cNvSpPr>
          <p:nvPr/>
        </p:nvSpPr>
        <p:spPr bwMode="auto">
          <a:xfrm>
            <a:off x="3162300" y="15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400">
              <a:solidFill>
                <a:srgbClr val="3333FF"/>
              </a:solidFill>
            </a:endParaRPr>
          </a:p>
        </p:txBody>
      </p:sp>
      <p:sp>
        <p:nvSpPr>
          <p:cNvPr id="769047" name="Text Box 23"/>
          <p:cNvSpPr txBox="1">
            <a:spLocks noChangeArrowheads="1"/>
          </p:cNvSpPr>
          <p:nvPr/>
        </p:nvSpPr>
        <p:spPr bwMode="auto">
          <a:xfrm>
            <a:off x="4800600" y="1752600"/>
            <a:ext cx="434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Зауваження</a:t>
            </a: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ru-RU" sz="2000" dirty="0" err="1">
                <a:solidFill>
                  <a:schemeClr val="tx2"/>
                </a:solidFill>
              </a:rPr>
              <a:t>Якщо</a:t>
            </a:r>
            <a:r>
              <a:rPr lang="ru-RU" sz="2000" dirty="0">
                <a:solidFill>
                  <a:schemeClr val="tx2"/>
                </a:solidFill>
              </a:rPr>
              <a:t> центр </a:t>
            </a:r>
            <a:r>
              <a:rPr lang="ru-RU" sz="2000" dirty="0" err="1">
                <a:solidFill>
                  <a:schemeClr val="tx2"/>
                </a:solidFill>
              </a:rPr>
              <a:t>симетрії</a:t>
            </a:r>
            <a:r>
              <a:rPr lang="ru-RU" sz="2000" dirty="0">
                <a:solidFill>
                  <a:schemeClr val="tx2"/>
                </a:solidFill>
              </a:rPr>
              <a:t> – одна </a:t>
            </a:r>
            <a:r>
              <a:rPr lang="ru-RU" sz="2000" dirty="0" err="1">
                <a:solidFill>
                  <a:schemeClr val="tx2"/>
                </a:solidFill>
              </a:rPr>
              <a:t>з</a:t>
            </a:r>
            <a:r>
              <a:rPr lang="ru-RU" sz="2000" dirty="0">
                <a:solidFill>
                  <a:schemeClr val="tx2"/>
                </a:solidFill>
              </a:rPr>
              <a:t> вершин </a:t>
            </a:r>
            <a:r>
              <a:rPr lang="ru-RU" sz="2000" dirty="0" err="1">
                <a:solidFill>
                  <a:schemeClr val="tx2"/>
                </a:solidFill>
              </a:rPr>
              <a:t>фігури</a:t>
            </a:r>
            <a:r>
              <a:rPr lang="ru-RU" sz="2000" dirty="0">
                <a:solidFill>
                  <a:schemeClr val="tx2"/>
                </a:solidFill>
              </a:rPr>
              <a:t>, то </a:t>
            </a:r>
            <a:r>
              <a:rPr lang="ru-RU" sz="2000" dirty="0" err="1">
                <a:solidFill>
                  <a:schemeClr val="tx2"/>
                </a:solidFill>
              </a:rPr>
              <a:t>фігура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її</a:t>
            </a:r>
            <a:r>
              <a:rPr lang="ru-RU" sz="2000" dirty="0">
                <a:solidFill>
                  <a:schemeClr val="tx2"/>
                </a:solidFill>
              </a:rPr>
              <a:t> образ </a:t>
            </a:r>
            <a:r>
              <a:rPr lang="ru-RU" sz="2000" dirty="0" err="1">
                <a:solidFill>
                  <a:schemeClr val="tx2"/>
                </a:solidFill>
              </a:rPr>
              <a:t>мають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спільну</a:t>
            </a:r>
            <a:r>
              <a:rPr lang="ru-RU" sz="2000" dirty="0">
                <a:solidFill>
                  <a:schemeClr val="tx2"/>
                </a:solidFill>
              </a:rPr>
              <a:t> точку (точка С).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09600" y="1776413"/>
            <a:ext cx="7696200" cy="2565400"/>
            <a:chOff x="384" y="1200"/>
            <a:chExt cx="4848" cy="1616"/>
          </a:xfrm>
        </p:grpSpPr>
        <p:sp>
          <p:nvSpPr>
            <p:cNvPr id="9239" name="Freeform 25"/>
            <p:cNvSpPr>
              <a:spLocks/>
            </p:cNvSpPr>
            <p:nvPr/>
          </p:nvSpPr>
          <p:spPr bwMode="auto">
            <a:xfrm>
              <a:off x="384" y="1200"/>
              <a:ext cx="2248" cy="752"/>
            </a:xfrm>
            <a:custGeom>
              <a:avLst/>
              <a:gdLst>
                <a:gd name="T0" fmla="*/ 2248 w 2248"/>
                <a:gd name="T1" fmla="*/ 752 h 752"/>
                <a:gd name="T2" fmla="*/ 0 w 2248"/>
                <a:gd name="T3" fmla="*/ 0 h 752"/>
                <a:gd name="T4" fmla="*/ 0 60000 65536"/>
                <a:gd name="T5" fmla="*/ 0 60000 65536"/>
                <a:gd name="T6" fmla="*/ 0 w 2248"/>
                <a:gd name="T7" fmla="*/ 0 h 752"/>
                <a:gd name="T8" fmla="*/ 2248 w 2248"/>
                <a:gd name="T9" fmla="*/ 752 h 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8" h="752">
                  <a:moveTo>
                    <a:pt x="2248" y="75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9240" name="Group 40"/>
            <p:cNvGrpSpPr>
              <a:grpSpLocks/>
            </p:cNvGrpSpPr>
            <p:nvPr/>
          </p:nvGrpSpPr>
          <p:grpSpPr bwMode="auto">
            <a:xfrm>
              <a:off x="4848" y="2528"/>
              <a:ext cx="384" cy="288"/>
              <a:chOff x="4488" y="1512"/>
              <a:chExt cx="384" cy="288"/>
            </a:xfrm>
          </p:grpSpPr>
          <p:sp>
            <p:nvSpPr>
              <p:cNvPr id="769050" name="Text Box 26"/>
              <p:cNvSpPr txBox="1">
                <a:spLocks noChangeArrowheads="1"/>
              </p:cNvSpPr>
              <p:nvPr/>
            </p:nvSpPr>
            <p:spPr bwMode="auto">
              <a:xfrm>
                <a:off x="4488" y="1512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400" b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ru-RU" sz="2400" b="1" baseline="-2500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2400">
                  <a:solidFill>
                    <a:srgbClr val="3333FF"/>
                  </a:solidFill>
                </a:endParaRPr>
              </a:p>
            </p:txBody>
          </p:sp>
          <p:sp>
            <p:nvSpPr>
              <p:cNvPr id="9243" name="Oval 27"/>
              <p:cNvSpPr>
                <a:spLocks noChangeArrowheads="1"/>
              </p:cNvSpPr>
              <p:nvPr/>
            </p:nvSpPr>
            <p:spPr bwMode="auto">
              <a:xfrm>
                <a:off x="4488" y="1656"/>
                <a:ext cx="48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9241" name="Freeform 39"/>
            <p:cNvSpPr>
              <a:spLocks/>
            </p:cNvSpPr>
            <p:nvPr/>
          </p:nvSpPr>
          <p:spPr bwMode="auto">
            <a:xfrm>
              <a:off x="2616" y="1944"/>
              <a:ext cx="2248" cy="752"/>
            </a:xfrm>
            <a:custGeom>
              <a:avLst/>
              <a:gdLst>
                <a:gd name="T0" fmla="*/ 2248 w 2248"/>
                <a:gd name="T1" fmla="*/ 752 h 752"/>
                <a:gd name="T2" fmla="*/ 0 w 2248"/>
                <a:gd name="T3" fmla="*/ 0 h 752"/>
                <a:gd name="T4" fmla="*/ 0 60000 65536"/>
                <a:gd name="T5" fmla="*/ 0 60000 65536"/>
                <a:gd name="T6" fmla="*/ 0 w 2248"/>
                <a:gd name="T7" fmla="*/ 0 h 752"/>
                <a:gd name="T8" fmla="*/ 2248 w 2248"/>
                <a:gd name="T9" fmla="*/ 752 h 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8" h="752">
                  <a:moveTo>
                    <a:pt x="2248" y="75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263900" y="341313"/>
            <a:ext cx="1917700" cy="5791200"/>
            <a:chOff x="2056" y="296"/>
            <a:chExt cx="1208" cy="3648"/>
          </a:xfrm>
        </p:grpSpPr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2616" y="1944"/>
              <a:ext cx="575" cy="1672"/>
            </a:xfrm>
            <a:custGeom>
              <a:avLst/>
              <a:gdLst>
                <a:gd name="T0" fmla="*/ 0 w 575"/>
                <a:gd name="T1" fmla="*/ 0 h 1672"/>
                <a:gd name="T2" fmla="*/ 575 w 575"/>
                <a:gd name="T3" fmla="*/ 1672 h 1672"/>
                <a:gd name="T4" fmla="*/ 0 60000 65536"/>
                <a:gd name="T5" fmla="*/ 0 60000 65536"/>
                <a:gd name="T6" fmla="*/ 0 w 575"/>
                <a:gd name="T7" fmla="*/ 0 h 1672"/>
                <a:gd name="T8" fmla="*/ 575 w 575"/>
                <a:gd name="T9" fmla="*/ 1672 h 1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5" h="1672">
                  <a:moveTo>
                    <a:pt x="0" y="0"/>
                  </a:moveTo>
                  <a:lnTo>
                    <a:pt x="575" y="1672"/>
                  </a:lnTo>
                </a:path>
              </a:pathLst>
            </a:custGeom>
            <a:noFill/>
            <a:ln w="28575">
              <a:solidFill>
                <a:srgbClr val="6600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2880" y="3584"/>
              <a:ext cx="384" cy="360"/>
              <a:chOff x="2880" y="3584"/>
              <a:chExt cx="384" cy="360"/>
            </a:xfrm>
          </p:grpSpPr>
          <p:sp>
            <p:nvSpPr>
              <p:cNvPr id="9237" name="Oval 7"/>
              <p:cNvSpPr>
                <a:spLocks noChangeArrowheads="1"/>
              </p:cNvSpPr>
              <p:nvPr/>
            </p:nvSpPr>
            <p:spPr bwMode="auto">
              <a:xfrm>
                <a:off x="3165" y="3584"/>
                <a:ext cx="48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9032" name="Text Box 8"/>
              <p:cNvSpPr txBox="1">
                <a:spLocks noChangeArrowheads="1"/>
              </p:cNvSpPr>
              <p:nvPr/>
            </p:nvSpPr>
            <p:spPr bwMode="auto">
              <a:xfrm>
                <a:off x="2880" y="365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400" b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  <a:r>
                  <a:rPr lang="ru-RU" sz="2400" b="1" baseline="-2500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240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9236" name="Freeform 42"/>
            <p:cNvSpPr>
              <a:spLocks/>
            </p:cNvSpPr>
            <p:nvPr/>
          </p:nvSpPr>
          <p:spPr bwMode="auto">
            <a:xfrm>
              <a:off x="2056" y="296"/>
              <a:ext cx="575" cy="1672"/>
            </a:xfrm>
            <a:custGeom>
              <a:avLst/>
              <a:gdLst>
                <a:gd name="T0" fmla="*/ 0 w 575"/>
                <a:gd name="T1" fmla="*/ 0 h 1672"/>
                <a:gd name="T2" fmla="*/ 575 w 575"/>
                <a:gd name="T3" fmla="*/ 1672 h 1672"/>
                <a:gd name="T4" fmla="*/ 0 60000 65536"/>
                <a:gd name="T5" fmla="*/ 0 60000 65536"/>
                <a:gd name="T6" fmla="*/ 0 w 575"/>
                <a:gd name="T7" fmla="*/ 0 h 1672"/>
                <a:gd name="T8" fmla="*/ 575 w 575"/>
                <a:gd name="T9" fmla="*/ 1672 h 1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5" h="1672">
                  <a:moveTo>
                    <a:pt x="0" y="0"/>
                  </a:moveTo>
                  <a:lnTo>
                    <a:pt x="575" y="1672"/>
                  </a:lnTo>
                </a:path>
              </a:pathLst>
            </a:custGeom>
            <a:noFill/>
            <a:ln w="28575">
              <a:solidFill>
                <a:srgbClr val="6600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69046" name="Text Box 22"/>
          <p:cNvSpPr txBox="1">
            <a:spLocks noChangeArrowheads="1"/>
          </p:cNvSpPr>
          <p:nvPr/>
        </p:nvSpPr>
        <p:spPr bwMode="auto">
          <a:xfrm>
            <a:off x="4038600" y="26146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9228" name="Oval 34"/>
          <p:cNvSpPr>
            <a:spLocks noChangeArrowheads="1"/>
          </p:cNvSpPr>
          <p:nvPr/>
        </p:nvSpPr>
        <p:spPr bwMode="auto">
          <a:xfrm>
            <a:off x="4127500" y="29337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632200" y="2817813"/>
            <a:ext cx="609600" cy="457200"/>
            <a:chOff x="1248" y="2064"/>
            <a:chExt cx="384" cy="288"/>
          </a:xfrm>
        </p:grpSpPr>
        <p:sp>
          <p:nvSpPr>
            <p:cNvPr id="9232" name="Oval 36"/>
            <p:cNvSpPr>
              <a:spLocks noChangeArrowheads="1"/>
            </p:cNvSpPr>
            <p:nvPr/>
          </p:nvSpPr>
          <p:spPr bwMode="auto">
            <a:xfrm>
              <a:off x="1560" y="2141"/>
              <a:ext cx="48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69061" name="Text Box 37"/>
            <p:cNvSpPr txBox="1">
              <a:spLocks noChangeArrowheads="1"/>
            </p:cNvSpPr>
            <p:nvPr/>
          </p:nvSpPr>
          <p:spPr bwMode="auto">
            <a:xfrm>
              <a:off x="124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endParaRPr lang="ru-RU" sz="2400">
                <a:solidFill>
                  <a:srgbClr val="FF0000"/>
                </a:solidFill>
              </a:endParaRPr>
            </a:p>
          </p:txBody>
        </p:sp>
      </p:grp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4267200" y="30480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Побудова трикутника, симетричного трикутнику АВС відносно точки С</a:t>
            </a:r>
            <a:endParaRPr lang="ru-RU" sz="2400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38200" y="3810000"/>
            <a:ext cx="335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А→А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→С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В→В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1,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∆АВС→∆А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8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69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69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381000"/>
            <a:ext cx="8229600" cy="190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    Якщо перетворення симетрії відносно точки О переводить фігуру </a:t>
            </a:r>
            <a:r>
              <a:rPr lang="en-US" sz="2800" dirty="0" smtClean="0"/>
              <a:t>F</a:t>
            </a:r>
            <a:r>
              <a:rPr lang="uk-UA" sz="2800" dirty="0" smtClean="0"/>
              <a:t> у себе, то така фігура називається </a:t>
            </a:r>
            <a:r>
              <a:rPr lang="uk-UA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центрально-симетричною</a:t>
            </a:r>
            <a:r>
              <a:rPr lang="uk-UA" sz="2800" dirty="0" smtClean="0"/>
              <a:t>, а точка О – центром симетрії фігури </a:t>
            </a:r>
            <a:r>
              <a:rPr lang="en-US" sz="2800" dirty="0" smtClean="0"/>
              <a:t>F</a:t>
            </a:r>
            <a:r>
              <a:rPr lang="uk-UA" sz="2800" dirty="0" smtClean="0"/>
              <a:t>.</a:t>
            </a:r>
            <a:endParaRPr lang="ru-RU" sz="2800" dirty="0" smtClean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1295400" y="2743200"/>
            <a:ext cx="5410200" cy="22860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295400" y="2743200"/>
            <a:ext cx="5410200" cy="2286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62200" y="2743200"/>
            <a:ext cx="3276600" cy="2286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857500" y="3314700"/>
            <a:ext cx="22860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Oval 67"/>
          <p:cNvSpPr>
            <a:spLocks noChangeArrowheads="1"/>
          </p:cNvSpPr>
          <p:nvPr/>
        </p:nvSpPr>
        <p:spPr bwMode="auto">
          <a:xfrm>
            <a:off x="3957638" y="3840163"/>
            <a:ext cx="76200" cy="74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343400" y="502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  <a:r>
              <a:rPr lang="en-US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81400" y="3886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24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124200" y="228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  <a:endParaRPr lang="ru-RU" sz="2400" dirty="0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3381375" y="2700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4529138" y="49926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  <p:custDataLst>
      <p:tags r:id="rId1"/>
    </p:custDataLst>
  </p:cSld>
  <p:clrMapOvr>
    <a:masterClrMapping/>
  </p:clrMapOvr>
  <p:transition advTm="3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7" name="Text Box 11"/>
          <p:cNvSpPr txBox="1">
            <a:spLocks noChangeArrowheads="1"/>
          </p:cNvSpPr>
          <p:nvPr/>
        </p:nvSpPr>
        <p:spPr bwMode="auto">
          <a:xfrm>
            <a:off x="4800600" y="106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  <a:r>
              <a:rPr lang="ru-RU" sz="2400" b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dirty="0">
              <a:solidFill>
                <a:srgbClr val="3333FF"/>
              </a:solidFill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38200" y="1651000"/>
            <a:ext cx="4965700" cy="1651000"/>
            <a:chOff x="864" y="2000"/>
            <a:chExt cx="3128" cy="1040"/>
          </a:xfrm>
        </p:grpSpPr>
        <p:sp>
          <p:nvSpPr>
            <p:cNvPr id="12320" name="Freeform 34"/>
            <p:cNvSpPr>
              <a:spLocks/>
            </p:cNvSpPr>
            <p:nvPr/>
          </p:nvSpPr>
          <p:spPr bwMode="auto">
            <a:xfrm>
              <a:off x="2424" y="252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864" y="200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61884" name="Freeform 28"/>
          <p:cNvSpPr>
            <a:spLocks/>
          </p:cNvSpPr>
          <p:nvPr/>
        </p:nvSpPr>
        <p:spPr bwMode="auto">
          <a:xfrm>
            <a:off x="4953000" y="1524000"/>
            <a:ext cx="850900" cy="1752600"/>
          </a:xfrm>
          <a:custGeom>
            <a:avLst/>
            <a:gdLst>
              <a:gd name="T0" fmla="*/ 2147483647 w 536"/>
              <a:gd name="T1" fmla="*/ 2147483647 h 1104"/>
              <a:gd name="T2" fmla="*/ 0 w 536"/>
              <a:gd name="T3" fmla="*/ 0 h 1104"/>
              <a:gd name="T4" fmla="*/ 0 60000 65536"/>
              <a:gd name="T5" fmla="*/ 0 60000 65536"/>
              <a:gd name="T6" fmla="*/ 0 w 536"/>
              <a:gd name="T7" fmla="*/ 0 h 1104"/>
              <a:gd name="T8" fmla="*/ 536 w 536"/>
              <a:gd name="T9" fmla="*/ 1104 h 1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6" h="1104">
                <a:moveTo>
                  <a:pt x="536" y="110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12293" name="Oval 3"/>
          <p:cNvSpPr>
            <a:spLocks noChangeArrowheads="1"/>
          </p:cNvSpPr>
          <p:nvPr/>
        </p:nvSpPr>
        <p:spPr bwMode="auto">
          <a:xfrm>
            <a:off x="32766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61860" name="Freeform 4"/>
          <p:cNvSpPr>
            <a:spLocks/>
          </p:cNvSpPr>
          <p:nvPr/>
        </p:nvSpPr>
        <p:spPr bwMode="auto">
          <a:xfrm>
            <a:off x="1746250" y="2476500"/>
            <a:ext cx="1555750" cy="889000"/>
          </a:xfrm>
          <a:custGeom>
            <a:avLst/>
            <a:gdLst>
              <a:gd name="T0" fmla="*/ 0 w 980"/>
              <a:gd name="T1" fmla="*/ 2147483647 h 560"/>
              <a:gd name="T2" fmla="*/ 2147483647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1676400" y="3352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1600200" y="3276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  <a:endParaRPr lang="ru-RU" sz="2400" dirty="0">
              <a:solidFill>
                <a:srgbClr val="3333FF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H="1" flipV="1">
            <a:off x="3352800" y="1485900"/>
            <a:ext cx="1625600" cy="952500"/>
            <a:chOff x="240" y="1800"/>
            <a:chExt cx="1024" cy="600"/>
          </a:xfrm>
        </p:grpSpPr>
        <p:sp>
          <p:nvSpPr>
            <p:cNvPr id="12318" name="Freeform 9"/>
            <p:cNvSpPr>
              <a:spLocks/>
            </p:cNvSpPr>
            <p:nvPr/>
          </p:nvSpPr>
          <p:spPr bwMode="auto">
            <a:xfrm>
              <a:off x="284" y="1800"/>
              <a:ext cx="980" cy="560"/>
            </a:xfrm>
            <a:custGeom>
              <a:avLst/>
              <a:gdLst>
                <a:gd name="T0" fmla="*/ 0 w 980"/>
                <a:gd name="T1" fmla="*/ 560 h 560"/>
                <a:gd name="T2" fmla="*/ 980 w 980"/>
                <a:gd name="T3" fmla="*/ 0 h 560"/>
                <a:gd name="T4" fmla="*/ 0 60000 65536"/>
                <a:gd name="T5" fmla="*/ 0 60000 65536"/>
                <a:gd name="T6" fmla="*/ 0 w 980"/>
                <a:gd name="T7" fmla="*/ 0 h 560"/>
                <a:gd name="T8" fmla="*/ 980 w 980"/>
                <a:gd name="T9" fmla="*/ 560 h 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19" name="Oval 10"/>
            <p:cNvSpPr>
              <a:spLocks noChangeArrowheads="1"/>
            </p:cNvSpPr>
            <p:nvPr/>
          </p:nvSpPr>
          <p:spPr bwMode="auto">
            <a:xfrm>
              <a:off x="240" y="235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761868" name="Text Box 12"/>
          <p:cNvSpPr txBox="1">
            <a:spLocks noChangeArrowheads="1"/>
          </p:cNvSpPr>
          <p:nvPr/>
        </p:nvSpPr>
        <p:spPr bwMode="auto">
          <a:xfrm>
            <a:off x="3048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14600" y="1905000"/>
            <a:ext cx="1600200" cy="1143000"/>
            <a:chOff x="768" y="1440"/>
            <a:chExt cx="1008" cy="720"/>
          </a:xfrm>
        </p:grpSpPr>
        <p:sp>
          <p:nvSpPr>
            <p:cNvPr id="12316" name="Freeform 14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17" name="Freeform 15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61872" name="Text Box 16"/>
          <p:cNvSpPr txBox="1">
            <a:spLocks noChangeArrowheads="1"/>
          </p:cNvSpPr>
          <p:nvPr/>
        </p:nvSpPr>
        <p:spPr bwMode="auto">
          <a:xfrm>
            <a:off x="990600" y="2286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властивість центральної симетрії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2301" name="Text Box 26"/>
          <p:cNvSpPr txBox="1">
            <a:spLocks noChangeArrowheads="1"/>
          </p:cNvSpPr>
          <p:nvPr/>
        </p:nvSpPr>
        <p:spPr bwMode="auto">
          <a:xfrm>
            <a:off x="533400" y="762000"/>
            <a:ext cx="8077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Теорема. </a:t>
            </a:r>
            <a:r>
              <a:rPr lang="uk-UA" sz="2400" b="1" i="1">
                <a:solidFill>
                  <a:srgbClr val="FF0000"/>
                </a:solidFill>
              </a:rPr>
              <a:t>Центральна симетрія є переміщенням.</a:t>
            </a:r>
          </a:p>
        </p:txBody>
      </p:sp>
      <p:sp>
        <p:nvSpPr>
          <p:cNvPr id="12302" name="Line 27"/>
          <p:cNvSpPr>
            <a:spLocks noChangeShapeType="1"/>
          </p:cNvSpPr>
          <p:nvPr/>
        </p:nvSpPr>
        <p:spPr bwMode="auto">
          <a:xfrm flipH="1" flipV="1">
            <a:off x="838200" y="1676400"/>
            <a:ext cx="838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61885" name="Text Box 29"/>
          <p:cNvSpPr txBox="1">
            <a:spLocks noChangeArrowheads="1"/>
          </p:cNvSpPr>
          <p:nvPr/>
        </p:nvSpPr>
        <p:spPr bwMode="auto">
          <a:xfrm>
            <a:off x="3810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12304" name="Oval 31"/>
          <p:cNvSpPr>
            <a:spLocks noChangeArrowheads="1"/>
          </p:cNvSpPr>
          <p:nvPr/>
        </p:nvSpPr>
        <p:spPr bwMode="auto">
          <a:xfrm>
            <a:off x="800100" y="1625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778500" y="3124200"/>
            <a:ext cx="698500" cy="457200"/>
            <a:chOff x="3976" y="2928"/>
            <a:chExt cx="440" cy="288"/>
          </a:xfrm>
        </p:grpSpPr>
        <p:sp>
          <p:nvSpPr>
            <p:cNvPr id="761886" name="Text Box 30"/>
            <p:cNvSpPr txBox="1">
              <a:spLocks noChangeArrowheads="1"/>
            </p:cNvSpPr>
            <p:nvPr/>
          </p:nvSpPr>
          <p:spPr bwMode="auto">
            <a:xfrm>
              <a:off x="4032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ru-RU" sz="2400" b="1" baseline="-250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dirty="0">
                <a:solidFill>
                  <a:srgbClr val="3333FF"/>
                </a:solidFill>
              </a:endParaRPr>
            </a:p>
          </p:txBody>
        </p:sp>
        <p:sp>
          <p:nvSpPr>
            <p:cNvPr id="12315" name="Oval 35"/>
            <p:cNvSpPr>
              <a:spLocks noChangeArrowheads="1"/>
            </p:cNvSpPr>
            <p:nvPr/>
          </p:nvSpPr>
          <p:spPr bwMode="auto">
            <a:xfrm>
              <a:off x="3976" y="3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828800" y="1828800"/>
            <a:ext cx="2806700" cy="1244600"/>
            <a:chOff x="1488" y="2112"/>
            <a:chExt cx="1768" cy="784"/>
          </a:xfrm>
        </p:grpSpPr>
        <p:grpSp>
          <p:nvGrpSpPr>
            <p:cNvPr id="12308" name="Group 38"/>
            <p:cNvGrpSpPr>
              <a:grpSpLocks/>
            </p:cNvGrpSpPr>
            <p:nvPr/>
          </p:nvGrpSpPr>
          <p:grpSpPr bwMode="auto">
            <a:xfrm>
              <a:off x="1488" y="2112"/>
              <a:ext cx="88" cy="208"/>
              <a:chOff x="1488" y="2112"/>
              <a:chExt cx="88" cy="208"/>
            </a:xfrm>
          </p:grpSpPr>
          <p:sp>
            <p:nvSpPr>
              <p:cNvPr id="12312" name="Line 36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Line 37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9" name="Group 39"/>
            <p:cNvGrpSpPr>
              <a:grpSpLocks/>
            </p:cNvGrpSpPr>
            <p:nvPr/>
          </p:nvGrpSpPr>
          <p:grpSpPr bwMode="auto">
            <a:xfrm>
              <a:off x="3168" y="2688"/>
              <a:ext cx="88" cy="208"/>
              <a:chOff x="1488" y="2112"/>
              <a:chExt cx="88" cy="208"/>
            </a:xfrm>
          </p:grpSpPr>
          <p:sp>
            <p:nvSpPr>
              <p:cNvPr id="12310" name="Line 40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Line 41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61902" name="Text Box 46"/>
          <p:cNvSpPr txBox="1">
            <a:spLocks noChangeArrowheads="1"/>
          </p:cNvSpPr>
          <p:nvPr/>
        </p:nvSpPr>
        <p:spPr bwMode="auto">
          <a:xfrm>
            <a:off x="304800" y="3657600"/>
            <a:ext cx="86106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Доведення.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Центральна симетрія відносно точки О.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Точка Х – переходить в точку Х</a:t>
            </a:r>
            <a:r>
              <a:rPr lang="en-US" sz="2400" baseline="-25000"/>
              <a:t>1</a:t>
            </a:r>
            <a:r>
              <a:rPr lang="uk-UA" sz="2400"/>
              <a:t>, </a:t>
            </a: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точка </a:t>
            </a:r>
            <a:r>
              <a:rPr lang="en-US" sz="2400"/>
              <a:t>Y </a:t>
            </a:r>
            <a:r>
              <a:rPr lang="uk-UA" sz="2400"/>
              <a:t>переходить у точку </a:t>
            </a:r>
            <a:r>
              <a:rPr lang="en-US" sz="2400"/>
              <a:t>Y</a:t>
            </a:r>
            <a:r>
              <a:rPr lang="en-US" sz="2400" baseline="-25000"/>
              <a:t>1</a:t>
            </a:r>
            <a:r>
              <a:rPr lang="uk-UA" sz="2400" b="1"/>
              <a:t>. </a:t>
            </a:r>
            <a:endParaRPr lang="en-US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Точки О, Х, </a:t>
            </a:r>
            <a:r>
              <a:rPr lang="en-US" sz="2400"/>
              <a:t>Y</a:t>
            </a:r>
            <a:r>
              <a:rPr lang="uk-UA" sz="2400"/>
              <a:t> не лежать на одній прямій. </a:t>
            </a: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Трикутники ХО</a:t>
            </a:r>
            <a:r>
              <a:rPr lang="en-US" sz="2400"/>
              <a:t>Y </a:t>
            </a:r>
            <a:r>
              <a:rPr lang="uk-UA" sz="2400"/>
              <a:t>і Х</a:t>
            </a:r>
            <a:r>
              <a:rPr lang="en-US" sz="2400" baseline="-25000"/>
              <a:t>1</a:t>
            </a:r>
            <a:r>
              <a:rPr lang="uk-UA" sz="2400"/>
              <a:t>О</a:t>
            </a:r>
            <a:r>
              <a:rPr lang="en-US" sz="2400"/>
              <a:t>Y</a:t>
            </a:r>
            <a:r>
              <a:rPr lang="en-US" sz="2400" baseline="-25000"/>
              <a:t>1</a:t>
            </a:r>
            <a:r>
              <a:rPr lang="uk-UA" sz="2400" b="1"/>
              <a:t> </a:t>
            </a:r>
            <a:r>
              <a:rPr lang="uk-UA" sz="2400"/>
              <a:t>рівні за І ознакою (ОХ=ОХ</a:t>
            </a:r>
            <a:r>
              <a:rPr lang="en-US" sz="2400" baseline="-25000"/>
              <a:t>1</a:t>
            </a:r>
            <a:r>
              <a:rPr lang="uk-UA" sz="2400" b="1"/>
              <a:t>, </a:t>
            </a:r>
            <a:endParaRPr lang="en-US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О</a:t>
            </a:r>
            <a:r>
              <a:rPr lang="en-US" sz="2400"/>
              <a:t>Y</a:t>
            </a:r>
            <a:r>
              <a:rPr lang="uk-UA" sz="2400"/>
              <a:t> =О</a:t>
            </a:r>
            <a:r>
              <a:rPr lang="en-US" sz="2400"/>
              <a:t>Y</a:t>
            </a:r>
            <a:r>
              <a:rPr lang="en-US" sz="2400" baseline="-25000"/>
              <a:t>1</a:t>
            </a:r>
            <a:r>
              <a:rPr lang="uk-UA" sz="2400"/>
              <a:t> за означенням центральної симетрії, </a:t>
            </a: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>
                <a:sym typeface="Symbol" pitchFamily="18" charset="2"/>
              </a:rPr>
              <a:t></a:t>
            </a:r>
            <a:r>
              <a:rPr lang="uk-UA" sz="2400"/>
              <a:t>ХО</a:t>
            </a:r>
            <a:r>
              <a:rPr lang="en-US" sz="2400"/>
              <a:t>Y</a:t>
            </a:r>
            <a:r>
              <a:rPr lang="uk-UA" sz="2400"/>
              <a:t>= </a:t>
            </a:r>
            <a:r>
              <a:rPr lang="uk-UA" sz="2400">
                <a:sym typeface="Symbol" pitchFamily="18" charset="2"/>
              </a:rPr>
              <a:t></a:t>
            </a:r>
            <a:r>
              <a:rPr lang="uk-UA" sz="2400"/>
              <a:t>Х</a:t>
            </a:r>
            <a:r>
              <a:rPr lang="en-US" sz="2400" baseline="-25000"/>
              <a:t>1</a:t>
            </a:r>
            <a:r>
              <a:rPr lang="uk-UA" sz="2400"/>
              <a:t>О</a:t>
            </a:r>
            <a:r>
              <a:rPr lang="en-US" sz="2400"/>
              <a:t>Y</a:t>
            </a:r>
            <a:r>
              <a:rPr lang="en-US" sz="2400" baseline="-25000"/>
              <a:t>1</a:t>
            </a:r>
            <a:r>
              <a:rPr lang="uk-UA" sz="2400" b="1"/>
              <a:t> </a:t>
            </a:r>
            <a:r>
              <a:rPr lang="uk-UA" sz="2400"/>
              <a:t>як вертикальні). Отже, Х</a:t>
            </a:r>
            <a:r>
              <a:rPr lang="en-US" sz="2400"/>
              <a:t>Y </a:t>
            </a:r>
            <a:r>
              <a:rPr lang="uk-UA" sz="2400"/>
              <a:t>=Х</a:t>
            </a:r>
            <a:r>
              <a:rPr lang="en-US" sz="2400" baseline="-25000"/>
              <a:t>1</a:t>
            </a:r>
            <a:r>
              <a:rPr lang="en-US" sz="2400"/>
              <a:t>Y</a:t>
            </a:r>
            <a:r>
              <a:rPr lang="en-US" sz="2400" baseline="-25000"/>
              <a:t>1</a:t>
            </a:r>
            <a:r>
              <a:rPr lang="uk-UA" sz="2400" b="1"/>
              <a:t>.</a:t>
            </a:r>
            <a:r>
              <a:rPr lang="uk-UA" sz="2400"/>
              <a:t> </a:t>
            </a:r>
            <a:endParaRPr lang="ru-RU" sz="2400"/>
          </a:p>
        </p:txBody>
      </p:sp>
    </p:spTree>
    <p:custDataLst>
      <p:tags r:id="rId1"/>
    </p:custDataLst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1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1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1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6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61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61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61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61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61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7" grpId="0"/>
      <p:bldP spid="761884" grpId="0" animBg="1"/>
      <p:bldP spid="7618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/>
              <a:t>Властивості симетрії відносно точки</a:t>
            </a:r>
            <a:endParaRPr lang="ru-RU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1905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400" smtClean="0"/>
              <a:t>Перетворення симетрії відносно точки є переміщенням.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Перетворення симетрії відносно точки перетворює пряму на паралельну їй пряму або на себе; відрізок – на рівний і паралельний йому відрізок; многокутник – на рівний йому многокутник.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2971800"/>
            <a:ext cx="49530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Будь-яка пряма, що проходить через центр симетрії, відображається при цій симетрії на себе.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Якщо точка А(х;у) симетрична точці В(х</a:t>
            </a:r>
            <a:r>
              <a:rPr lang="en-US" sz="2400" baseline="-25000" dirty="0">
                <a:latin typeface="+mn-lt"/>
              </a:rPr>
              <a:t>1</a:t>
            </a:r>
            <a:r>
              <a:rPr lang="uk-UA" sz="2400" dirty="0">
                <a:latin typeface="+mn-lt"/>
              </a:rPr>
              <a:t>; у</a:t>
            </a:r>
            <a:r>
              <a:rPr lang="en-US" sz="2400" baseline="-25000" dirty="0">
                <a:latin typeface="+mn-lt"/>
              </a:rPr>
              <a:t>1</a:t>
            </a:r>
            <a:r>
              <a:rPr lang="uk-UA" sz="2400" dirty="0">
                <a:latin typeface="+mn-lt"/>
              </a:rPr>
              <a:t>) відносно початку координат О, то виконуються умови</a:t>
            </a:r>
            <a:r>
              <a:rPr lang="en-US" sz="2400" dirty="0">
                <a:latin typeface="+mn-lt"/>
              </a:rPr>
              <a:t>:</a:t>
            </a:r>
            <a:r>
              <a:rPr lang="uk-UA" sz="2400" dirty="0">
                <a:latin typeface="+mn-lt"/>
              </a:rPr>
              <a:t>  х</a:t>
            </a:r>
            <a:r>
              <a:rPr lang="en-US" sz="2400" baseline="-25000" dirty="0">
                <a:latin typeface="+mn-lt"/>
              </a:rPr>
              <a:t>1</a:t>
            </a:r>
            <a:r>
              <a:rPr lang="uk-UA" sz="2400" dirty="0">
                <a:latin typeface="+mn-lt"/>
              </a:rPr>
              <a:t>=-х, у</a:t>
            </a:r>
            <a:r>
              <a:rPr lang="en-US" sz="2400" baseline="-25000" dirty="0">
                <a:latin typeface="+mn-lt"/>
              </a:rPr>
              <a:t>1</a:t>
            </a:r>
            <a:r>
              <a:rPr lang="uk-UA" sz="2400" dirty="0">
                <a:latin typeface="+mn-lt"/>
              </a:rPr>
              <a:t>=-у.</a:t>
            </a:r>
            <a:endParaRPr lang="ru-RU" sz="2400" dirty="0">
              <a:latin typeface="+mn-lt"/>
            </a:endParaRPr>
          </a:p>
        </p:txBody>
      </p:sp>
      <p:sp>
        <p:nvSpPr>
          <p:cNvPr id="16386" name="AutoShape 2" descr="data:image/jpeg;base64,/9j/4AAQSkZJRgABAQAAAQABAAD/2wCEAAkGBxQTEhQUExQWFhUXGBsZGBgYGRogGhohGxgcGh8dHR0YHCghHCAlIBgYIjEhJykrLi4vGCAzODMtNygtLisBCgoKDg0OGxAQGzIkICQ0LCw0LDQsLDQsNDQsLCwvNDQsLywsLDQ0LCwsLCwsLCwsLCwsLCwsLCw0LCwsLCwsLP/AABEIAQsAvQMBEQACEQEDEQH/xAAcAAACAgMBAQAAAAAAAAAAAAAABgQFAQMHAgj/xABCEAACAQIEAwYDBQYGAQMFAAABAhEAAwQSITEFBkETIlFhcYEykaEHFLHB8CNCUmJygjOSotHh8UMVJGMWU4Oywv/EABsBAAIDAQEBAAAAAAAAAAAAAAAEAgMFAQYH/8QANBEAAgIBAwEGBQMEAgMBAAAAAAECAxEEEiExEyJBUWHwBXGBkaEysdEUI8HhQvEVM2IG/9oADAMBAAIRAxEAPwDuNABQAUAFABQAUAFABQAUAFABQAUAFABQAUAFABQAUAFABQAUAFABQAUAFABQAUAFABQAo8T4sRdZwWi00AAmCFMOI2M94ew8K8vrNfZDXcPuxxx+5q0aZOn1Y2g16gyjNABQAUAFABQAUAFABQAUAFABQAUAFABQAUAFABQAUAFABQAUAFAHOMaY7QEiMzTP9RrwmtT/AKufzPR0Y7OPyQ68t4ntMLZYmTkCn1Xun6g17PSz30xl6IwtRHbbJepZUwUhQAUAFABQAUAFABQAUAFABQAUAFABQAUAFABQAUAFcAK6AUAFAHGOcmZsVctKD3XYx/Uxb8CK81qIRq1E5vxZu6duVKwNv2W449ncw76MhzqD4Nofkf8A9q1dBfGyLUWZ+sqcWmx6rQEgoAKAA0ALnEedMNbOVG7V/BNR7tt8ppC/4hVUuOfkN1aOyz0XqKd37QMRddltqtpVnpmbQxuwjx6UjqNfdsTjxn6/uN06KvLUuRdfmDFX3IuX7kAkQGyrudwsDpVF99jisybyX1UVqT7q4KY425euHK7ZR/MYA89d6u7tFa3dSjDtse3oWwxT4dZN64D0UOwJ+RFJxsstl3XgbcKoR5WSTw/n7GIw7+cfwuM31+L61pwsshH9f3wITrhJ8Rx8h64Dz7auwLyGy3jMp8919xHnVtfxKvO2fHr4e/uVT0NiWYr+RwRgQCDIOxFaKaayhNrHDMXbgUFmIAG5JgD3NDaSywSb4RC4Xxe1iM/ZNmCNlLQYmJ0J3/5FQrtjZnb4E51yhjcT6sKwoAKACgArgBXQCgAoA5pzjgsvEHeP8S0rA+YIT8FHzrz3xlbZJ+f+DY+HSzBryImExBw1+3f/AIT3wOqNo35H1UVn6DU9jan4DWoq7WtxOqW3BAIMgiQR1Br2CaayjzzWOD1XTghcfxOMwWJZ7RV7F05gj/AGgZlme4xMkawZOhNZ+ossolvX6WPUwruhtf6kLXMHPV6+QmQ2FHxW5nOf5jAMeAj1pTVWzujhPj37wMaamFbzLqVhw3eW4nwnQrsRIIMTE+NZTl3XF/c0V1PTYEpeY6xcWR6/rWuOzdWl5HIxSk2R3wxAxBjozD3Wati9zgvkRfdjIzwfCi1azESSC2nlsIrmpsdtmM+hGqtVwPIwJuHNcPe/gGyjfVunoNan2qgttf3I9m5czNxsXMkW7QRT1Yb+2p+dVucc5sbfv30Jxi+kFgitw1/3rsfQfiBUlqY57sAdMscyLLgPMV/AsMlztrR+K0Zj+065T6e4NO6fVyj4Y9PAUu08ZfPzDjPMGKxzhSDLEC1h02noXPU+v0q+V7vltXT30/khXUqVl9TrHK/BhhMOlrdvidv4mO5/IeQFaldahHCM62xzllltVhWFABQAUAFcAK6AUAFAC5zngsy27kaoSD6PH5hfnWb8Uo7WnPkO6CzbZjzEHmPH9nlVQMxHXoK8zp6dze7ojZTeOBw+zXjXbWDZb47Wg81O0em3pFeo0Fnc7Nvp+3+v4MbW14nuXiONaAkJX2m8cFqz2EibolvJAf8A+jp7Gs/X2yUVXDq/2H9DVFydk+i/cQeFcrX8UAy4fKkaPcYqCPECk4UWxjucsLzeMDNl1OeUXdvkO/aWbWIVWOhTMCp8iCADPoa45Uy4dkW/nj8lStinwmRLwv4cquLtZQCIuLqmuxBG2+23ptS12ilFbo9PfiNV6iMvmSMdZJJ0nOoU+Gvd+UGkctMYWMYJNmzbUAQSY0VRLEnwHkOvianBOUtsVlkJSfUm4DlnEvrFvDoep777+Hwz8606/h0uJTaQpZrILhcskXeQVPxYy8W/ty7fwkRvVro01aw3n6FH9XY3wip4h9ntwt+yv2yOge2AfcoB102/2qrbp2+Hj7k1qpeKF7jHL+Nw8lkVlUSWtLoB5kAH/quf0sWsrleeclsb0+j+nQ18mccGFxKXGAKnuuSNVVuq+BG/mJHWrKJdnZu8AvW+vad3VgRI1B2rbMczQAUAFABQBiuAZoAK6AUAVHFbpuMbKkhY/aFTrrsoPTSSesZfGsj4jqnH+zDq+ozTHat7+gg89cERMhtToCpDMST1GrGZ+lZCnXCe3wNPTWTlHkqOBYw4S7avrJH/AJF6lT8QjxH5CrtNqXC7nwLb6VbXwdptXAyhlMqQCCNiDqDXp088nn2scHO7/DVxWPxOJvDNZsMLVtOjMkSCOozZh6nrWXq741tyfL6L35LxHqtygorx95/guLzvdVizBbaxmZjFu2BGgOk6H5r0mKyYVW6t75vheL6fT3+5f3KsJLn8v376FM3FMEhj7ySd83YPlkGQQQNvPWrJaTTtd2x/bj7cE91z6w/JccNxoyKjFMRhrmW2GGqzlAysD8JJjQ7bzV9HaaXx3Vvj5fNeH7FFsI2Za7slllLxCwthrlo/DaPd8chGZfWAcv8AbSWur7O9xXjz9xvTT31pl/y/guxQ4i4v7RxIBPwruB4A6T61pUpaWvP/ACYnqJ9rLs49EZfHXbui51zfCoEHQncn4Z226DXXSn+5fLHPPv3/ANnVXCtZfgC4Bgw7S5bUyphnJJIAB3PlpVy0EVxKaTOS1Ca7sWa14fdtrKgkf/G2aY66nadYjpVctBYlmOGvQl28JPD4+ZuwfEogMwMnefi/lA3nf5E6bVnZnTLNbwwnSpeAoc7cson/ALq0sWzpdSPgn98eU7+s1pZ/qKt8OJeKCm3ZPbPkbfs34n22DCkybTG3r4AAr8lIH9taeim5VJPquBXVwUbMroxqpsWCgAoAKAMVEDNdAK6BW8wY82bLsgLXI7iqJY7TlHUgGfDaao1FuyHHV9C2mG6XPQSeCc84chkKPau66XDOczrLaHN6x+VYVlEoxdiWZe/f+RxxcpJN8ELjmNJnOJAM5tvXf9abCsyMG2adcVFcCzwa9nNxTJAMr7k6frwNN6yraoyXXoyNFneaOofZ3j82Ha0TrYbKP6Dqvy7y/wBtbnw27tKVnquDK19Wy3K6PkreEWv/AG1oic1zNdO2puOYJg5tidQfDTwydZ3rMfx4v30L63h8/L8fYthgFuMFbW1Z7qr+7mHxOR1MyBO0E9alqnhqqPEY8FfabVv8ZCrY5muYvEPYwOFtXEtjvNdaMwBiRG0nbf8A2vq+GKSWXgp7eS5Dg2JTOL1pDZDXfu2LsT8LnRWBEbNHeEaTVXZyqsdMuj49/UYjZ2kcvquSbx7M2Lsp/GtsMRpOS4apszOVeeuMfZtDNGFXN+rf4GLma4NAxXJBLA9TKheviR8qc1kv7rEtKvHxI2Izk/d7bFDAN5we8oI0QN0Mak7gEAeVd90tOlTX+p8t+RJKMv7k+ngvMRsVx/hi3DbSxev6w1xQpzHqRmMt6neuR0Fs1nPPv0OPWSRYYBuzt/fOGXC1sH9rZbTbUqybAxsw18yKhCy7TT7xZvhesSXJf8SKutvEWiOzxCgwcoynLP7w1J2jbTY9GNfWmlbHxOUSfMJeBW8xcxpYwjqQHe6pt5WkliRBJgzAB8ZOg0ml/h7k7WorjHP1I6hYw/sJ3DuPY7ANmnuq0XLZ1UHorD9w9AR9a2FLvuKfKF5J7VKXRnZuAcat4uyt20dDoR1U9VPmPrvTUZZRQ1gsqkcCgAoAxUTpmunDBMb0ZAo1xOZ2un4R8Pos/iZPpFYWovVlu/8A4xHlXtgoeLOVc820vXbl4QrTqAPiG0+v5VXpNU3Y1J5UvwN26bbWmvAqOGubxFu7fKAfCzglPc9Om+mnSmbYKL3Rj16rx9/IrhOSWG/qNv8A6RYw2EuEYi215ypXKyyYPwgAk7FqQtcrn06E657ZpJEXkHinYYsByFt3lKMSdAYLKST5gj+6tHRT2S2shrEprKJB5uw9tLCSbjW7aKxtohWVJJys5BIPiBHnXbdG7JKWehRHUJZXn/BdcL53wlwXLbF7JuF4NwDL3yT8SkgQT1iqNXROLdkVnnLXv+Ctvckvoczw+Cx2BxGS32lu63cDL8NwE6ZWPdYHQz08orShZGaTiynDRa8B46mFW5aC/erl24rsxLZAya92O9c1mW0HqNTGyqDalLwJQk1+kvMJzlZu4i0cSjWGQjvAkrEk95WAZRJOonfwqiemjJxmvDy+effIxC9xUoeY98ajtFuT3YSGGo+KdMp16dfnrVOqindu8HgKH3HH5lTxXiNm3bx1u5ftW793tgoZwDqpVCZOmmX5VCdL/q5TayuCucs1xS8jmPLXE8Rwq594awLiMpScwK94g6XEzKD3RpWvHziLt44Yz/ZZiXvNxDEOoW3cMkD4AxLsQJ8Aw+YrE+Mz70EuvP8Agu06GLh1xLPCsO12Qku8wJCMzsu/iCsR1Ipuyty00YY5bLt+LZPyQv8AJWCONxn3u6v7K2YtLGmYHTbTu7k9WI8KrytMlXDr4lcm7MzZbYbAJe4vj7NwTbu2irAelo+G4Os+NOxa/qX8v4CSfYL5nvlDlDG4HFyr22w5kOcxllE5TljRhp8zrTGxp5RRuWOTo1WkAoAKAPNROmaDhE4upNm4qnKzIVUxMEiBp11I0qFvMGidbxNM4zj+PY7Ds9rFZ2B01IGxmQy6GsezSQthsTw/fmaUbFCW5LKIAW5iB+zEg+Y/3pWNcNPLvv8AcblbK2Pd6Fxh+T2NlnVh+zUm4I0I3IU7EgTVkbe0zL7FUpKrEX4lMOIdn3AoNyfiIGq9DPj09q64u2O/OI/598nW9j2vr/j3wVONY3LiWFElmA9SToPSae0lOF2kvoJ6m1N9nH6nS+FcsWFweeyga6jEXLjiSRsSP4VgyAOniTRrk7Kd0PD9iNCVdmJeJqxfCsLibZtXstjEDRLygANp8NyNGj5iRrS+j+IR27Lvo/5LdRpJN761x5C9x7nA2sLdwKo1toVGEytuCRcVGJJKMApWds7DaKehTDf2kfHy6fP6++ojJ8c+/wDobORuXrWGw6Xb0Z2ALaSxJEhB5DT3mkrpxsm3N91dF4sbjGUUowXL6sxzrilKW8RbtKHw7h1J1JWRmU6fCRXNPq/7qjFYQWaZqLk3linxfnUtb+7YNXtrmbK376oxDC2oUmCGkAjWAoFaUq4ylu9+8iik0se/eCw4T9mqEA42+1t2AOS2F7s/xO0yT4Ae5rktRCuWyXH7B2UpLK5NuM+zN8Ky38NfuPaBHaKgUXCn7xAMpdEa5SNfA1elGazF59+DKunDGDhWLwl5DhResJZtAO5twi3EOo0n9mZkON/SdEJaGuVvaSZfC1x5S5Fjmvi7cRxK4WwQuGTqvwwNM56QNlHn56X3WqEd0voEYOTwh95TwVsIvZqVRRCjwAEe5Jkk9Sdqy9NHtr1KXzL724R2ivyriw3Gr8bM13fQ6AA6ex31p+tZ1G9eqOTlijb8jqNaIkFABQAUAeah4nTNdAruM3CBbj+P6ZWpPXSxX9S/TrLfyOXc/wCKFx2UjTMSPlHWsl2vtso1Kql2WGLn/pN1LYuhDl0OZZ+RI1UmPTare3jN4b9PfyDao8Lr7/cm4fit028nb3OygnKzd0xrB8fSelLWb87MenHr5F8a63/cKu/cW66sD+9l6jRuoneDFNVVzohJPyz9UUWSha4tfL7kfluwbfEMOtwAHOBM75pUGfU1rVWwvhuj0MmUJU2Yl1Oh8vcYGFxrpc7tu+QGnZXkgE+GgifIe2dprts5Rn6j+oq3wTj7/wCy645y13syjOhIhdNJOw8j+ZNLajRyhPMegUapNbZdTmH2gcMK4u0I71y2jGBvqy6D0UAelaGjjOFGJCt+2dvA88fwd6/YuYhcSMNh7QIUgHNcjQ6qZVc3dEST8qp09KlDtJL7l9lmJbEJdjmO5hr7Ya+Wv22yg5v8Rc6gxrM/FBU+1RnpVbX2kO6/xwRV7hPY+UeuTrVq3xVi4lLLXWUHcm3IX3Bg+orTg+6mxTGZPB1zC4xcXhhdRdZOZZ1VlMEE+2m24NK219tDK6lyzVPayEbjW2Co+WC0j3QHQ7jUnw1FZ6c6pccDOIzWWs+2ck5z4Ew4h2VoAm9lZQNgX39ACCfIVsV3Zr3yM6UO/tQ88r8snDWxZGV7zvN1l2XumFk7jfeNZNZWok75d33/ANjtKVccsaOY+ILgMGzA98qEQGJJIjwjQeUaCnKaewhz1ZS5O2focn5O4j2OOw91mBm5Df8A5JUn2zT7VGE2prCwi+VacHzyfQdaZnBXQCgAoA81A6FdATueuMNadEthS+QmWnKgJjMQNz3dB61l/ELMOKH9HVuTZye5iM98KLi3J1MrAJG40I6ayKU7NKtzccfUdU3vUVL8F3xXjt37ubXdRBErbUiZ0EsxOk9BEe0VRSoykoolOvb331F9MR3XUqYcGNNmjcfnTMordGWf04+2fH/BHnDXmTOH4FbluSIJGh10PQ0tfqZwt4fBbCmLrWT0zW1uWLt1e0KHvoJDNpBykfvAww2kqB1pv4bZiyUUu6+RbXU5gpPqiyvY61j2LowDHusjEK5IJyuNYMjUgbEmmNTQ9+9e/fiU6a+O3axp5d5hvYZQmKH7FRo9wiQB4eMaaR9auosn0awvV/sV6iuHVPkVrvMVrE8YXFXWy4ezESDJCBsggdWYlo6CaYlYlyxWEG+EauZuZRimsYaypt4W2yqqa97UAFp8AdJ8aXlNtcceSGVDHL6ks8B7DG3sXiQGuNdc4ayDM945bjkaBQI0/OKz7tTilVQ8uWSpocpuTKLByeKWzai92jNmggZiUPaAEmJ3I6EkCtLTJumMZfL38yi3uWtx6DVgeMvhbzNYKujR2lt+6HI0kE6pcGxUxrPtXl1Tw3j59H/vzX1GMK6Gf+1/ryGyzzLgcVFu53Lja5WAMQOrJKxr1NXZrt4fX05/YX2WV8oROHXbOM412gKjDWZMtAUqqlRvp3mM+k1Ox11wxJ8epVDfKWV1HXiXP2Cw6kWf2r7BUBiZjUn8ppTt4JPso/V8L88/gvVM5Pvv+Tm3MPGb+IvZ8RtsqdFG+g2n9dKRla7V+rL8/wCPQ0KqlV4cFJ2YkkHarHOSikzqri5OSPovl/iH3jDWb3V0UnyMaj5zWzXLdFMxrI7ZNFhUyAV0AoA8GoEgmg4c8+1Swyr2oEq1o2z5FSSvzDv/AJaQ1teXGXqPaOeFKP1OZ8OwOYL0J1B6jrP6/wB6zrb2pPBp11R2ZZY8XtsbJkQwykxsRO/62j500OMbVjowsTlDDJ9m1oP4Rt+v1/unOTb9RlLCwahiQsoNv1/17jzqWxy7zO4KXiz/ALT2/XvWhpl3Ra7g94Xhq3ShIKls0upgwDpMggn61dPWyrbXXGBRaSE1uXHU2YTgYuB2a7cKpsCACdYAmT6e4olr9vRckf6PzZ7tcK/ZAgQD8C+JM6nqScv0FUT1MnJNjEKYxTUTXd4O33gWkBzJBJHQ6NOngSKtjqcVuXi/ArdO6SXh5nrH4i9eNx7ru0avso3gDujaTttUYySa2pJv34knUsYfT35FddwBhAAVYgXFIkEbkERsRGlXrUbW31XQrdCnFLoYXh+JDhkuFzceJJgs2nxZpDHXc1fDWwku8iiWksg+4ybgOHYnEs1s3BbA+MQBP9qKM3vXZayqtd1EHp7Z8zZ6w/BQEfLPaWyQ2vxefkRqKRt1knLv9H+BqvTRiu6ekw6vaBUDODr5+c0vKyULGpdBmME48G28AwWRLbAeNVwym8dC6WOCNbwmVmXp/wAa/rzq2Vu5JsjCCjlLodZ+yjG58GbZ3tXGX2PeH1LD2ra0Us148jG1sMWZ8x1pxCYV0AoA1k1DxJGJoAq+Y+GjE4d7WkkHLPjBHtIJE+dQsgpxcWThJwkmji/B7ZUhGBVkZlIPiCQRXm9VFxm8m/TJSryiFctFsRdBJ0MQOoPT0jpVm5RpjgjXHdY2y1tN2bpnGdQsRmYAgHTVTII0HXbaqq5wzlxyO06ftoyjnD8H/od+EcMwGJRuztgNlyuGJzrMamTvIEONNI01FbVCothiC+nv9zF1Vep00++/k/B+/IU+PfZ/iLZZrP7ZfLR/kfi9t/Cq56WUf08olDVxl+vhlPw64bIK3lZY6FSCsnqCJ1is7UVNzwlyO1SWzKeUWiuGXQ6NqCOphZ9tfpSmGnyT8C5wllSbUgQPh91AX6KvzNTl1KW+Hg94DBRiLjzuWAjzcAfSuPByUnsSK+zwInDXRlMsyz5wSetWpSzu8glOLeH4kq9wYC7YLfuoq7bwDP0n51XLMVz4gppp4PH/AKfOFjTPbu5wfPTf5iiM2soG++mTOKcHCYgX0JyuASOoMfnlP1rts1ghVNtOL8CsRAtx3EayY8Tp9P8Aml3J4WS7HGCpvXFBaP0SfD1+tWRUpYyT4XJIbDdmoJH7Qj5D9frao71LhdDieXki4RlJfXbT5bn3M/Kp2JpL1OqWWxo+ynElcXet/uvbze6MPyc/Ktj4dPnb6CHxCHdUvU6qK10ZBmugFAGlt6rfUn4HmaDhgmgBJ5s5VzXGxNrQmGuL4lf3x4aCCPQ+NZ2u03aR3x6j+k1OzuS6CHxq1kupeUaNodOo1HzGntWPS90HB+BqR4kZ4m4zqR1BPzEj8PoK5BcM0tB+pr31NGGxj22DIxV12Ybj9bRsasi3F7omlZRC2O2aymdG5X5vTEZbd6Ld47dEuen8LeXXpOw2dPq1Z3ZdTyfxD4RPT5nXzH8r5+nr9y44tgLV9ct5Mw213XzVhqP1IpqUVJYkjJhKUXmLOYcb4ScNi0t5pRYdehKEwQR4jIVMaaT1rHvo7KTS5yatF/ax56os8Dw/Fl1K2W7MA7gDxAAzEeWoqv8Ao7Gspe/qdlfWuGy5s4LEhgWttlAIiAekj4SetH9Da+q/b+St31Y4ZItXsQC5GHcyRlGVhssayAN6ktLd4RK5SraS3EhLGIK62YIkw7DXTYBMx121ipPQWSjz7+xB21p8P39Sg/8AqqwGjL2b5iXB6kAjXz0A26Uk6rM5wMqv1K7inMHejNoAsL7aH6n51UtPZYs+BZHZHh9SkxePuC8EVd9o3jXar6qISpc2+gTscZKOC3wnBVtkXbhzXG1Cz3V8I8fX2HjVFl2Y7I9F9yKy5ZZlU7TM516Afr9fOqVw9qL84WCjx/DWDm5bZQG1IPj1iOm56dYp6vURcFCa6FPZyU8xZZ8nY3suIYaTozdmfDvgqP8AURTOilixMNYt1TR3BDW+jCZ6rpwKANDb1W+pNdDya4GDBoAwwoOiHzfy2wV2tCbZ7xUDW2d8wHVZ1jca9NsvVaJqXaVr5r+P4NDTan/jN/J/yIl9pykiIkHy0IH4/Ss1LDaPQaKXfWPEg9vJ0qzZjqb+zC5MWruoB612UeMo7KGVwP8AyxzUVw7nEuzqjqimJYAqT3mnUGIBOs9TWjp9Q1XmfODx3xbQQhelUsZTfp9P3wXnCXwmIZLgcPeRSELAAgTJMEkSJ33E0xC2ux5XVGTZVbWmn0ZNxHFcHb+O9bJ8znPyWfwFEtTTHrJfuTr0Gps/TB/t+5GfnbCDZ3P9Nsgf6oqp6+lef2Go/BdW+qS+v8ZIeI+0OyPgtXWP8xVR9CarfxGOO7F+/uMw/wDz9z/VNL7v+CqxX2i3T8Fi2vmxLfhlqqXxCfgkOQ//AD1S/XNv5JL+RJ41fbFXTcuZVdiJKrA8JgbnzOtUrUT3b2M6j4bRVpnGC+r5fv5Fta5fa9kcaAZQHOxA2AH73tp51Ct2Ri89Hn8mHY4trHVF5g+HIC2UZguju2pYj9wdAPGPTxIzbHJcPj0DOeWQeP4hhavOupC7zMdNPn+MdTRpkpXRi+h2eYwbK/lPFB7RSZYDQek0zq6nC1vHDO1zUoJnrGme6sE/hS8PNl6Kuw2S5aub5biNP9Lg/lWhRLE0RtWYM+hLdejR51nupHAoA0NuarfUmuhiK4dMRQARQBjLQBzrn3lZUJxNpe6T+1UbD+YDwPXzjxrP1mnz/cj9TX+F6pxtjBvx4ER8KATWXvZ7aNjZg4cRPhtRueQ7R5NGGvlGDIWUwQTO4PQ6QR5HSmI7lymZtmspu7l8fxn/AGiRiOIXGXICApPeCJbXNBkBuzUEjyOlDc2uVx8idNGkUt9eG1/9N4+7Pdtu6IpRrkca55PSk1x4BpAtsucqgsfAan5CpxjJ9EQnbCvmbSLjC8q32Ga5lsp43Dr7KNfnFWOvbzN4Erfi1EeIZk/Tp92QeG4dVuTd+ERl7hKsSdDtEDfrXYYXKM7Va6V0dnReQy8ycWKYZSk57kqGgiABqQSBJiNvGpJ7nmXgZe3vYR75fvBsOttFiBrqJM7n5g/KsrVSe9tl2zDIuNcJIO2xJ69NPX5xtVUYuUuCa5RA4fwq2CXRCmniw3PhMCfD/umbNRZJbZPJzZGPQj45O6VUbBtR1Mafr/uu1vlN+hN9BdtYgNajrH5f9VoWVONmSFdilA+j8Ge4voPwr0MOhgT6m+pEQoA0tVb6k10CK4BmKAyGWgMhloDJ4u2gwKsJBEEeIOhowdUmuUcMx9nK7L4Eg+1eaccNo+i0z3QUvPkjgae9DRa+pFPcY+Y18QT1FM11OxL0MX4i665Zi+X1X+SPgsOpcB9p8Y+vhWhYpbMw6mDHa5YmOmIe1awrXFs2rhWB3k2JIGuu3X/ukKVKyxJ4+w1ZdOuPdk19Ra4RYN1y7k6nQbLP9OwApjV4glCCwQ09tk8ylJv6s6Fg7BtrkW4EXfQgE/lWd3n1k0Sk0+cZFjmniJz9irEqPjMzmO8eg6+vlVlWnWHLxOb+V5DlcydguXYhdAJO3kPyqhOMeCCcnLkh8a4OuJtKA2Vl1Vm1J0gggbA12Fqi2muGReU8lPgeXcTanNdtKkSTLHQdYgdB1NRunQ8cNskrZMg2Lv3nEQpJtp1bdvOBtr028ahbT2Nf/wBP8E4TzyWGLvZEZjoqzvt8/PypeqlzkklyTlJJZZTpezrPWdZ8x+tP+atlHbwTRVXcKigkLq00wrZy4b4QKEYvKR9AYEzbQ+KqfoK9RDoedn1JFTIhQBX8VdQhziV60te8IvqWXwLeC5jay2W7L2ujDVkHn1dfr60tXe1xLoNWadSWY8MbrF5XUMhDKRII1Bp2LTWUISTTwzZFSwcMxRgDEUYA4jxtYv3vK44/1GvOW/rl82fQtG80w+S/YrienlUBvHiRsQnXqPwpii3bw+jEdfpFdHdH9S/PoR8U3wxEHY/jr0rSoTWc9UeV1DTxjoXnB1vk9mAGVgQwLASPVoBpWc6m8p4ZYozUcS5X5NV/h93CPnyMbR2ncep2PrtV7avik+v4KY/2pZXKGbhHEVuoIbbSZII8mgiD57Vm3USg8MZjOMllGriXLwvsXR1RjuCDB85E/nXKrdnU5PPgbuD4DFYYGclxPAXIA/zgCo3qqzmLwyKk+kiTieLrMJbYufBlhfIshMegM1U6mly0djya+biy4NyWljlzbiJPh094NS0cE7o5K7JYTwKXLuNFsjXQ+3XY+O8wP96a11Tbb8SVMltSLzmDDdraZAdTBBOwjvR7+NZ+lt7KxSaJ2Q3xwLPDLd9TDr3R1kfqKc1ctPYt0Hyco7WPEuhuxbGCx8D7aUpBLohnod34csWrY8EUf6RXrIdDzs+rJNTIhQBXcSvhdDB0JKg96PEDqB1pW58l9SyL+N4ZbYE2zB3yjx/p3X20pWUYvoNRskupT4VrlglrF0gEyyxmSf5kPwnzBE+NcjOUX3WWzhGf6kXeC5ygxiLWX/5LcsvqV+Jf9VMQ1S/5IWnpHjMWMCcXw5IAv2iTsM6yfaaYVtb/AOS+4s6pr/i/sTqsKxF5q5KLs16wZYksUPid8p/I/PpWbqdDubnDr5Hofh3xns0qrui4z/Jzp1KOVZSGXQgiD8jtWRJOLwz1alGyClF8Mj4k6H0/CiL5JOKcWmV96WnYHrH0MfnWpVal8n+GeP1WmlGbjLqvyvBk/hPHjaIUw2Xbx9D1ii6jtFuXH7FELtvcfJfYy9bxVkiwSHEMbZIk+Ij97/jalYRdUt2PqWSkprGSowNhZmIZdwNGH5ii621cp8EoV1vw5GPBuI7paCZ/xHj5ExSsrrH/ANIm6Y+8lVxXiSnErZIVLYYB2CgsdiRmOoHTSn6oy7Fz6v3+ROWO02jxiLSKiNbULbUaR3RPhA70+dZknu5ZbDKe19QxFu3ibTWnGhENAhRr+6PEaGSaqjc65KUeoSh5iDjuT79olkZGSdDIB9wevpNav/kapxxNclMapRl3STcvXwbdpyodtPGPMz/zttSCVc9049EN5awjTzG/ZYcxOrAFuvWfXaPATU9HFTtWfUjdJxjlFXaxIurCjy2/XWpyplXNJ+JZGyM45R9D2UgAeAA+VeljwYDeWe6kcCgBd5x4dcvWv2XxIcwic+37rA6Hy60pqa5TjiPUa09kYS7xyl+JuWEs2ZdDI1EToeo/DyFZLb8TWio+BY2OM7MGD3PFGh/Qg6Np4fIVJSf1IuK6eBe4DiyXoJAg6HoVPmPptVsZ5fJVKG3ob8XxArhHfIjuCwC5QYUPl7w6xpm9em9WOyShlEFBOaXQsuTeKCbdsaW71svbWSezZDDoCf3TuB0g+IhnS2f8fBrIvqq+svFDjToiUfMfLNrFiSMtwbON/Q+I/CltRpYXLnr5j+i+I3aV93leXh/o5RzFwK9hmy3F0MgN+6fMH8txWHbROmWJ/fwPa6LW06qGYPny8RYRCVJBAK/h+dT3bXz0Y1rNJHURWeH4P34EMXCHDFdRuPHzFOpqcHDPU8fq9HbprN010+zGHAYjD3D3gNepEx6iNPWaQnXbV4/Y6p12rzN/M/D1Rbdy0sD95lZpB0iQTp1qel1E22pPJVdUlyuD1wMM4DfeLqN5Ea+OpHkN6q1F2yWNiZOFTlFPcywvcAXEMzm6+eB32a2dvEKq/MeFQh8QsjxtWPqcnpornJI4dfxGEurYLpfLiMg0IHixIj23NRnKE1vjHb+xFRb4byTeJ37lkZlRBmOozF49oA086UTjN+RdBZ4Z6wlh7hVrlzMTBA0gHcAAaT66+VUyeHiJKW2KE7iWMa3j7hcQVOVQ3yHz3962a6d2kUY/N+/QTjau1bkMGKKOnaMR2ZEkGI9/AfoDqctblLauo6ml1KvhLdti8Mq6WzeQKoESAwJMeEAwK09LU42KL5eVkptkuzcvDHB3kV6NGEZroBQB4IqDOlDzHyjh8X3mBS70upo3v0YevtFV2Uws/Ui2u6UP0s5xxnkLHWZyBcSniuje6MQZ/pJNJz0TXMR2GuXSRC4Rjst8Wrytbf4TIIY+AZWAM9JP/a3ZuLxIZ7RSXBeYuwz5wltL6uRJzOpUiV78OMpjrpIgaxUmvBYZFNePAzXGWxcwrhVW1aBUldQqlSvyBgk+VMxmozT8Bdx3wkvFjjbuBgGUggiQQZBB6gjetBPPKM5pp4Z6rpw0YzCJdUpcUMp6H9aHzqMoRksSWUTrtnXLdB4Zw/mrlK5hb1zuzZMtbeSAAToCY+IbQd96xtRTKqXHT7nv/h3xWvU0xjKWJrhrz9V8yi4Xw27fJFqy92PiyKSB6kaCoxrnLmKG9Tbp6043SST82TMVwYWXCYucPcYShYEKw2mVkqdNojzFTcL1/B5LVLSxlmEk16dV8zxiL1/Da917LDS4sOjDziRVX9PXJc8SKXdLPnEk8OwXbjPZKq4OyuSD55MpMe9VS3R7s1lepPuvvRZMxPGMRhSqOIn/AMg7QAzvpOpGulVx08ZrMePQHPnD5Ia3bzYjt7cXTMmHEke5n6GKltj2eybwcbxzFZGe7ebEWgDZu9pMaLIHuzL+BrP7NQecr39yanhmvhnbW1YNbVYMd9tR6BNx5H512yEX3upJyUit47cwza4g9o/iuhHl3SNPWau0rvj/AOvhe/MhZCD/AFClxXG5zbt2lKpMKpJOpjUySBOm1atFe3dOfL8xS2T4ihl+znDF+K21mVs9o3+UFR9StX6WGcS8+fwV32ZTXkd4FaSEDNdAKAPNQOma6cM10Cg5w5ZTG2cvw3k1tXOqnwP8p6j33AquytTWGWV2Sg8o5MMZewt9lx2HD3PF4ExsysRDrWZOp1yy1n34GnXarI4TwNlviC/EBFtgJyzCyPAaGCDsNQfKoqS6+BY4NceJN5f4z92u9ncMWH2M91CdQw8FPXpqDpqavov7OW2XRlGop7SO6PVG3jvOro47IKEDEa6scpgneAJGnz8qss1E8vbxg83drts0or559Bgvc04VRrdE+QY/gKueqrS6jkrqovmS+5N4ZxSziFLWXDgGDHQ+BB1FWVXQs/SyUZxmsxeSYqgbCKtJCb9qnLn3vBMyCb1mbieJAHfX3Gvqq1GSygzg4Pw29cttFt3Q9cpiT6bH38aStw1l8jVaaeETr1m8TmBUmfjCqrepKRSqvqxhr+BnsrM5izK8UxlmVLBl8LgzDw612MdPZyuPkzk3fXw+TRZx1xjntpbtup1KZx6aFiB7AVKyFcVtnlp+/IjXOyTzHGS+wnMOOML2g12Pen31rPso06y8MahGx9cEvE2sZiB+0uvEj4QB8XXu69DVSuqh+lZLexwv1FZe4Syq5IMKNTHiub8jVsb9zXr/ACccIpNZNVvhpTG213yKzn+wGPqoqzt86aT83j7lM4ZuSXgh9+x/h6i/iLi6lEVC38TOcx+WT61oaFTlmcvovQW1myKUIfVnVa0UIBXQCgDzUTpmg4ZroBXQEb7WsFmwyXcgfs2IPiA4iQRt3gn4daT1iagpLwY1pf1OPmc7ui7gruRmD2iAyE6pcRtVYTI26a9R0pO2G2XHj+R6qe6PPh+Bhwt+1eUC2SYENbYmVnprrEzBM66TUEk0TbafJRY7DMs5QWQdJjKdo1P031ocnjBi6/4R20+0q6srb2IJIDTPgdI9B4elc2pLoYOo0eqpeH09+J177NGtHCHs1hg5Dk/vHSD6QQPY1oaJxcHhGppIxVS2/X5jbTgyFAHM+fOQ8KiXcXbbsSozFIGRjsFUbqzGABqJjQUrqa04N5x+xfTN7ksZEDhxGXWBJG/rMVhWp7sGxFPaNeBwVi62TuuVAO384nfyY1nSnZBZXBKecZYoc08NTDXe0tkFZAZB0mQQfdT8619DdLUQ7Of3EbYqtqcRv5Y4V2tkFNQCAD5ECD9fpWddCcrGOK2MYod7HB1RUJ+IET596Z+ZrktK+JZ+Yo9RltLoUXFTZyXzPcKO0GOiqdPZW+RqcIYfBbukkt3h/sRMZjLNy5i79kns+zS2pMjW4czDxkRFMOucFXU1y239jlc1NuTfodF+xzA5ME1yP8W4zD0WEH1DfOt7TRajlmfqJJtJD5TKFwroBQBiogZroBXQCgCPxDCC7ae22zqV9JG/tvUZxUouL8SUZOLTRzvi+FtvwiHTv2mKIQdbZbWJ6qAQCvkPCQnXHfQk+qLNZqv6Zyu8P3zwcwwPEXsuMwII2IAIjrHiPEfoLyrXWLGdLroXRz1GjB8YtuGKqj5txuNN1YMAw66rIHhFVtOPX379GORan09+/U2BkvLCrMDW2+/qpOjCofIm14Mn8K4newoyWL2Qb9ldWVnqQTr/AKgKsjqJw6Mplpa5eH2GLA814jEI89nZS1rdvrr491EeYbTfvb0XfEZKPHX38yh6WMHzz5ImYbEYlkF1cSyW4/8AMlot5HuoIB9aS/8AJXZ6hKqtPbty/TIucb4bisaUJuNdRZ+JQiT4qoMnTqdenjVdmusmu/8A4L61VV4Yf3KLEYH7uMt62IiFbcA+Om21UvfJ5ixuNkJrjwEfEczXEvK1k5Qh08W8Z8q2q9BW62rOW/wZt+tlKfd6L8k3hPL+JxjNcfMiOxdmYHWTPdHXf0rl+rp00VGPLXGF/kqrpna+eF76HQ+HYrEYROzthGRQAog6R13mfesCdyslub5NPsK2sGtPtVTvLdQqRsANioP4mPStaNFzS6P6iMo1RfDEPmHnG7eLi2StpgBln+Uho9czA+UU5RpVFLd1Krbc529DVhcI33G2Zyo9xnc9TEIqgezGlrLY/wBXLjLSSX7v/BdVXmpZeE+p9HcucP8Au+FsWf8A7dtVPqBr9ZrarTUUmIWNOTwWNTIBQAUAYqIGa6AV0CDxDia2mRIl3nKu0xvr7j50vfqYUpbvEtrqc8teAlc0c0Y/CXQ5S01ljouvSTBbQgwN9vKs6PxGUpvw9BmGnrkuOov43mK2LeLBDdli1F6wOqvmhlPowPsg8RV8JqLkscS5+viL/Ead+lefBY/gWrSKbfeHxa+3T36+9cznk8lOyVElsbUvQh4Xl9rt1Uw93K7mFzGATGgLLrqdJg711STajLk2dB8WnbLZJYfn5kviHCeIYUg4ixcyje4FzqB4sySPcwdK5ZpW08I9BXqllZZOtcwBrbQMwCyJZWEx5mRr50o013WN5TWUNtnAzZwWDWR2k3bp/lTX6sRHp5VnW5zl+X7t/wCEVylicpeXBYYkfecetj/w4dQ7r0ZjooP4+1VR6erePt1K1LZDd4sqeduaHtMLdvrIAHX1jUAVbXp+1b3dDkFjnqyk5bsYjGYhbV1gbRGa6FPQGAJnr4jUa0zGmpY2r8ls3KtZY5cTsYew9nC4a3bS7ceJCCQIkmTu0AnXwq+y1/piL1pvM59CRxvEWMGnwtduMQqhmJLE6DfYenjS1ri5bYrPzJVb58t4RNPD0t2g18KXI70aKDGuXyHnVN0IVxy1lnFbKcsQ6HIOduC2i7XsORG72x5blae0mrb7kvHodsp4yKN0TMaztFPxyupVKKfQfuFcMD4vA4XNIQqWSNO53n66zDVn6PNlzljq+vv0GbYqNfL6Lod3r0JkBQAUAFAGKiBmugFdAVuebN1ETE2pJshs6jXumCSB4jL06E1n6/TStinHqhvSWxi3GfRnN+a+dRibKpkEA5iZ8QRrGgHe9dRtWRTpp7+R1RhXloqzxS23DvurWmN1bpuI8H9mCyzuANQNgdZHhWtv2x24+pn220vLcl5Nf9G/gS2GyDEG+rCP2YsiHGhgEuIJEbjYgjeudmuryZdkNLVPdLKb5+f4f7nScLjuFoVv9klm4DoOzOYHaYQEe9MqdfXHPyLIzo/9iaXrwmN+ExKXEV0YMrCQR1q+LUllF6aayha5s5Iw2JtXSlm2uIykpcUZTmGozFYkE6GZ3qM4KSwycJuDyhC4JzILeLUYgNauW7QtlbgiIJ0H+afOOtYN+jnjveBpb4zi1HxLPh3NNqzi8TLK3awVI69I9dvnVVNG2Lfjygsy4xiJ/HeLh8abgbZWg67zEiCJ8Par6q32f1RZXhSS9Bi+zXjFsXcQ7sMxyLrAmFJnTzNdnFw2v5kLXvykT+WsUlziOIv3G/w1y2/AFgZPyEf3GqcuGMrl5/0FscwSRjD3BieKp2jDs7Iz6nQkfCPnJ/tqFeI8vx4/yds7tWEa/tK46whLJlnIVYI6nT6xUq61bZ3uiIV9yOV1F1eU3Uam7mGshlIOn8Op605KL5WEWx2+bK21yi6sLiXkBDZgHHWZHXaas7RuGJr0Idik8xYzcpcEuYPF/erl23ecoQBDj4/3py6aAiI61ZGyFSSgit1Sm3uZ0OxzOZGdFgx8LnMJ8nRQfY1atX5oqek8mMatIkbU4nkTawZroBQBiogZroFJzjj7ljCvctfECsnwBMT8yK5LoK6y2dVLnDqjmL854sz+3Yey/jGlVNcdX9zBXxTU+a+yNOJ4bhwRdZLlwuMwbTWdSTEEb0onLHA1fqMfqcmn6+/2RAw2A+83VtqMltnVJ/qbLM9YE+4rsVl8lGnk7LIx6LK49+L6D5z/AMLQPKiM9gkR0awywQehKvln+UU1LCsWejT9/k2viMFLSyl4xeV/n9hDwuIznLcfXoWmD5abGuPEOEjy7Ss5bOlcocdW3aSzdTKBot1e9beT1I+A+unptRCzHD9/NHotHqobIwlxjjPg/r0++BytuGAIIIOxG1XpprKNEX+b+TsPxBV7XMtxPguJGYeRkQR5H2iuSin1JRk10ETGfY/dC5beItuJJl0ZWUnwKlpHkaqdKzlMt7Z4w0RcZ9juJCp2WJss4EEsrrvuNM0jXTQVzsFl+T8AV7WPPzInFfsmxllWu2sRbfKuZpzKdBJgQwPkZHtQ6Y456HVe2+Oon4Hit7CuwMy0ZlYRBB6b6R+NKOqFscx8Ogy5yi+9yexzDes3TcAUyve6hgSSDB8J+lRjpoShj1OTte7lcEu1xO7fxNt7qDuqXSI70yAdPA/hUI1xqi2nlvgtg3OSWMJcl1c5hckAgE6AQSPqZ19RUN+S/Zg9jiylIe2mh3khvmDEe1G54w0G3nKZKtcdXL4BoBMho9ARUHYS7PkZuG4xLgALWzpoGUgyDuJ0P1q6Mlgpknngd+CXJtx4HbwrQ07zEztQsSLCmCgKAMVEBa41xwLeNvMQFA2J3IJOaDsBGnnS1s+9jwFbtQoS2nPOYeanug2lL5Dv3iQYqKbj4mJqNbO5OCfH7njBYRUQZraveOpnUJOwjxjoPnUcuXLfByOKo7YrMiNxF7lxjbDySpzZQBAXWPy33qPdXJS5WTk1nPvoWvL3BHxaslq4tvIE0MzrPeEdQRRVVuk+RzSUf1CzGWMNfyOvOeHzNbnbscRPyt01Yu/H6/4NrVpPTTXn/DEPivAezwhciHDSfc6R7EVBvdJ4PNy03Z0qT6+JW8LxLFSVYoY1g6e4ru5f8hZKUW9jwPn2e27zO1w3VKEENbDazsCVjTxzdRRVhy7rPQfDoWJOcpZT8PJ/yPtMmmFABQB4v2gysp2YEH3EUAcBuY1VV7N5V7a02UFlBkqSDuNNRB8q8/Oudcu708TcjKM0mzRgMDgnfM65RqVUscmsCN5kGTE9K5O/ULhP8ckf6evqal4ZglyFrt0kAnIrCBEEyYkBugnepdvqGnwvsR7GClw/yYxWKwxCkNdnWVnN4AfF/vUYQu6NIm7IrxD7ovYm+LxtgtCIF1fLGsZxG8ddq52j37Nuf8fglzjI6cL+zm+9m3fW/bD3EVyjWzoWAPxZj47xWhHR7opqTQrPWqMnFxzgvOGcq46xcQ9rZuofizAgr4xpJ9ZHTSpf0lkWsTz80VvV1yzmOPkx6sWso6T1jxp2EdqEpSyzZUyIUAI3OOLZLj9oLuWAbWQ93bWfOZ+lK2wbl0yjO1ljjnKfpgQ8RjmuHKgyg6byT71BLbyYNl8rHtjwQWAFzu7K2h8YO/0olHeipTUJ5XOC6sYljbOVApY6vrAE9J6nWqop+LHXLEO7HDfV+X+2QsEgDO6kyGy67x4/P8qseHwxaHdWYvx9+/UYOSL7DiCi0CVIYOY2WCdY0EMBFSqT3I0Phspf1D2/pfX36dDpPEsGXgrGYSNTAIO42PUA7dKZnHcjfklJYZzH7QWNu4LC/wACMxA+NiX1P4e3lUI17XwYXxi7vxrXTqLVqybbWyD8Y385Ij8PnVU/H0MxJ8NPqW338JBYZGXVbiSrDxMgx6iqmlIthe4ej8GuH79Do3InGbmJw5a5qVbKHiM4ABnwnWDGlN1N4wz0ejtnbUpTWH75GSrRkKACgDlnP3JofF9sjZe1GaOmYEKx95Q/5qzde3BZXiaGjafXwEHjPD72G7xAyNppqJ1306waSolC3uvqhu2bhyuhSWXZiAOkmAANh1j0pycYwWX8heE5SeEDS5hVliDAUSTUViK5fB1vd0XJP4TwS/ib1q32bqrOqZipAAJ13HQBjp4GpwnVnamm2VSU3y1hI+m7aBQFGgAAHtWkhFvLyeqDgVxAFdAKANOKVijhCAxU5Z2mNPrUWBzLhPJV57sOpt21OrHeBpCzuT47fhVDqb48DAq+HWSt3TWES+LfZ6/ajsCvZH+I6p4zpr1iKscPIld8Jbt7jxH8olcd5NKWXcXiVtWiUt5APhEmSDrMeFR7CK5L9VoHKLlu4S4QgrfylWEGZlfc6fKaqUW3gwIt5TSz6Dr9ll9jexAH+GVUnyaSB8xP+WroJ7ja+Dyb3rw6nR6uNsXeY+VExV23dLZSvdfSc6zMbiDqdf5jQxPUaOF8oyl4fkQOYuFKrXkHcSw7mGOyuFZInUiSQKXlxJmNrNPiTUOMZ/PTBWDGOjKWX9pacMAw6qdVYEdYFQdLT7orDUSqsTmuU/8AvJ27BXg9tHX4WUMPQiR+NNReUmevN1dAKACgCi5ywJuYcsgm5aPaKPGAQy+6lveKX1VXa1teJfpreznl9Ohy67x5bptpcQZWBzDcExpp4aV5vZJJtdTbcEb8LhMOgJtooMgGfSevTT61TZbZJ8sFBR8CPw65h7aB0FtWcjUROmYx5DRa7a7ZNxeXg4oRXKGz7PbgxGIuXFH7OyoVSersDJHoC4/vrU+E6Vwbsl1EtdZ3dvn7/g6HW6ZYVwAoQBXQCgArgBQAUAeXQEEESCII9a6DWRf4Byjawt1rqksSMqSPgB39Tpv6+NQUEnkT02irok5R6sYFQCYAE6mOtTHMYPVABQBW8Q4DYvXEu3LYZ0iN40MiR1g+NcaTKpUQlJTa5RA43yfYxNztGLox+LIQM3TWQdYG4iulN+ipukpTXJfWrYVQqiAAAB4AaCgbPdABQAUAFAHOuPfZ8pXF3FM90vZUTKt8RB8tCo8m8qRejW6Ul49EPLWPbGPl1focrwmGu3rqWUJm46qup6mJPkN/QUnVCMmsdRy6TSbfQ1cVwnZXr1pczdnca2PE5XKDQdTFTce/t9WQU/7e70R33kTgX3PBpbaO0bv3P6m6f2iF/trSqhsjgzbbN8sjDVpUFcAKEAV0AoAK5gAowAV0AoAKACgAoAKACgAoAKACgAoAKACgAoApcFyrhbV7t7doLc1jVoGbeFJgeGg6mqlTBS3Jclrum47G+Cssch2RjWxbMX75uLbIEK51mesEkjwJHhUVRFWOZLt5dn2Y21cUBXQCuYAK6BhWB2M0AZoAKACgAoAKACgAoAKACgAoAKACgAoAKACgAoAKACgAoAKACgAoA8uJBHl0MfUbUARsBgUtAi2IB1IkkdehOn/A8B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QTEhQUExQWFhUXGBsZGBgYGRogGhohGxgcGh8dHR0YHCghHCAlIBgYIjEhJykrLi4vGCAzODMtNygtLisBCgoKDg0OGxAQGzIkICQ0LCw0LDQsLDQsNDQsLCwvNDQsLywsLDQ0LCwsLCwsLCwsLCwsLCwsLCw0LCwsLCwsLP/AABEIAQsAvQMBEQACEQEDEQH/xAAcAAACAgMBAQAAAAAAAAAAAAAABgQFAQMHAgj/xABCEAACAQIEAwYDBQYGAQMFAAABAhEAAwQSITEFBkETIlFhcYEykaEHFLHB8CNCUmJygjOSotHh8UMVJGMWU4Oywv/EABsBAAIDAQEBAAAAAAAAAAAAAAAEAgMFAQYH/8QANBEAAgIBAwEGBQMEAgMBAAAAAAECAxEEEiExEyJBUWHwBXGBkaEysdEUI8HhQvEVM2IG/9oADAMBAAIRAxEAPwDuNABQAUAFABQAUAFABQAUAFABQAUAFABQAUAFABQAUAFABQAUAFABQAUAFABQAUAFABQAo8T4sRdZwWi00AAmCFMOI2M94ew8K8vrNfZDXcPuxxx+5q0aZOn1Y2g16gyjNABQAUAFABQAUAFABQAUAFABQAUAFABQAUAFABQAUAFABQAUAFAHOMaY7QEiMzTP9RrwmtT/AKufzPR0Y7OPyQ68t4ntMLZYmTkCn1Xun6g17PSz30xl6IwtRHbbJepZUwUhQAUAFABQAUAFABQAUAFABQAUAFABQAUAFABQAUAFcAK6AUAFAHGOcmZsVctKD3XYx/Uxb8CK81qIRq1E5vxZu6duVKwNv2W449ncw76MhzqD4Nofkf8A9q1dBfGyLUWZ+sqcWmx6rQEgoAKAA0ALnEedMNbOVG7V/BNR7tt8ppC/4hVUuOfkN1aOyz0XqKd37QMRddltqtpVnpmbQxuwjx6UjqNfdsTjxn6/uN06KvLUuRdfmDFX3IuX7kAkQGyrudwsDpVF99jisybyX1UVqT7q4KY425euHK7ZR/MYA89d6u7tFa3dSjDtse3oWwxT4dZN64D0UOwJ+RFJxsstl3XgbcKoR5WSTw/n7GIw7+cfwuM31+L61pwsshH9f3wITrhJ8Rx8h64Dz7auwLyGy3jMp8919xHnVtfxKvO2fHr4e/uVT0NiWYr+RwRgQCDIOxFaKaayhNrHDMXbgUFmIAG5JgD3NDaSywSb4RC4Xxe1iM/ZNmCNlLQYmJ0J3/5FQrtjZnb4E51yhjcT6sKwoAKACgArgBXQCgAoA5pzjgsvEHeP8S0rA+YIT8FHzrz3xlbZJ+f+DY+HSzBryImExBw1+3f/AIT3wOqNo35H1UVn6DU9jan4DWoq7WtxOqW3BAIMgiQR1Br2CaayjzzWOD1XTghcfxOMwWJZ7RV7F05gj/AGgZlme4xMkawZOhNZ+ossolvX6WPUwruhtf6kLXMHPV6+QmQ2FHxW5nOf5jAMeAj1pTVWzujhPj37wMaamFbzLqVhw3eW4nwnQrsRIIMTE+NZTl3XF/c0V1PTYEpeY6xcWR6/rWuOzdWl5HIxSk2R3wxAxBjozD3Wati9zgvkRfdjIzwfCi1azESSC2nlsIrmpsdtmM+hGqtVwPIwJuHNcPe/gGyjfVunoNan2qgttf3I9m5czNxsXMkW7QRT1Yb+2p+dVucc5sbfv30Jxi+kFgitw1/3rsfQfiBUlqY57sAdMscyLLgPMV/AsMlztrR+K0Zj+065T6e4NO6fVyj4Y9PAUu08ZfPzDjPMGKxzhSDLEC1h02noXPU+v0q+V7vltXT30/khXUqVl9TrHK/BhhMOlrdvidv4mO5/IeQFaldahHCM62xzllltVhWFABQAUAFcAK6AUAFAC5zngsy27kaoSD6PH5hfnWb8Uo7WnPkO6CzbZjzEHmPH9nlVQMxHXoK8zp6dze7ojZTeOBw+zXjXbWDZb47Wg81O0em3pFeo0Fnc7Nvp+3+v4MbW14nuXiONaAkJX2m8cFqz2EibolvJAf8A+jp7Gs/X2yUVXDq/2H9DVFydk+i/cQeFcrX8UAy4fKkaPcYqCPECk4UWxjucsLzeMDNl1OeUXdvkO/aWbWIVWOhTMCp8iCADPoa45Uy4dkW/nj8lStinwmRLwv4cquLtZQCIuLqmuxBG2+23ptS12ilFbo9PfiNV6iMvmSMdZJJ0nOoU+Gvd+UGkctMYWMYJNmzbUAQSY0VRLEnwHkOvianBOUtsVlkJSfUm4DlnEvrFvDoep777+Hwz8606/h0uJTaQpZrILhcskXeQVPxYy8W/ty7fwkRvVro01aw3n6FH9XY3wip4h9ntwt+yv2yOge2AfcoB102/2qrbp2+Hj7k1qpeKF7jHL+Nw8lkVlUSWtLoB5kAH/quf0sWsrleeclsb0+j+nQ18mccGFxKXGAKnuuSNVVuq+BG/mJHWrKJdnZu8AvW+vad3VgRI1B2rbMczQAUAFABQBiuAZoAK6AUAVHFbpuMbKkhY/aFTrrsoPTSSesZfGsj4jqnH+zDq+ozTHat7+gg89cERMhtToCpDMST1GrGZ+lZCnXCe3wNPTWTlHkqOBYw4S7avrJH/AJF6lT8QjxH5CrtNqXC7nwLb6VbXwdptXAyhlMqQCCNiDqDXp088nn2scHO7/DVxWPxOJvDNZsMLVtOjMkSCOozZh6nrWXq741tyfL6L35LxHqtygorx95/guLzvdVizBbaxmZjFu2BGgOk6H5r0mKyYVW6t75vheL6fT3+5f3KsJLn8v376FM3FMEhj7ySd83YPlkGQQQNvPWrJaTTtd2x/bj7cE91z6w/JccNxoyKjFMRhrmW2GGqzlAysD8JJjQ7bzV9HaaXx3Vvj5fNeH7FFsI2Za7slllLxCwthrlo/DaPd8chGZfWAcv8AbSWur7O9xXjz9xvTT31pl/y/guxQ4i4v7RxIBPwruB4A6T61pUpaWvP/ACYnqJ9rLs49EZfHXbui51zfCoEHQncn4Z226DXXSn+5fLHPPv3/ANnVXCtZfgC4Bgw7S5bUyphnJJIAB3PlpVy0EVxKaTOS1Ca7sWa14fdtrKgkf/G2aY66nadYjpVctBYlmOGvQl28JPD4+ZuwfEogMwMnefi/lA3nf5E6bVnZnTLNbwwnSpeAoc7cson/ALq0sWzpdSPgn98eU7+s1pZ/qKt8OJeKCm3ZPbPkbfs34n22DCkybTG3r4AAr8lIH9taeim5VJPquBXVwUbMroxqpsWCgAoAKAMVEDNdAK6BW8wY82bLsgLXI7iqJY7TlHUgGfDaao1FuyHHV9C2mG6XPQSeCc84chkKPau66XDOczrLaHN6x+VYVlEoxdiWZe/f+RxxcpJN8ELjmNJnOJAM5tvXf9abCsyMG2adcVFcCzwa9nNxTJAMr7k6frwNN6yraoyXXoyNFneaOofZ3j82Ha0TrYbKP6Dqvy7y/wBtbnw27tKVnquDK19Wy3K6PkreEWv/AG1oic1zNdO2puOYJg5tidQfDTwydZ3rMfx4v30L63h8/L8fYthgFuMFbW1Z7qr+7mHxOR1MyBO0E9alqnhqqPEY8FfabVv8ZCrY5muYvEPYwOFtXEtjvNdaMwBiRG0nbf8A2vq+GKSWXgp7eS5Dg2JTOL1pDZDXfu2LsT8LnRWBEbNHeEaTVXZyqsdMuj49/UYjZ2kcvquSbx7M2Lsp/GtsMRpOS4apszOVeeuMfZtDNGFXN+rf4GLma4NAxXJBLA9TKheviR8qc1kv7rEtKvHxI2Izk/d7bFDAN5we8oI0QN0Mak7gEAeVd90tOlTX+p8t+RJKMv7k+ngvMRsVx/hi3DbSxev6w1xQpzHqRmMt6neuR0Fs1nPPv0OPWSRYYBuzt/fOGXC1sH9rZbTbUqybAxsw18yKhCy7TT7xZvhesSXJf8SKutvEWiOzxCgwcoynLP7w1J2jbTY9GNfWmlbHxOUSfMJeBW8xcxpYwjqQHe6pt5WkliRBJgzAB8ZOg0ml/h7k7WorjHP1I6hYw/sJ3DuPY7ANmnuq0XLZ1UHorD9w9AR9a2FLvuKfKF5J7VKXRnZuAcat4uyt20dDoR1U9VPmPrvTUZZRQ1gsqkcCgAoAxUTpmunDBMb0ZAo1xOZ2un4R8Pos/iZPpFYWovVlu/8A4xHlXtgoeLOVc820vXbl4QrTqAPiG0+v5VXpNU3Y1J5UvwN26bbWmvAqOGubxFu7fKAfCzglPc9Om+mnSmbYKL3Rj16rx9/IrhOSWG/qNv8A6RYw2EuEYi215ypXKyyYPwgAk7FqQtcrn06E657ZpJEXkHinYYsByFt3lKMSdAYLKST5gj+6tHRT2S2shrEprKJB5uw9tLCSbjW7aKxtohWVJJys5BIPiBHnXbdG7JKWehRHUJZXn/BdcL53wlwXLbF7JuF4NwDL3yT8SkgQT1iqNXROLdkVnnLXv+Ctvckvoczw+Cx2BxGS32lu63cDL8NwE6ZWPdYHQz08orShZGaTiynDRa8B46mFW5aC/erl24rsxLZAya92O9c1mW0HqNTGyqDalLwJQk1+kvMJzlZu4i0cSjWGQjvAkrEk95WAZRJOonfwqiemjJxmvDy+effIxC9xUoeY98ajtFuT3YSGGo+KdMp16dfnrVOqindu8HgKH3HH5lTxXiNm3bx1u5ftW793tgoZwDqpVCZOmmX5VCdL/q5TayuCucs1xS8jmPLXE8Rwq594awLiMpScwK94g6XEzKD3RpWvHziLt44Yz/ZZiXvNxDEOoW3cMkD4AxLsQJ8Aw+YrE+Mz70EuvP8Agu06GLh1xLPCsO12Qku8wJCMzsu/iCsR1Ipuyty00YY5bLt+LZPyQv8AJWCONxn3u6v7K2YtLGmYHTbTu7k9WI8KrytMlXDr4lcm7MzZbYbAJe4vj7NwTbu2irAelo+G4Os+NOxa/qX8v4CSfYL5nvlDlDG4HFyr22w5kOcxllE5TljRhp8zrTGxp5RRuWOTo1WkAoAKAPNROmaDhE4upNm4qnKzIVUxMEiBp11I0qFvMGidbxNM4zj+PY7Ds9rFZ2B01IGxmQy6GsezSQthsTw/fmaUbFCW5LKIAW5iB+zEg+Y/3pWNcNPLvv8AcblbK2Pd6Fxh+T2NlnVh+zUm4I0I3IU7EgTVkbe0zL7FUpKrEX4lMOIdn3AoNyfiIGq9DPj09q64u2O/OI/598nW9j2vr/j3wVONY3LiWFElmA9SToPSae0lOF2kvoJ6m1N9nH6nS+FcsWFweeyga6jEXLjiSRsSP4VgyAOniTRrk7Kd0PD9iNCVdmJeJqxfCsLibZtXstjEDRLygANp8NyNGj5iRrS+j+IR27Lvo/5LdRpJN761x5C9x7nA2sLdwKo1toVGEytuCRcVGJJKMApWds7DaKehTDf2kfHy6fP6++ojJ8c+/wDobORuXrWGw6Xb0Z2ALaSxJEhB5DT3mkrpxsm3N91dF4sbjGUUowXL6sxzrilKW8RbtKHw7h1J1JWRmU6fCRXNPq/7qjFYQWaZqLk3linxfnUtb+7YNXtrmbK376oxDC2oUmCGkAjWAoFaUq4ylu9+8iik0se/eCw4T9mqEA42+1t2AOS2F7s/xO0yT4Ae5rktRCuWyXH7B2UpLK5NuM+zN8Ky38NfuPaBHaKgUXCn7xAMpdEa5SNfA1elGazF59+DKunDGDhWLwl5DhResJZtAO5twi3EOo0n9mZkON/SdEJaGuVvaSZfC1x5S5Fjmvi7cRxK4WwQuGTqvwwNM56QNlHn56X3WqEd0voEYOTwh95TwVsIvZqVRRCjwAEe5Jkk9Sdqy9NHtr1KXzL724R2ivyriw3Gr8bM13fQ6AA6ex31p+tZ1G9eqOTlijb8jqNaIkFABQAUAeah4nTNdAruM3CBbj+P6ZWpPXSxX9S/TrLfyOXc/wCKFx2UjTMSPlHWsl2vtso1Kql2WGLn/pN1LYuhDl0OZZ+RI1UmPTare3jN4b9PfyDao8Lr7/cm4fit028nb3OygnKzd0xrB8fSelLWb87MenHr5F8a63/cKu/cW66sD+9l6jRuoneDFNVVzohJPyz9UUWSha4tfL7kfluwbfEMOtwAHOBM75pUGfU1rVWwvhuj0MmUJU2Yl1Oh8vcYGFxrpc7tu+QGnZXkgE+GgifIe2dprts5Rn6j+oq3wTj7/wCy645y13syjOhIhdNJOw8j+ZNLajRyhPMegUapNbZdTmH2gcMK4u0I71y2jGBvqy6D0UAelaGjjOFGJCt+2dvA88fwd6/YuYhcSMNh7QIUgHNcjQ6qZVc3dEST8qp09KlDtJL7l9lmJbEJdjmO5hr7Ya+Wv22yg5v8Rc6gxrM/FBU+1RnpVbX2kO6/xwRV7hPY+UeuTrVq3xVi4lLLXWUHcm3IX3Bg+orTg+6mxTGZPB1zC4xcXhhdRdZOZZ1VlMEE+2m24NK219tDK6lyzVPayEbjW2Co+WC0j3QHQ7jUnw1FZ6c6pccDOIzWWs+2ck5z4Ew4h2VoAm9lZQNgX39ACCfIVsV3Zr3yM6UO/tQ88r8snDWxZGV7zvN1l2XumFk7jfeNZNZWok75d33/ANjtKVccsaOY+ILgMGzA98qEQGJJIjwjQeUaCnKaewhz1ZS5O2focn5O4j2OOw91mBm5Df8A5JUn2zT7VGE2prCwi+VacHzyfQdaZnBXQCgAoA81A6FdATueuMNadEthS+QmWnKgJjMQNz3dB61l/ELMOKH9HVuTZye5iM98KLi3J1MrAJG40I6ayKU7NKtzccfUdU3vUVL8F3xXjt37ubXdRBErbUiZ0EsxOk9BEe0VRSoykoolOvb331F9MR3XUqYcGNNmjcfnTMordGWf04+2fH/BHnDXmTOH4FbluSIJGh10PQ0tfqZwt4fBbCmLrWT0zW1uWLt1e0KHvoJDNpBykfvAww2kqB1pv4bZiyUUu6+RbXU5gpPqiyvY61j2LowDHusjEK5IJyuNYMjUgbEmmNTQ9+9e/fiU6a+O3axp5d5hvYZQmKH7FRo9wiQB4eMaaR9auosn0awvV/sV6iuHVPkVrvMVrE8YXFXWy4ezESDJCBsggdWYlo6CaYlYlyxWEG+EauZuZRimsYaypt4W2yqqa97UAFp8AdJ8aXlNtcceSGVDHL6ks8B7DG3sXiQGuNdc4ayDM945bjkaBQI0/OKz7tTilVQ8uWSpocpuTKLByeKWzai92jNmggZiUPaAEmJ3I6EkCtLTJumMZfL38yi3uWtx6DVgeMvhbzNYKujR2lt+6HI0kE6pcGxUxrPtXl1Tw3j59H/vzX1GMK6Gf+1/ryGyzzLgcVFu53Lja5WAMQOrJKxr1NXZrt4fX05/YX2WV8oROHXbOM412gKjDWZMtAUqqlRvp3mM+k1Ox11wxJ8epVDfKWV1HXiXP2Cw6kWf2r7BUBiZjUn8ppTt4JPso/V8L88/gvVM5Pvv+Tm3MPGb+IvZ8RtsqdFG+g2n9dKRla7V+rL8/wCPQ0KqlV4cFJ2YkkHarHOSikzqri5OSPovl/iH3jDWb3V0UnyMaj5zWzXLdFMxrI7ZNFhUyAV0AoA8GoEgmg4c8+1Swyr2oEq1o2z5FSSvzDv/AJaQ1teXGXqPaOeFKP1OZ8OwOYL0J1B6jrP6/wB6zrb2pPBp11R2ZZY8XtsbJkQwykxsRO/62j500OMbVjowsTlDDJ9m1oP4Rt+v1/unOTb9RlLCwahiQsoNv1/17jzqWxy7zO4KXiz/ALT2/XvWhpl3Ra7g94Xhq3ShIKls0upgwDpMggn61dPWyrbXXGBRaSE1uXHU2YTgYuB2a7cKpsCACdYAmT6e4olr9vRckf6PzZ7tcK/ZAgQD8C+JM6nqScv0FUT1MnJNjEKYxTUTXd4O33gWkBzJBJHQ6NOngSKtjqcVuXi/ArdO6SXh5nrH4i9eNx7ru0avso3gDujaTttUYySa2pJv34knUsYfT35FddwBhAAVYgXFIkEbkERsRGlXrUbW31XQrdCnFLoYXh+JDhkuFzceJJgs2nxZpDHXc1fDWwku8iiWksg+4ybgOHYnEs1s3BbA+MQBP9qKM3vXZayqtd1EHp7Z8zZ6w/BQEfLPaWyQ2vxefkRqKRt1knLv9H+BqvTRiu6ekw6vaBUDODr5+c0vKyULGpdBmME48G28AwWRLbAeNVwym8dC6WOCNbwmVmXp/wAa/rzq2Vu5JsjCCjlLodZ+yjG58GbZ3tXGX2PeH1LD2ra0Us148jG1sMWZ8x1pxCYV0AoA1k1DxJGJoAq+Y+GjE4d7WkkHLPjBHtIJE+dQsgpxcWThJwkmji/B7ZUhGBVkZlIPiCQRXm9VFxm8m/TJSryiFctFsRdBJ0MQOoPT0jpVm5RpjgjXHdY2y1tN2bpnGdQsRmYAgHTVTII0HXbaqq5wzlxyO06ftoyjnD8H/od+EcMwGJRuztgNlyuGJzrMamTvIEONNI01FbVCothiC+nv9zF1Vep00++/k/B+/IU+PfZ/iLZZrP7ZfLR/kfi9t/Cq56WUf08olDVxl+vhlPw64bIK3lZY6FSCsnqCJ1is7UVNzwlyO1SWzKeUWiuGXQ6NqCOphZ9tfpSmGnyT8C5wllSbUgQPh91AX6KvzNTl1KW+Hg94DBRiLjzuWAjzcAfSuPByUnsSK+zwInDXRlMsyz5wSetWpSzu8glOLeH4kq9wYC7YLfuoq7bwDP0n51XLMVz4gppp4PH/AKfOFjTPbu5wfPTf5iiM2soG++mTOKcHCYgX0JyuASOoMfnlP1rts1ghVNtOL8CsRAtx3EayY8Tp9P8Aml3J4WS7HGCpvXFBaP0SfD1+tWRUpYyT4XJIbDdmoJH7Qj5D9frao71LhdDieXki4RlJfXbT5bn3M/Kp2JpL1OqWWxo+ynElcXet/uvbze6MPyc/Ktj4dPnb6CHxCHdUvU6qK10ZBmugFAGlt6rfUn4HmaDhgmgBJ5s5VzXGxNrQmGuL4lf3x4aCCPQ+NZ2u03aR3x6j+k1OzuS6CHxq1kupeUaNodOo1HzGntWPS90HB+BqR4kZ4m4zqR1BPzEj8PoK5BcM0tB+pr31NGGxj22DIxV12Ybj9bRsasi3F7omlZRC2O2aymdG5X5vTEZbd6Ld47dEuen8LeXXpOw2dPq1Z3ZdTyfxD4RPT5nXzH8r5+nr9y44tgLV9ct5Mw213XzVhqP1IpqUVJYkjJhKUXmLOYcb4ScNi0t5pRYdehKEwQR4jIVMaaT1rHvo7KTS5yatF/ax56os8Dw/Fl1K2W7MA7gDxAAzEeWoqv8Ao7Gspe/qdlfWuGy5s4LEhgWttlAIiAekj4SetH9Da+q/b+St31Y4ZItXsQC5GHcyRlGVhssayAN6ktLd4RK5SraS3EhLGIK62YIkw7DXTYBMx121ipPQWSjz7+xB21p8P39Sg/8AqqwGjL2b5iXB6kAjXz0A26Uk6rM5wMqv1K7inMHejNoAsL7aH6n51UtPZYs+BZHZHh9SkxePuC8EVd9o3jXar6qISpc2+gTscZKOC3wnBVtkXbhzXG1Cz3V8I8fX2HjVFl2Y7I9F9yKy5ZZlU7TM516Afr9fOqVw9qL84WCjx/DWDm5bZQG1IPj1iOm56dYp6vURcFCa6FPZyU8xZZ8nY3suIYaTozdmfDvgqP8AURTOilixMNYt1TR3BDW+jCZ6rpwKANDb1W+pNdDya4GDBoAwwoOiHzfy2wV2tCbZ7xUDW2d8wHVZ1jca9NsvVaJqXaVr5r+P4NDTan/jN/J/yIl9pykiIkHy0IH4/Ss1LDaPQaKXfWPEg9vJ0qzZjqb+zC5MWruoB612UeMo7KGVwP8AyxzUVw7nEuzqjqimJYAqT3mnUGIBOs9TWjp9Q1XmfODx3xbQQhelUsZTfp9P3wXnCXwmIZLgcPeRSELAAgTJMEkSJ33E0xC2ux5XVGTZVbWmn0ZNxHFcHb+O9bJ8znPyWfwFEtTTHrJfuTr0Gps/TB/t+5GfnbCDZ3P9Nsgf6oqp6+lef2Go/BdW+qS+v8ZIeI+0OyPgtXWP8xVR9CarfxGOO7F+/uMw/wDz9z/VNL7v+CqxX2i3T8Fi2vmxLfhlqqXxCfgkOQ//AD1S/XNv5JL+RJ41fbFXTcuZVdiJKrA8JgbnzOtUrUT3b2M6j4bRVpnGC+r5fv5Fta5fa9kcaAZQHOxA2AH73tp51Ct2Ri89Hn8mHY4trHVF5g+HIC2UZguju2pYj9wdAPGPTxIzbHJcPj0DOeWQeP4hhavOupC7zMdNPn+MdTRpkpXRi+h2eYwbK/lPFB7RSZYDQek0zq6nC1vHDO1zUoJnrGme6sE/hS8PNl6Kuw2S5aub5biNP9Lg/lWhRLE0RtWYM+hLdejR51nupHAoA0NuarfUmuhiK4dMRQARQBjLQBzrn3lZUJxNpe6T+1UbD+YDwPXzjxrP1mnz/cj9TX+F6pxtjBvx4ER8KATWXvZ7aNjZg4cRPhtRueQ7R5NGGvlGDIWUwQTO4PQ6QR5HSmI7lymZtmspu7l8fxn/AGiRiOIXGXICApPeCJbXNBkBuzUEjyOlDc2uVx8idNGkUt9eG1/9N4+7Pdtu6IpRrkca55PSk1x4BpAtsucqgsfAan5CpxjJ9EQnbCvmbSLjC8q32Ga5lsp43Dr7KNfnFWOvbzN4Erfi1EeIZk/Tp92QeG4dVuTd+ERl7hKsSdDtEDfrXYYXKM7Va6V0dnReQy8ycWKYZSk57kqGgiABqQSBJiNvGpJ7nmXgZe3vYR75fvBsOttFiBrqJM7n5g/KsrVSe9tl2zDIuNcJIO2xJ69NPX5xtVUYuUuCa5RA4fwq2CXRCmniw3PhMCfD/umbNRZJbZPJzZGPQj45O6VUbBtR1Mafr/uu1vlN+hN9BdtYgNajrH5f9VoWVONmSFdilA+j8Ge4voPwr0MOhgT6m+pEQoA0tVb6k10CK4BmKAyGWgMhloDJ4u2gwKsJBEEeIOhowdUmuUcMx9nK7L4Eg+1eaccNo+i0z3QUvPkjgae9DRa+pFPcY+Y18QT1FM11OxL0MX4i665Zi+X1X+SPgsOpcB9p8Y+vhWhYpbMw6mDHa5YmOmIe1awrXFs2rhWB3k2JIGuu3X/ukKVKyxJ4+w1ZdOuPdk19Ra4RYN1y7k6nQbLP9OwApjV4glCCwQ09tk8ylJv6s6Fg7BtrkW4EXfQgE/lWd3n1k0Sk0+cZFjmniJz9irEqPjMzmO8eg6+vlVlWnWHLxOb+V5DlcydguXYhdAJO3kPyqhOMeCCcnLkh8a4OuJtKA2Vl1Vm1J0gggbA12Fqi2muGReU8lPgeXcTanNdtKkSTLHQdYgdB1NRunQ8cNskrZMg2Lv3nEQpJtp1bdvOBtr028ahbT2Nf/wBP8E4TzyWGLvZEZjoqzvt8/PypeqlzkklyTlJJZZTpezrPWdZ8x+tP+atlHbwTRVXcKigkLq00wrZy4b4QKEYvKR9AYEzbQ+KqfoK9RDoedn1JFTIhQBX8VdQhziV60te8IvqWXwLeC5jay2W7L2ujDVkHn1dfr60tXe1xLoNWadSWY8MbrF5XUMhDKRII1Bp2LTWUISTTwzZFSwcMxRgDEUYA4jxtYv3vK44/1GvOW/rl82fQtG80w+S/YrienlUBvHiRsQnXqPwpii3bw+jEdfpFdHdH9S/PoR8U3wxEHY/jr0rSoTWc9UeV1DTxjoXnB1vk9mAGVgQwLASPVoBpWc6m8p4ZYozUcS5X5NV/h93CPnyMbR2ncep2PrtV7avik+v4KY/2pZXKGbhHEVuoIbbSZII8mgiD57Vm3USg8MZjOMllGriXLwvsXR1RjuCDB85E/nXKrdnU5PPgbuD4DFYYGclxPAXIA/zgCo3qqzmLwyKk+kiTieLrMJbYufBlhfIshMegM1U6mly0djya+biy4NyWljlzbiJPh094NS0cE7o5K7JYTwKXLuNFsjXQ+3XY+O8wP96a11Tbb8SVMltSLzmDDdraZAdTBBOwjvR7+NZ+lt7KxSaJ2Q3xwLPDLd9TDr3R1kfqKc1ctPYt0Hyco7WPEuhuxbGCx8D7aUpBLohnod34csWrY8EUf6RXrIdDzs+rJNTIhQBXcSvhdDB0JKg96PEDqB1pW58l9SyL+N4ZbYE2zB3yjx/p3X20pWUYvoNRskupT4VrlglrF0gEyyxmSf5kPwnzBE+NcjOUX3WWzhGf6kXeC5ygxiLWX/5LcsvqV+Jf9VMQ1S/5IWnpHjMWMCcXw5IAv2iTsM6yfaaYVtb/AOS+4s6pr/i/sTqsKxF5q5KLs16wZYksUPid8p/I/PpWbqdDubnDr5Hofh3xns0qrui4z/Jzp1KOVZSGXQgiD8jtWRJOLwz1alGyClF8Mj4k6H0/CiL5JOKcWmV96WnYHrH0MfnWpVal8n+GeP1WmlGbjLqvyvBk/hPHjaIUw2Xbx9D1ii6jtFuXH7FELtvcfJfYy9bxVkiwSHEMbZIk+Ij97/jalYRdUt2PqWSkprGSowNhZmIZdwNGH5ii621cp8EoV1vw5GPBuI7paCZ/xHj5ExSsrrH/ANIm6Y+8lVxXiSnErZIVLYYB2CgsdiRmOoHTSn6oy7Fz6v3+ROWO02jxiLSKiNbULbUaR3RPhA70+dZknu5ZbDKe19QxFu3ibTWnGhENAhRr+6PEaGSaqjc65KUeoSh5iDjuT79olkZGSdDIB9wevpNav/kapxxNclMapRl3STcvXwbdpyodtPGPMz/zttSCVc9049EN5awjTzG/ZYcxOrAFuvWfXaPATU9HFTtWfUjdJxjlFXaxIurCjy2/XWpyplXNJ+JZGyM45R9D2UgAeAA+VeljwYDeWe6kcCgBd5x4dcvWv2XxIcwic+37rA6Hy60pqa5TjiPUa09kYS7xyl+JuWEs2ZdDI1EToeo/DyFZLb8TWio+BY2OM7MGD3PFGh/Qg6Np4fIVJSf1IuK6eBe4DiyXoJAg6HoVPmPptVsZ5fJVKG3ob8XxArhHfIjuCwC5QYUPl7w6xpm9em9WOyShlEFBOaXQsuTeKCbdsaW71svbWSezZDDoCf3TuB0g+IhnS2f8fBrIvqq+svFDjToiUfMfLNrFiSMtwbON/Q+I/CltRpYXLnr5j+i+I3aV93leXh/o5RzFwK9hmy3F0MgN+6fMH8txWHbROmWJ/fwPa6LW06qGYPny8RYRCVJBAK/h+dT3bXz0Y1rNJHURWeH4P34EMXCHDFdRuPHzFOpqcHDPU8fq9HbprN010+zGHAYjD3D3gNepEx6iNPWaQnXbV4/Y6p12rzN/M/D1Rbdy0sD95lZpB0iQTp1qel1E22pPJVdUlyuD1wMM4DfeLqN5Ea+OpHkN6q1F2yWNiZOFTlFPcywvcAXEMzm6+eB32a2dvEKq/MeFQh8QsjxtWPqcnpornJI4dfxGEurYLpfLiMg0IHixIj23NRnKE1vjHb+xFRb4byTeJ37lkZlRBmOozF49oA086UTjN+RdBZ4Z6wlh7hVrlzMTBA0gHcAAaT66+VUyeHiJKW2KE7iWMa3j7hcQVOVQ3yHz3962a6d2kUY/N+/QTjau1bkMGKKOnaMR2ZEkGI9/AfoDqctblLauo6ml1KvhLdti8Mq6WzeQKoESAwJMeEAwK09LU42KL5eVkptkuzcvDHB3kV6NGEZroBQB4IqDOlDzHyjh8X3mBS70upo3v0YevtFV2Uws/Ui2u6UP0s5xxnkLHWZyBcSniuje6MQZ/pJNJz0TXMR2GuXSRC4Rjst8Wrytbf4TIIY+AZWAM9JP/a3ZuLxIZ7RSXBeYuwz5wltL6uRJzOpUiV78OMpjrpIgaxUmvBYZFNePAzXGWxcwrhVW1aBUldQqlSvyBgk+VMxmozT8Bdx3wkvFjjbuBgGUggiQQZBB6gjetBPPKM5pp4Z6rpw0YzCJdUpcUMp6H9aHzqMoRksSWUTrtnXLdB4Zw/mrlK5hb1zuzZMtbeSAAToCY+IbQd96xtRTKqXHT7nv/h3xWvU0xjKWJrhrz9V8yi4Xw27fJFqy92PiyKSB6kaCoxrnLmKG9Tbp6043SST82TMVwYWXCYucPcYShYEKw2mVkqdNojzFTcL1/B5LVLSxlmEk16dV8zxiL1/Da917LDS4sOjDziRVX9PXJc8SKXdLPnEk8OwXbjPZKq4OyuSD55MpMe9VS3R7s1lepPuvvRZMxPGMRhSqOIn/AMg7QAzvpOpGulVx08ZrMePQHPnD5Ia3bzYjt7cXTMmHEke5n6GKltj2eybwcbxzFZGe7ebEWgDZu9pMaLIHuzL+BrP7NQecr39yanhmvhnbW1YNbVYMd9tR6BNx5H512yEX3upJyUit47cwza4g9o/iuhHl3SNPWau0rvj/AOvhe/MhZCD/AFClxXG5zbt2lKpMKpJOpjUySBOm1atFe3dOfL8xS2T4ihl+znDF+K21mVs9o3+UFR9StX6WGcS8+fwV32ZTXkd4FaSEDNdAKAPNQOma6cM10Cg5w5ZTG2cvw3k1tXOqnwP8p6j33AquytTWGWV2Sg8o5MMZewt9lx2HD3PF4ExsysRDrWZOp1yy1n34GnXarI4TwNlviC/EBFtgJyzCyPAaGCDsNQfKoqS6+BY4NceJN5f4z92u9ncMWH2M91CdQw8FPXpqDpqavov7OW2XRlGop7SO6PVG3jvOro47IKEDEa6scpgneAJGnz8qss1E8vbxg83drts0or559Bgvc04VRrdE+QY/gKueqrS6jkrqovmS+5N4ZxSziFLWXDgGDHQ+BB1FWVXQs/SyUZxmsxeSYqgbCKtJCb9qnLn3vBMyCb1mbieJAHfX3Gvqq1GSygzg4Pw29cttFt3Q9cpiT6bH38aStw1l8jVaaeETr1m8TmBUmfjCqrepKRSqvqxhr+BnsrM5izK8UxlmVLBl8LgzDw612MdPZyuPkzk3fXw+TRZx1xjntpbtup1KZx6aFiB7AVKyFcVtnlp+/IjXOyTzHGS+wnMOOML2g12Pen31rPso06y8MahGx9cEvE2sZiB+0uvEj4QB8XXu69DVSuqh+lZLexwv1FZe4Syq5IMKNTHiub8jVsb9zXr/ACccIpNZNVvhpTG213yKzn+wGPqoqzt86aT83j7lM4ZuSXgh9+x/h6i/iLi6lEVC38TOcx+WT61oaFTlmcvovQW1myKUIfVnVa0UIBXQCgDzUTpmg4ZroBXQEb7WsFmwyXcgfs2IPiA4iQRt3gn4daT1iagpLwY1pf1OPmc7ui7gruRmD2iAyE6pcRtVYTI26a9R0pO2G2XHj+R6qe6PPh+Bhwt+1eUC2SYENbYmVnprrEzBM66TUEk0TbafJRY7DMs5QWQdJjKdo1P031ocnjBi6/4R20+0q6srb2IJIDTPgdI9B4elc2pLoYOo0eqpeH09+J177NGtHCHs1hg5Dk/vHSD6QQPY1oaJxcHhGppIxVS2/X5jbTgyFAHM+fOQ8KiXcXbbsSozFIGRjsFUbqzGABqJjQUrqa04N5x+xfTN7ksZEDhxGXWBJG/rMVhWp7sGxFPaNeBwVi62TuuVAO384nfyY1nSnZBZXBKecZYoc08NTDXe0tkFZAZB0mQQfdT8619DdLUQ7Of3EbYqtqcRv5Y4V2tkFNQCAD5ECD9fpWddCcrGOK2MYod7HB1RUJ+IET596Z+ZrktK+JZ+Yo9RltLoUXFTZyXzPcKO0GOiqdPZW+RqcIYfBbukkt3h/sRMZjLNy5i79kns+zS2pMjW4czDxkRFMOucFXU1y239jlc1NuTfodF+xzA5ME1yP8W4zD0WEH1DfOt7TRajlmfqJJtJD5TKFwroBQBiogZroBXQCgCPxDCC7ae22zqV9JG/tvUZxUouL8SUZOLTRzvi+FtvwiHTv2mKIQdbZbWJ6qAQCvkPCQnXHfQk+qLNZqv6Zyu8P3zwcwwPEXsuMwII2IAIjrHiPEfoLyrXWLGdLroXRz1GjB8YtuGKqj5txuNN1YMAw66rIHhFVtOPX379GORan09+/U2BkvLCrMDW2+/qpOjCofIm14Mn8K4newoyWL2Qb9ldWVnqQTr/AKgKsjqJw6Mplpa5eH2GLA814jEI89nZS1rdvrr491EeYbTfvb0XfEZKPHX38yh6WMHzz5ImYbEYlkF1cSyW4/8AMlot5HuoIB9aS/8AJXZ6hKqtPbty/TIucb4bisaUJuNdRZ+JQiT4qoMnTqdenjVdmusmu/8A4L61VV4Yf3KLEYH7uMt62IiFbcA+Om21UvfJ5ixuNkJrjwEfEczXEvK1k5Qh08W8Z8q2q9BW62rOW/wZt+tlKfd6L8k3hPL+JxjNcfMiOxdmYHWTPdHXf0rl+rp00VGPLXGF/kqrpna+eF76HQ+HYrEYROzthGRQAog6R13mfesCdyslub5NPsK2sGtPtVTvLdQqRsANioP4mPStaNFzS6P6iMo1RfDEPmHnG7eLi2StpgBln+Uho9czA+UU5RpVFLd1Krbc529DVhcI33G2Zyo9xnc9TEIqgezGlrLY/wBXLjLSSX7v/BdVXmpZeE+p9HcucP8Au+FsWf8A7dtVPqBr9ZrarTUUmIWNOTwWNTIBQAUAYqIGa6AV0CDxDia2mRIl3nKu0xvr7j50vfqYUpbvEtrqc8teAlc0c0Y/CXQ5S01ljouvSTBbQgwN9vKs6PxGUpvw9BmGnrkuOov43mK2LeLBDdli1F6wOqvmhlPowPsg8RV8JqLkscS5+viL/Ead+lefBY/gWrSKbfeHxa+3T36+9cznk8lOyVElsbUvQh4Xl9rt1Uw93K7mFzGATGgLLrqdJg711STajLk2dB8WnbLZJYfn5kviHCeIYUg4ixcyje4FzqB4sySPcwdK5ZpW08I9BXqllZZOtcwBrbQMwCyJZWEx5mRr50o013WN5TWUNtnAzZwWDWR2k3bp/lTX6sRHp5VnW5zl+X7t/wCEVylicpeXBYYkfecetj/w4dQ7r0ZjooP4+1VR6erePt1K1LZDd4sqeduaHtMLdvrIAHX1jUAVbXp+1b3dDkFjnqyk5bsYjGYhbV1gbRGa6FPQGAJnr4jUa0zGmpY2r8ls3KtZY5cTsYew9nC4a3bS7ceJCCQIkmTu0AnXwq+y1/piL1pvM59CRxvEWMGnwtduMQqhmJLE6DfYenjS1ri5bYrPzJVb58t4RNPD0t2g18KXI70aKDGuXyHnVN0IVxy1lnFbKcsQ6HIOduC2i7XsORG72x5blae0mrb7kvHodsp4yKN0TMaztFPxyupVKKfQfuFcMD4vA4XNIQqWSNO53n66zDVn6PNlzljq+vv0GbYqNfL6Lod3r0JkBQAUAFAGKiBmugFdAVuebN1ETE2pJshs6jXumCSB4jL06E1n6/TStinHqhvSWxi3GfRnN+a+dRibKpkEA5iZ8QRrGgHe9dRtWRTpp7+R1RhXloqzxS23DvurWmN1bpuI8H9mCyzuANQNgdZHhWtv2x24+pn220vLcl5Nf9G/gS2GyDEG+rCP2YsiHGhgEuIJEbjYgjeudmuryZdkNLVPdLKb5+f4f7nScLjuFoVv9klm4DoOzOYHaYQEe9MqdfXHPyLIzo/9iaXrwmN+ExKXEV0YMrCQR1q+LUllF6aayha5s5Iw2JtXSlm2uIykpcUZTmGozFYkE6GZ3qM4KSwycJuDyhC4JzILeLUYgNauW7QtlbgiIJ0H+afOOtYN+jnjveBpb4zi1HxLPh3NNqzi8TLK3awVI69I9dvnVVNG2Lfjygsy4xiJ/HeLh8abgbZWg67zEiCJ8Par6q32f1RZXhSS9Bi+zXjFsXcQ7sMxyLrAmFJnTzNdnFw2v5kLXvykT+WsUlziOIv3G/w1y2/AFgZPyEf3GqcuGMrl5/0FscwSRjD3BieKp2jDs7Iz6nQkfCPnJ/tqFeI8vx4/yds7tWEa/tK46whLJlnIVYI6nT6xUq61bZ3uiIV9yOV1F1eU3Uam7mGshlIOn8Op605KL5WEWx2+bK21yi6sLiXkBDZgHHWZHXaas7RuGJr0Idik8xYzcpcEuYPF/erl23ecoQBDj4/3py6aAiI61ZGyFSSgit1Sm3uZ0OxzOZGdFgx8LnMJ8nRQfY1atX5oqek8mMatIkbU4nkTawZroBQBiogZroFJzjj7ljCvctfECsnwBMT8yK5LoK6y2dVLnDqjmL854sz+3Yey/jGlVNcdX9zBXxTU+a+yNOJ4bhwRdZLlwuMwbTWdSTEEb0onLHA1fqMfqcmn6+/2RAw2A+83VtqMltnVJ/qbLM9YE+4rsVl8lGnk7LIx6LK49+L6D5z/AMLQPKiM9gkR0awywQehKvln+UU1LCsWejT9/k2viMFLSyl4xeV/n9hDwuIznLcfXoWmD5abGuPEOEjy7Ss5bOlcocdW3aSzdTKBot1e9beT1I+A+unptRCzHD9/NHotHqobIwlxjjPg/r0++BytuGAIIIOxG1XpprKNEX+b+TsPxBV7XMtxPguJGYeRkQR5H2iuSin1JRk10ETGfY/dC5beItuJJl0ZWUnwKlpHkaqdKzlMt7Z4w0RcZ9juJCp2WJss4EEsrrvuNM0jXTQVzsFl+T8AV7WPPzInFfsmxllWu2sRbfKuZpzKdBJgQwPkZHtQ6Y456HVe2+Oon4Hit7CuwMy0ZlYRBB6b6R+NKOqFscx8Ogy5yi+9yexzDes3TcAUyve6hgSSDB8J+lRjpoShj1OTte7lcEu1xO7fxNt7qDuqXSI70yAdPA/hUI1xqi2nlvgtg3OSWMJcl1c5hckAgE6AQSPqZ19RUN+S/Zg9jiylIe2mh3khvmDEe1G54w0G3nKZKtcdXL4BoBMho9ARUHYS7PkZuG4xLgALWzpoGUgyDuJ0P1q6Mlgpknngd+CXJtx4HbwrQ07zEztQsSLCmCgKAMVEBa41xwLeNvMQFA2J3IJOaDsBGnnS1s+9jwFbtQoS2nPOYeanug2lL5Dv3iQYqKbj4mJqNbO5OCfH7njBYRUQZraveOpnUJOwjxjoPnUcuXLfByOKo7YrMiNxF7lxjbDySpzZQBAXWPy33qPdXJS5WTk1nPvoWvL3BHxaslq4tvIE0MzrPeEdQRRVVuk+RzSUf1CzGWMNfyOvOeHzNbnbscRPyt01Yu/H6/4NrVpPTTXn/DEPivAezwhciHDSfc6R7EVBvdJ4PNy03Z0qT6+JW8LxLFSVYoY1g6e4ru5f8hZKUW9jwPn2e27zO1w3VKEENbDazsCVjTxzdRRVhy7rPQfDoWJOcpZT8PJ/yPtMmmFABQB4v2gysp2YEH3EUAcBuY1VV7N5V7a02UFlBkqSDuNNRB8q8/Oudcu708TcjKM0mzRgMDgnfM65RqVUscmsCN5kGTE9K5O/ULhP8ckf6evqal4ZglyFrt0kAnIrCBEEyYkBugnepdvqGnwvsR7GClw/yYxWKwxCkNdnWVnN4AfF/vUYQu6NIm7IrxD7ovYm+LxtgtCIF1fLGsZxG8ddq52j37Nuf8fglzjI6cL+zm+9m3fW/bD3EVyjWzoWAPxZj47xWhHR7opqTQrPWqMnFxzgvOGcq46xcQ9rZuofizAgr4xpJ9ZHTSpf0lkWsTz80VvV1yzmOPkx6sWso6T1jxp2EdqEpSyzZUyIUAI3OOLZLj9oLuWAbWQ93bWfOZ+lK2wbl0yjO1ljjnKfpgQ8RjmuHKgyg6byT71BLbyYNl8rHtjwQWAFzu7K2h8YO/0olHeipTUJ5XOC6sYljbOVApY6vrAE9J6nWqop+LHXLEO7HDfV+X+2QsEgDO6kyGy67x4/P8qseHwxaHdWYvx9+/UYOSL7DiCi0CVIYOY2WCdY0EMBFSqT3I0Phspf1D2/pfX36dDpPEsGXgrGYSNTAIO42PUA7dKZnHcjfklJYZzH7QWNu4LC/wACMxA+NiX1P4e3lUI17XwYXxi7vxrXTqLVqybbWyD8Y385Ij8PnVU/H0MxJ8NPqW338JBYZGXVbiSrDxMgx6iqmlIthe4ej8GuH79Do3InGbmJw5a5qVbKHiM4ABnwnWDGlN1N4wz0ejtnbUpTWH75GSrRkKACgDlnP3JofF9sjZe1GaOmYEKx95Q/5qzde3BZXiaGjafXwEHjPD72G7xAyNppqJ1306waSolC3uvqhu2bhyuhSWXZiAOkmAANh1j0pycYwWX8heE5SeEDS5hVliDAUSTUViK5fB1vd0XJP4TwS/ib1q32bqrOqZipAAJ13HQBjp4GpwnVnamm2VSU3y1hI+m7aBQFGgAAHtWkhFvLyeqDgVxAFdAKANOKVijhCAxU5Z2mNPrUWBzLhPJV57sOpt21OrHeBpCzuT47fhVDqb48DAq+HWSt3TWES+LfZ6/ajsCvZH+I6p4zpr1iKscPIld8Jbt7jxH8olcd5NKWXcXiVtWiUt5APhEmSDrMeFR7CK5L9VoHKLlu4S4QgrfylWEGZlfc6fKaqUW3gwIt5TSz6Dr9ll9jexAH+GVUnyaSB8xP+WroJ7ja+Dyb3rw6nR6uNsXeY+VExV23dLZSvdfSc6zMbiDqdf5jQxPUaOF8oyl4fkQOYuFKrXkHcSw7mGOyuFZInUiSQKXlxJmNrNPiTUOMZ/PTBWDGOjKWX9pacMAw6qdVYEdYFQdLT7orDUSqsTmuU/8AvJ27BXg9tHX4WUMPQiR+NNReUmevN1dAKACgCi5ywJuYcsgm5aPaKPGAQy+6lveKX1VXa1teJfpreznl9Ohy67x5bptpcQZWBzDcExpp4aV5vZJJtdTbcEb8LhMOgJtooMgGfSevTT61TZbZJ8sFBR8CPw65h7aB0FtWcjUROmYx5DRa7a7ZNxeXg4oRXKGz7PbgxGIuXFH7OyoVSersDJHoC4/vrU+E6Vwbsl1EtdZ3dvn7/g6HW6ZYVwAoQBXQCgArgBQAUAeXQEEESCII9a6DWRf4Byjawt1rqksSMqSPgB39Tpv6+NQUEnkT02irok5R6sYFQCYAE6mOtTHMYPVABQBW8Q4DYvXEu3LYZ0iN40MiR1g+NcaTKpUQlJTa5RA43yfYxNztGLox+LIQM3TWQdYG4iulN+ipukpTXJfWrYVQqiAAAB4AaCgbPdABQAUAFAHOuPfZ8pXF3FM90vZUTKt8RB8tCo8m8qRejW6Ul49EPLWPbGPl1focrwmGu3rqWUJm46qup6mJPkN/QUnVCMmsdRy6TSbfQ1cVwnZXr1pczdnca2PE5XKDQdTFTce/t9WQU/7e70R33kTgX3PBpbaO0bv3P6m6f2iF/trSqhsjgzbbN8sjDVpUFcAKEAV0AoAK5gAowAV0AoAKACgAoAKACgAoAKACgAoAKACgAoApcFyrhbV7t7doLc1jVoGbeFJgeGg6mqlTBS3Jclrum47G+Cssch2RjWxbMX75uLbIEK51mesEkjwJHhUVRFWOZLt5dn2Y21cUBXQCuYAK6BhWB2M0AZoAKACgAoAKACgAoAKACgAoAKACgAoAKACgAoAKACgAoAKACgAoA8uJBHl0MfUbUARsBgUtAi2IB1IkkdehOn/A8B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Рисунок 9" descr="http://allday.ru/uploads/posts/2009-09/1252290250_kazkovi-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08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Побудувати фігуру, симетричну даній відносно точки О.</a:t>
            </a:r>
            <a:endParaRPr lang="ru-RU" dirty="0" smtClean="0"/>
          </a:p>
        </p:txBody>
      </p:sp>
      <p:pic>
        <p:nvPicPr>
          <p:cNvPr id="25" name="Рисунок 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670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ентральна симетрія в природі</a:t>
            </a:r>
            <a:endParaRPr lang="ru-RU" dirty="0" smtClean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388381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371600"/>
            <a:ext cx="3124200" cy="26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210529"/>
            <a:ext cx="2590800" cy="236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37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uk-UA" b="1" i="1" dirty="0" smtClean="0"/>
              <a:t>		Історична </a:t>
            </a:r>
            <a:r>
              <a:rPr lang="uk-UA" b="1" i="1" dirty="0" smtClean="0"/>
              <a:t>довідка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dirty="0" smtClean="0"/>
              <a:t>		Естетична </a:t>
            </a:r>
            <a:r>
              <a:rPr lang="uk-UA" sz="1600" dirty="0" smtClean="0"/>
              <a:t>забарвленість симетрії в найбільш </a:t>
            </a:r>
            <a:r>
              <a:rPr lang="uk-UA" sz="1600" dirty="0" err="1" smtClean="0"/>
              <a:t>загальномурозумінні</a:t>
            </a:r>
            <a:r>
              <a:rPr lang="uk-UA" sz="1600" dirty="0" smtClean="0"/>
              <a:t> - це узгодженість або врівноваженість окремих частин об'єкта,об'єднаних в єдине ціле, гармонія пропорцій. </a:t>
            </a:r>
            <a:r>
              <a:rPr lang="ru-RU" sz="1600" dirty="0" err="1" smtClean="0"/>
              <a:t>Симетрія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проявляється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нетільки</a:t>
            </a:r>
            <a:r>
              <a:rPr lang="ru-RU" sz="1600" dirty="0" smtClean="0"/>
              <a:t> в </a:t>
            </a:r>
            <a:r>
              <a:rPr lang="ru-RU" sz="1600" dirty="0" err="1" smtClean="0"/>
              <a:t>розумінні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геометричної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будови</a:t>
            </a:r>
            <a:r>
              <a:rPr lang="ru-RU" sz="1600" dirty="0" smtClean="0"/>
              <a:t> </a:t>
            </a:r>
            <a:r>
              <a:rPr lang="ru-RU" sz="1600" dirty="0" err="1" smtClean="0"/>
              <a:t>тіл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природі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ряді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областейлюдської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. У </a:t>
            </a:r>
            <a:r>
              <a:rPr lang="ru-RU" sz="1600" dirty="0" err="1" smtClean="0"/>
              <a:t>мистецтві</a:t>
            </a:r>
            <a:r>
              <a:rPr lang="ru-RU" sz="1600" dirty="0" smtClean="0"/>
              <a:t> </a:t>
            </a:r>
            <a:r>
              <a:rPr lang="ru-RU" sz="1600" dirty="0" err="1" smtClean="0"/>
              <a:t>симетрія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проявитися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впропорційності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взаємоп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	</a:t>
            </a:r>
            <a:r>
              <a:rPr lang="uk-UA" sz="1600" dirty="0" smtClean="0"/>
              <a:t>	В Епоху Відродження з’явилися 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перші </a:t>
            </a:r>
            <a:r>
              <a:rPr lang="uk-UA" sz="1600" dirty="0" smtClean="0"/>
              <a:t>фундаментальні дослідження з 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теорії </a:t>
            </a:r>
            <a:r>
              <a:rPr lang="uk-UA" sz="1600" dirty="0" smtClean="0"/>
              <a:t>перспективи, зокрема роботи 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видатних </a:t>
            </a:r>
            <a:r>
              <a:rPr lang="uk-UA" sz="1600" dirty="0" smtClean="0"/>
              <a:t>художників Леонардо </a:t>
            </a:r>
            <a:r>
              <a:rPr lang="uk-UA" sz="1600" dirty="0" err="1" smtClean="0"/>
              <a:t>да</a:t>
            </a:r>
            <a:r>
              <a:rPr lang="uk-UA" sz="1600" dirty="0" smtClean="0"/>
              <a:t> Вінчі 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(</a:t>
            </a:r>
            <a:r>
              <a:rPr lang="uk-UA" sz="1600" dirty="0" smtClean="0"/>
              <a:t>1452-1519) і </a:t>
            </a:r>
            <a:r>
              <a:rPr lang="uk-UA" sz="1600" dirty="0" err="1" smtClean="0"/>
              <a:t>Альбрехта</a:t>
            </a:r>
            <a:r>
              <a:rPr lang="uk-UA" sz="1600" dirty="0" smtClean="0"/>
              <a:t> </a:t>
            </a:r>
            <a:r>
              <a:rPr lang="uk-UA" sz="1600" dirty="0" err="1" smtClean="0"/>
              <a:t>Дюрера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 </a:t>
            </a:r>
            <a:r>
              <a:rPr lang="uk-UA" sz="1600" dirty="0" smtClean="0"/>
              <a:t>(1471-1528). Розробником математичних основ теорії </a:t>
            </a:r>
            <a:r>
              <a:rPr lang="uk-UA" sz="1600" dirty="0" smtClean="0"/>
              <a:t>проективних перетворень(теорії </a:t>
            </a:r>
            <a:r>
              <a:rPr lang="uk-UA" sz="1600" dirty="0" smtClean="0"/>
              <a:t>перспективи) став французький інженер </a:t>
            </a:r>
            <a:r>
              <a:rPr lang="uk-UA" sz="1600" dirty="0" smtClean="0"/>
              <a:t>і архітектор </a:t>
            </a:r>
            <a:r>
              <a:rPr lang="uk-UA" sz="1600" dirty="0" err="1" smtClean="0"/>
              <a:t>Жерар</a:t>
            </a:r>
            <a:r>
              <a:rPr lang="uk-UA" sz="1600" dirty="0" smtClean="0"/>
              <a:t> </a:t>
            </a:r>
            <a:r>
              <a:rPr lang="uk-UA" sz="1600" dirty="0" err="1" smtClean="0"/>
              <a:t>Дезарг</a:t>
            </a:r>
            <a:r>
              <a:rPr lang="uk-UA" sz="1600" dirty="0" smtClean="0"/>
              <a:t> (1593-1662). </a:t>
            </a:r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		</a:t>
            </a:r>
            <a:endParaRPr lang="ru-RU" sz="1600" dirty="0"/>
          </a:p>
        </p:txBody>
      </p:sp>
      <p:pic>
        <p:nvPicPr>
          <p:cNvPr id="5" name="Рисунок 4" descr="http://2.bp.blogspot.com/-yVUIcukcpgE/UKsnZ59K4bI/AAAAAAAAAG0/Ki1KUb8dCLc/s1600/geo22b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956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Альбрехт-Дюрер-автопортрет-1500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85800"/>
            <a:ext cx="1600200" cy="21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леонарда да винч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685800"/>
            <a:ext cx="161355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Michel_Chas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57600"/>
            <a:ext cx="1588733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5000" y="2971800"/>
            <a:ext cx="1894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Альбрехт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Дюрер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5943600"/>
            <a:ext cx="151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Гаспар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Монж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dic.academic.ru/pictures/wiki/files/71/Gaspard_monge_litho_delpe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505200"/>
            <a:ext cx="2050001" cy="2209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52600" y="3048000"/>
            <a:ext cx="198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Леонардо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Вінчі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8800" y="5867400"/>
            <a:ext cx="157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Мішель Шаль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4"/>
          <p:cNvSpPr>
            <a:spLocks noChangeArrowheads="1"/>
          </p:cNvSpPr>
          <p:nvPr/>
        </p:nvSpPr>
        <p:spPr bwMode="auto">
          <a:xfrm>
            <a:off x="3733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57765" name="Freeform 5"/>
          <p:cNvSpPr>
            <a:spLocks/>
          </p:cNvSpPr>
          <p:nvPr/>
        </p:nvSpPr>
        <p:spPr bwMode="auto">
          <a:xfrm>
            <a:off x="2203450" y="4610100"/>
            <a:ext cx="1555750" cy="889000"/>
          </a:xfrm>
          <a:custGeom>
            <a:avLst/>
            <a:gdLst>
              <a:gd name="T0" fmla="*/ 0 w 980"/>
              <a:gd name="T1" fmla="*/ 2147483647 h 560"/>
              <a:gd name="T2" fmla="*/ 2147483647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2133600" y="5486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400">
              <a:solidFill>
                <a:srgbClr val="3333FF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3619500"/>
            <a:ext cx="2133600" cy="952500"/>
            <a:chOff x="1296" y="1176"/>
            <a:chExt cx="1344" cy="600"/>
          </a:xfrm>
        </p:grpSpPr>
        <p:grpSp>
          <p:nvGrpSpPr>
            <p:cNvPr id="3086" name="Group 9"/>
            <p:cNvGrpSpPr>
              <a:grpSpLocks/>
            </p:cNvGrpSpPr>
            <p:nvPr/>
          </p:nvGrpSpPr>
          <p:grpSpPr bwMode="auto">
            <a:xfrm flipH="1" flipV="1">
              <a:off x="1296" y="1176"/>
              <a:ext cx="1024" cy="600"/>
              <a:chOff x="240" y="1800"/>
              <a:chExt cx="1024" cy="600"/>
            </a:xfrm>
          </p:grpSpPr>
          <p:sp>
            <p:nvSpPr>
              <p:cNvPr id="3088" name="Freeform 10"/>
              <p:cNvSpPr>
                <a:spLocks/>
              </p:cNvSpPr>
              <p:nvPr/>
            </p:nvSpPr>
            <p:spPr bwMode="auto">
              <a:xfrm>
                <a:off x="284" y="1800"/>
                <a:ext cx="980" cy="560"/>
              </a:xfrm>
              <a:custGeom>
                <a:avLst/>
                <a:gdLst>
                  <a:gd name="T0" fmla="*/ 0 w 980"/>
                  <a:gd name="T1" fmla="*/ 560 h 560"/>
                  <a:gd name="T2" fmla="*/ 980 w 980"/>
                  <a:gd name="T3" fmla="*/ 0 h 560"/>
                  <a:gd name="T4" fmla="*/ 0 60000 65536"/>
                  <a:gd name="T5" fmla="*/ 0 60000 65536"/>
                  <a:gd name="T6" fmla="*/ 0 w 980"/>
                  <a:gd name="T7" fmla="*/ 0 h 560"/>
                  <a:gd name="T8" fmla="*/ 980 w 980"/>
                  <a:gd name="T9" fmla="*/ 560 h 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80" h="560">
                    <a:moveTo>
                      <a:pt x="0" y="560"/>
                    </a:moveTo>
                    <a:lnTo>
                      <a:pt x="98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9" name="Oval 11"/>
              <p:cNvSpPr>
                <a:spLocks noChangeArrowheads="1"/>
              </p:cNvSpPr>
              <p:nvPr/>
            </p:nvSpPr>
            <p:spPr bwMode="auto">
              <a:xfrm>
                <a:off x="240" y="235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757772" name="Text Box 12"/>
            <p:cNvSpPr txBox="1">
              <a:spLocks noChangeArrowheads="1"/>
            </p:cNvSpPr>
            <p:nvPr/>
          </p:nvSpPr>
          <p:spPr bwMode="auto">
            <a:xfrm>
              <a:off x="2256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>
                <a:solidFill>
                  <a:srgbClr val="3333FF"/>
                </a:solidFill>
              </a:endParaRPr>
            </a:p>
          </p:txBody>
        </p:sp>
      </p:grpSp>
      <p:sp>
        <p:nvSpPr>
          <p:cNvPr id="757773" name="Text Box 13"/>
          <p:cNvSpPr txBox="1">
            <a:spLocks noChangeArrowheads="1"/>
          </p:cNvSpPr>
          <p:nvPr/>
        </p:nvSpPr>
        <p:spPr bwMode="auto">
          <a:xfrm>
            <a:off x="36576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2400">
              <a:solidFill>
                <a:srgbClr val="FF0000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71800" y="4038600"/>
            <a:ext cx="1600200" cy="1143000"/>
            <a:chOff x="768" y="1440"/>
            <a:chExt cx="1008" cy="720"/>
          </a:xfrm>
        </p:grpSpPr>
        <p:sp>
          <p:nvSpPr>
            <p:cNvPr id="3084" name="Freeform 15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85" name="Freeform 16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1295400" y="1524000"/>
            <a:ext cx="7391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/>
              <a:t>Точки </a:t>
            </a:r>
            <a:r>
              <a:rPr lang="en-US" sz="2800" dirty="0"/>
              <a:t>A</a:t>
            </a:r>
            <a:r>
              <a:rPr lang="uk-UA" sz="2800" dirty="0"/>
              <a:t> і </a:t>
            </a:r>
            <a:r>
              <a:rPr lang="en-US" sz="2800" dirty="0"/>
              <a:t>A</a:t>
            </a:r>
            <a:r>
              <a:rPr lang="uk-UA" sz="2800" dirty="0"/>
              <a:t>′ називаються симетричними відносно точки О, якщо точка О – середина відрізка </a:t>
            </a:r>
            <a:r>
              <a:rPr lang="en-US" sz="2800" dirty="0"/>
              <a:t>AA</a:t>
            </a:r>
            <a:r>
              <a:rPr lang="uk-UA" sz="2800" dirty="0"/>
              <a:t>′.</a:t>
            </a:r>
          </a:p>
          <a:p>
            <a:r>
              <a:rPr lang="uk-UA" sz="2400" dirty="0"/>
              <a:t>  </a:t>
            </a:r>
            <a:endParaRPr lang="ru-RU" sz="2400" dirty="0"/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57811" name="Text Box 51"/>
          <p:cNvSpPr txBox="1">
            <a:spLocks noChangeArrowheads="1"/>
          </p:cNvSpPr>
          <p:nvPr/>
        </p:nvSpPr>
        <p:spPr bwMode="auto">
          <a:xfrm>
            <a:off x="4114800" y="5486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Точка О – центр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симетрії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295400" y="609600"/>
            <a:ext cx="749935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Означення</a:t>
            </a: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4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симетрії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52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rgbClr val="FF0000"/>
                </a:solidFill>
              </a:rPr>
              <a:t>Перетворенням симетрії </a:t>
            </a:r>
            <a:r>
              <a:rPr lang="uk-UA" sz="2400" dirty="0" smtClean="0"/>
              <a:t>(симетрією) відносно точки О називають таке перетворення фігури </a:t>
            </a:r>
            <a:r>
              <a:rPr lang="en-US" sz="2400" dirty="0" smtClean="0"/>
              <a:t>F</a:t>
            </a:r>
            <a:r>
              <a:rPr lang="uk-UA" sz="2400" dirty="0" smtClean="0"/>
              <a:t> у фігуру </a:t>
            </a:r>
            <a:r>
              <a:rPr lang="en-US" sz="2400" dirty="0" smtClean="0"/>
              <a:t>F</a:t>
            </a:r>
            <a:r>
              <a:rPr lang="uk-UA" sz="2400" dirty="0" smtClean="0"/>
              <a:t>′, внаслідок якого кожна точка Х фігури </a:t>
            </a:r>
            <a:r>
              <a:rPr lang="en-US" sz="2400" dirty="0" smtClean="0"/>
              <a:t>F</a:t>
            </a:r>
            <a:r>
              <a:rPr lang="uk-UA" sz="2400" dirty="0" smtClean="0"/>
              <a:t> переходить у точку Х′  фігури </a:t>
            </a:r>
            <a:r>
              <a:rPr lang="en-US" sz="2400" dirty="0" smtClean="0"/>
              <a:t>F</a:t>
            </a:r>
            <a:r>
              <a:rPr lang="uk-UA" sz="2400" dirty="0" smtClean="0"/>
              <a:t>′ , симетричну точці Х відносно точки О.</a:t>
            </a:r>
          </a:p>
        </p:txBody>
      </p:sp>
      <p:pic>
        <p:nvPicPr>
          <p:cNvPr id="17412" name="Picture 4" descr="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459" b="44098"/>
          <a:stretch>
            <a:fillRect/>
          </a:stretch>
        </p:blipFill>
        <p:spPr bwMode="auto">
          <a:xfrm>
            <a:off x="3962400" y="2898775"/>
            <a:ext cx="5181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3352800"/>
            <a:ext cx="3581400" cy="152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latin typeface="+mn-lt"/>
              </a:rPr>
              <a:t>Симетрію відносно точки називають </a:t>
            </a:r>
            <a:r>
              <a:rPr lang="uk-UA" sz="2400" b="1" i="1" dirty="0">
                <a:solidFill>
                  <a:srgbClr val="FF0000"/>
                </a:solidFill>
                <a:latin typeface="+mn-lt"/>
              </a:rPr>
              <a:t>центральною симетрією</a:t>
            </a:r>
            <a:r>
              <a:rPr lang="uk-UA" sz="2400" dirty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4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04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Усні вправи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10600" cy="990600"/>
          </a:xfrm>
        </p:spPr>
        <p:txBody>
          <a:bodyPr>
            <a:normAutofit fontScale="85000" lnSpcReduction="10000"/>
          </a:bodyPr>
          <a:lstStyle/>
          <a:p>
            <a:r>
              <a:rPr lang="uk-UA" sz="2800" dirty="0" smtClean="0"/>
              <a:t>Назвіть точки, симетричні відносно кожної точки О.</a:t>
            </a:r>
          </a:p>
          <a:p>
            <a:r>
              <a:rPr lang="uk-UA" sz="2800" dirty="0" smtClean="0"/>
              <a:t>Вкажіть точку, симетричну точці О відносно точки О.</a:t>
            </a:r>
            <a:endParaRPr lang="ru-RU" sz="2800" dirty="0" smtClean="0"/>
          </a:p>
          <a:p>
            <a:endParaRPr lang="ru-RU" sz="28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800100" y="3009900"/>
            <a:ext cx="114300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28800" y="2895600"/>
            <a:ext cx="1447800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4000500" y="2552700"/>
            <a:ext cx="114300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086100" y="3695700"/>
            <a:ext cx="114300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5372100" y="3238500"/>
            <a:ext cx="1828800" cy="1143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048500" y="2476500"/>
            <a:ext cx="1676400" cy="1295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Oval 31"/>
          <p:cNvSpPr>
            <a:spLocks noChangeArrowheads="1"/>
          </p:cNvSpPr>
          <p:nvPr/>
        </p:nvSpPr>
        <p:spPr bwMode="auto">
          <a:xfrm>
            <a:off x="866775" y="40290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1" name="Oval 31"/>
          <p:cNvSpPr>
            <a:spLocks noChangeArrowheads="1"/>
          </p:cNvSpPr>
          <p:nvPr/>
        </p:nvSpPr>
        <p:spPr bwMode="auto">
          <a:xfrm>
            <a:off x="1790700" y="28543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2" name="Oval 31"/>
          <p:cNvSpPr>
            <a:spLocks noChangeArrowheads="1"/>
          </p:cNvSpPr>
          <p:nvPr/>
        </p:nvSpPr>
        <p:spPr bwMode="auto">
          <a:xfrm>
            <a:off x="3228975" y="32353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3" name="Oval 31"/>
          <p:cNvSpPr>
            <a:spLocks noChangeArrowheads="1"/>
          </p:cNvSpPr>
          <p:nvPr/>
        </p:nvSpPr>
        <p:spPr bwMode="auto">
          <a:xfrm>
            <a:off x="3181350" y="46545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4" name="Oval 31"/>
          <p:cNvSpPr>
            <a:spLocks noChangeArrowheads="1"/>
          </p:cNvSpPr>
          <p:nvPr/>
        </p:nvSpPr>
        <p:spPr bwMode="auto">
          <a:xfrm>
            <a:off x="4086225" y="3530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5" name="Oval 31"/>
          <p:cNvSpPr>
            <a:spLocks noChangeArrowheads="1"/>
          </p:cNvSpPr>
          <p:nvPr/>
        </p:nvSpPr>
        <p:spPr bwMode="auto">
          <a:xfrm>
            <a:off x="4981575" y="23971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6" name="Oval 31"/>
          <p:cNvSpPr>
            <a:spLocks noChangeArrowheads="1"/>
          </p:cNvSpPr>
          <p:nvPr/>
        </p:nvSpPr>
        <p:spPr bwMode="auto">
          <a:xfrm>
            <a:off x="5695950" y="28829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7" name="Oval 31"/>
          <p:cNvSpPr>
            <a:spLocks noChangeArrowheads="1"/>
          </p:cNvSpPr>
          <p:nvPr/>
        </p:nvSpPr>
        <p:spPr bwMode="auto">
          <a:xfrm>
            <a:off x="6219825" y="37401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8" name="Oval 31"/>
          <p:cNvSpPr>
            <a:spLocks noChangeArrowheads="1"/>
          </p:cNvSpPr>
          <p:nvPr/>
        </p:nvSpPr>
        <p:spPr bwMode="auto">
          <a:xfrm>
            <a:off x="6800850" y="46545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39" name="Oval 31"/>
          <p:cNvSpPr>
            <a:spLocks noChangeArrowheads="1"/>
          </p:cNvSpPr>
          <p:nvPr/>
        </p:nvSpPr>
        <p:spPr bwMode="auto">
          <a:xfrm>
            <a:off x="7200900" y="3911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40" name="Oval 31"/>
          <p:cNvSpPr>
            <a:spLocks noChangeArrowheads="1"/>
          </p:cNvSpPr>
          <p:nvPr/>
        </p:nvSpPr>
        <p:spPr bwMode="auto">
          <a:xfrm>
            <a:off x="7543800" y="34734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41" name="Oval 31"/>
          <p:cNvSpPr>
            <a:spLocks noChangeArrowheads="1"/>
          </p:cNvSpPr>
          <p:nvPr/>
        </p:nvSpPr>
        <p:spPr bwMode="auto">
          <a:xfrm>
            <a:off x="8486775" y="22542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858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600200" y="2895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9718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971800" y="464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0386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419600" y="220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5334000" y="2895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477000" y="464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715000" y="3657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086600" y="3886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467600" y="3352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8229600" y="2362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</a:t>
            </a:r>
            <a:endParaRPr lang="ru-RU" sz="2400" dirty="0">
              <a:solidFill>
                <a:srgbClr val="3333FF"/>
              </a:solidFill>
            </a:endParaRPr>
          </a:p>
        </p:txBody>
      </p:sp>
      <p:grpSp>
        <p:nvGrpSpPr>
          <p:cNvPr id="5154" name="Group 13"/>
          <p:cNvGrpSpPr>
            <a:grpSpLocks/>
          </p:cNvGrpSpPr>
          <p:nvPr/>
        </p:nvGrpSpPr>
        <p:grpSpPr bwMode="auto">
          <a:xfrm rot="-1440000">
            <a:off x="3403600" y="3149600"/>
            <a:ext cx="1450975" cy="939800"/>
            <a:chOff x="768" y="1440"/>
            <a:chExt cx="1008" cy="720"/>
          </a:xfrm>
        </p:grpSpPr>
        <p:sp>
          <p:nvSpPr>
            <p:cNvPr id="5156" name="Freeform 14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57" name="Freeform 15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533400" y="5105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2800" dirty="0">
                <a:latin typeface="+mn-lt"/>
              </a:rPr>
              <a:t>Чому точки А і В, К і Р, </a:t>
            </a:r>
            <a:r>
              <a:rPr lang="en-US" sz="2800" dirty="0">
                <a:latin typeface="+mn-lt"/>
              </a:rPr>
              <a:t>D</a:t>
            </a:r>
            <a:r>
              <a:rPr lang="uk-UA" sz="2800" dirty="0">
                <a:latin typeface="+mn-lt"/>
              </a:rPr>
              <a:t> і Е не можна вважати симетричними відносно точки О?</a:t>
            </a:r>
          </a:p>
        </p:txBody>
      </p:sp>
    </p:spTree>
  </p:cSld>
  <p:clrMapOvr>
    <a:masterClrMapping/>
  </p:clrMapOvr>
  <p:transition advTm="1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7" name="Text Box 11"/>
          <p:cNvSpPr txBox="1">
            <a:spLocks noChangeArrowheads="1"/>
          </p:cNvSpPr>
          <p:nvPr/>
        </p:nvSpPr>
        <p:spPr bwMode="auto">
          <a:xfrm>
            <a:off x="4800600" y="106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>
              <a:solidFill>
                <a:srgbClr val="3333FF"/>
              </a:solidFill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50900" y="1631950"/>
            <a:ext cx="4965700" cy="1651000"/>
            <a:chOff x="864" y="2000"/>
            <a:chExt cx="3128" cy="1040"/>
          </a:xfrm>
        </p:grpSpPr>
        <p:sp>
          <p:nvSpPr>
            <p:cNvPr id="6177" name="Freeform 34"/>
            <p:cNvSpPr>
              <a:spLocks/>
            </p:cNvSpPr>
            <p:nvPr/>
          </p:nvSpPr>
          <p:spPr bwMode="auto">
            <a:xfrm>
              <a:off x="2424" y="252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78" name="Freeform 33"/>
            <p:cNvSpPr>
              <a:spLocks/>
            </p:cNvSpPr>
            <p:nvPr/>
          </p:nvSpPr>
          <p:spPr bwMode="auto">
            <a:xfrm>
              <a:off x="864" y="200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61884" name="Freeform 28"/>
          <p:cNvSpPr>
            <a:spLocks/>
          </p:cNvSpPr>
          <p:nvPr/>
        </p:nvSpPr>
        <p:spPr bwMode="auto">
          <a:xfrm>
            <a:off x="4953000" y="1524000"/>
            <a:ext cx="850900" cy="1752600"/>
          </a:xfrm>
          <a:custGeom>
            <a:avLst/>
            <a:gdLst>
              <a:gd name="T0" fmla="*/ 2147483647 w 536"/>
              <a:gd name="T1" fmla="*/ 2147483647 h 1104"/>
              <a:gd name="T2" fmla="*/ 0 w 536"/>
              <a:gd name="T3" fmla="*/ 0 h 1104"/>
              <a:gd name="T4" fmla="*/ 0 60000 65536"/>
              <a:gd name="T5" fmla="*/ 0 60000 65536"/>
              <a:gd name="T6" fmla="*/ 0 w 536"/>
              <a:gd name="T7" fmla="*/ 0 h 1104"/>
              <a:gd name="T8" fmla="*/ 536 w 536"/>
              <a:gd name="T9" fmla="*/ 1104 h 1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6" h="1104">
                <a:moveTo>
                  <a:pt x="536" y="110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6149" name="Oval 3"/>
          <p:cNvSpPr>
            <a:spLocks noChangeArrowheads="1"/>
          </p:cNvSpPr>
          <p:nvPr/>
        </p:nvSpPr>
        <p:spPr bwMode="auto">
          <a:xfrm>
            <a:off x="32766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61860" name="Freeform 4"/>
          <p:cNvSpPr>
            <a:spLocks/>
          </p:cNvSpPr>
          <p:nvPr/>
        </p:nvSpPr>
        <p:spPr bwMode="auto">
          <a:xfrm>
            <a:off x="1746250" y="2476500"/>
            <a:ext cx="1555750" cy="889000"/>
          </a:xfrm>
          <a:custGeom>
            <a:avLst/>
            <a:gdLst>
              <a:gd name="T0" fmla="*/ 0 w 980"/>
              <a:gd name="T1" fmla="*/ 2147483647 h 560"/>
              <a:gd name="T2" fmla="*/ 2147483647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1676400" y="3352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1600200" y="3276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400" dirty="0">
              <a:solidFill>
                <a:srgbClr val="3333FF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H="1" flipV="1">
            <a:off x="3352800" y="1485900"/>
            <a:ext cx="1625600" cy="952500"/>
            <a:chOff x="240" y="1800"/>
            <a:chExt cx="1024" cy="600"/>
          </a:xfrm>
        </p:grpSpPr>
        <p:sp>
          <p:nvSpPr>
            <p:cNvPr id="6175" name="Freeform 9"/>
            <p:cNvSpPr>
              <a:spLocks/>
            </p:cNvSpPr>
            <p:nvPr/>
          </p:nvSpPr>
          <p:spPr bwMode="auto">
            <a:xfrm>
              <a:off x="284" y="1800"/>
              <a:ext cx="980" cy="560"/>
            </a:xfrm>
            <a:custGeom>
              <a:avLst/>
              <a:gdLst>
                <a:gd name="T0" fmla="*/ 0 w 980"/>
                <a:gd name="T1" fmla="*/ 560 h 560"/>
                <a:gd name="T2" fmla="*/ 980 w 980"/>
                <a:gd name="T3" fmla="*/ 0 h 560"/>
                <a:gd name="T4" fmla="*/ 0 60000 65536"/>
                <a:gd name="T5" fmla="*/ 0 60000 65536"/>
                <a:gd name="T6" fmla="*/ 0 w 980"/>
                <a:gd name="T7" fmla="*/ 0 h 560"/>
                <a:gd name="T8" fmla="*/ 980 w 980"/>
                <a:gd name="T9" fmla="*/ 560 h 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76" name="Oval 10"/>
            <p:cNvSpPr>
              <a:spLocks noChangeArrowheads="1"/>
            </p:cNvSpPr>
            <p:nvPr/>
          </p:nvSpPr>
          <p:spPr bwMode="auto">
            <a:xfrm>
              <a:off x="240" y="235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761868" name="Text Box 12"/>
          <p:cNvSpPr txBox="1">
            <a:spLocks noChangeArrowheads="1"/>
          </p:cNvSpPr>
          <p:nvPr/>
        </p:nvSpPr>
        <p:spPr bwMode="auto">
          <a:xfrm>
            <a:off x="3048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2400">
              <a:solidFill>
                <a:srgbClr val="FF0000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14600" y="1905000"/>
            <a:ext cx="1600200" cy="1143000"/>
            <a:chOff x="768" y="1440"/>
            <a:chExt cx="1008" cy="720"/>
          </a:xfrm>
        </p:grpSpPr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74" name="Freeform 15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1295400" y="4572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/>
              <a:t>Побудувати</a:t>
            </a:r>
            <a:r>
              <a:rPr lang="ru-RU" sz="2400" dirty="0"/>
              <a:t> </a:t>
            </a:r>
            <a:r>
              <a:rPr lang="ru-RU" sz="2400" dirty="0" err="1"/>
              <a:t>відрізок</a:t>
            </a:r>
            <a:r>
              <a:rPr lang="ru-RU" sz="2400" dirty="0"/>
              <a:t> А</a:t>
            </a:r>
            <a:r>
              <a:rPr lang="ru-RU" sz="2400" baseline="-25000" dirty="0"/>
              <a:t>1</a:t>
            </a:r>
            <a:r>
              <a:rPr lang="ru-RU" sz="2400" dirty="0"/>
              <a:t>В</a:t>
            </a:r>
            <a:r>
              <a:rPr lang="ru-RU" sz="2400" baseline="-25000" dirty="0"/>
              <a:t>1</a:t>
            </a:r>
            <a:r>
              <a:rPr lang="ru-RU" sz="2400" dirty="0"/>
              <a:t> </a:t>
            </a:r>
            <a:r>
              <a:rPr lang="ru-RU" sz="2400" dirty="0" err="1"/>
              <a:t>симетричний</a:t>
            </a:r>
            <a:r>
              <a:rPr lang="ru-RU" sz="2400" dirty="0"/>
              <a:t> </a:t>
            </a:r>
            <a:r>
              <a:rPr lang="ru-RU" sz="2400" dirty="0" err="1"/>
              <a:t>відрізку</a:t>
            </a:r>
            <a:r>
              <a:rPr lang="ru-RU" sz="2400" dirty="0"/>
              <a:t> АВ </a:t>
            </a:r>
            <a:r>
              <a:rPr lang="ru-RU" sz="2400" dirty="0" err="1"/>
              <a:t>відносно</a:t>
            </a:r>
            <a:r>
              <a:rPr lang="ru-RU" sz="2400" dirty="0"/>
              <a:t> точки О</a:t>
            </a:r>
          </a:p>
        </p:txBody>
      </p:sp>
      <p:sp>
        <p:nvSpPr>
          <p:cNvPr id="761882" name="Text Box 26"/>
          <p:cNvSpPr txBox="1">
            <a:spLocks noChangeArrowheads="1"/>
          </p:cNvSpPr>
          <p:nvPr/>
        </p:nvSpPr>
        <p:spPr bwMode="auto">
          <a:xfrm>
            <a:off x="5943600" y="13716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Точка О –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симетрії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158" name="Line 27"/>
          <p:cNvSpPr>
            <a:spLocks noChangeShapeType="1"/>
          </p:cNvSpPr>
          <p:nvPr/>
        </p:nvSpPr>
        <p:spPr bwMode="auto">
          <a:xfrm flipH="1" flipV="1">
            <a:off x="838200" y="1676400"/>
            <a:ext cx="838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61885" name="Text Box 29"/>
          <p:cNvSpPr txBox="1">
            <a:spLocks noChangeArrowheads="1"/>
          </p:cNvSpPr>
          <p:nvPr/>
        </p:nvSpPr>
        <p:spPr bwMode="auto">
          <a:xfrm>
            <a:off x="3810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400">
              <a:solidFill>
                <a:srgbClr val="3333FF"/>
              </a:solidFill>
            </a:endParaRPr>
          </a:p>
        </p:txBody>
      </p:sp>
      <p:sp>
        <p:nvSpPr>
          <p:cNvPr id="6160" name="Oval 31"/>
          <p:cNvSpPr>
            <a:spLocks noChangeArrowheads="1"/>
          </p:cNvSpPr>
          <p:nvPr/>
        </p:nvSpPr>
        <p:spPr bwMode="auto">
          <a:xfrm>
            <a:off x="800100" y="1625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778500" y="3124200"/>
            <a:ext cx="698500" cy="457200"/>
            <a:chOff x="3976" y="2928"/>
            <a:chExt cx="440" cy="288"/>
          </a:xfrm>
        </p:grpSpPr>
        <p:sp>
          <p:nvSpPr>
            <p:cNvPr id="761886" name="Text Box 30"/>
            <p:cNvSpPr txBox="1">
              <a:spLocks noChangeArrowheads="1"/>
            </p:cNvSpPr>
            <p:nvPr/>
          </p:nvSpPr>
          <p:spPr bwMode="auto">
            <a:xfrm>
              <a:off x="4032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>
                <a:solidFill>
                  <a:srgbClr val="3333FF"/>
                </a:solidFill>
              </a:endParaRPr>
            </a:p>
          </p:txBody>
        </p:sp>
        <p:sp>
          <p:nvSpPr>
            <p:cNvPr id="6172" name="Oval 35"/>
            <p:cNvSpPr>
              <a:spLocks noChangeArrowheads="1"/>
            </p:cNvSpPr>
            <p:nvPr/>
          </p:nvSpPr>
          <p:spPr bwMode="auto">
            <a:xfrm>
              <a:off x="3976" y="3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828800" y="1828800"/>
            <a:ext cx="2806700" cy="1244600"/>
            <a:chOff x="1488" y="2112"/>
            <a:chExt cx="1768" cy="784"/>
          </a:xfrm>
        </p:grpSpPr>
        <p:grpSp>
          <p:nvGrpSpPr>
            <p:cNvPr id="6165" name="Group 38"/>
            <p:cNvGrpSpPr>
              <a:grpSpLocks/>
            </p:cNvGrpSpPr>
            <p:nvPr/>
          </p:nvGrpSpPr>
          <p:grpSpPr bwMode="auto">
            <a:xfrm>
              <a:off x="1488" y="2112"/>
              <a:ext cx="88" cy="208"/>
              <a:chOff x="1488" y="2112"/>
              <a:chExt cx="88" cy="208"/>
            </a:xfrm>
          </p:grpSpPr>
          <p:sp>
            <p:nvSpPr>
              <p:cNvPr id="6169" name="Line 36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Line 37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6" name="Group 39"/>
            <p:cNvGrpSpPr>
              <a:grpSpLocks/>
            </p:cNvGrpSpPr>
            <p:nvPr/>
          </p:nvGrpSpPr>
          <p:grpSpPr bwMode="auto">
            <a:xfrm>
              <a:off x="3168" y="2688"/>
              <a:ext cx="88" cy="208"/>
              <a:chOff x="1488" y="2112"/>
              <a:chExt cx="88" cy="208"/>
            </a:xfrm>
          </p:grpSpPr>
          <p:sp>
            <p:nvSpPr>
              <p:cNvPr id="6167" name="Line 40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Line 41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61902" name="Text Box 46"/>
          <p:cNvSpPr txBox="1">
            <a:spLocks noChangeArrowheads="1"/>
          </p:cNvSpPr>
          <p:nvPr/>
        </p:nvSpPr>
        <p:spPr bwMode="auto">
          <a:xfrm>
            <a:off x="457200" y="4724400"/>
            <a:ext cx="8610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Зауваження</a:t>
            </a: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000" dirty="0"/>
              <a:t>При </a:t>
            </a:r>
            <a:r>
              <a:rPr lang="ru-RU" sz="2000" dirty="0" err="1"/>
              <a:t>центральній</a:t>
            </a:r>
            <a:r>
              <a:rPr lang="ru-RU" sz="2000" dirty="0"/>
              <a:t> </a:t>
            </a:r>
            <a:r>
              <a:rPr lang="ru-RU" sz="2000" dirty="0" err="1"/>
              <a:t>симетрії</a:t>
            </a:r>
            <a:r>
              <a:rPr lang="ru-RU" sz="2000" dirty="0"/>
              <a:t> </a:t>
            </a:r>
            <a:r>
              <a:rPr lang="ru-RU" sz="2000" dirty="0" err="1"/>
              <a:t>змінився</a:t>
            </a:r>
            <a:r>
              <a:rPr lang="ru-RU" sz="2000" dirty="0"/>
              <a:t> порядок </a:t>
            </a:r>
            <a:r>
              <a:rPr lang="ru-RU" sz="2000" dirty="0" err="1"/>
              <a:t>точок</a:t>
            </a:r>
            <a:r>
              <a:rPr lang="ru-RU" sz="2000" dirty="0"/>
              <a:t> (</a:t>
            </a:r>
            <a:r>
              <a:rPr lang="ru-RU" sz="2000" dirty="0" err="1"/>
              <a:t>згори-вниз</a:t>
            </a:r>
            <a:r>
              <a:rPr lang="ru-RU" sz="2000" dirty="0"/>
              <a:t>, </a:t>
            </a:r>
            <a:r>
              <a:rPr lang="ru-RU" sz="2000" dirty="0" err="1"/>
              <a:t>право-ліво</a:t>
            </a:r>
            <a:r>
              <a:rPr lang="ru-RU" sz="2000" dirty="0"/>
              <a:t>).</a:t>
            </a:r>
          </a:p>
          <a:p>
            <a:pPr>
              <a:defRPr/>
            </a:pPr>
            <a:r>
              <a:rPr lang="ru-RU" sz="2000" dirty="0"/>
              <a:t>Точка А </a:t>
            </a:r>
            <a:r>
              <a:rPr lang="ru-RU" sz="2000" dirty="0" err="1"/>
              <a:t>відобразилась</a:t>
            </a:r>
            <a:r>
              <a:rPr lang="ru-RU" sz="2000" dirty="0"/>
              <a:t> </a:t>
            </a:r>
            <a:r>
              <a:rPr lang="ru-RU" sz="2000" dirty="0" err="1"/>
              <a:t>знизу</a:t>
            </a:r>
            <a:r>
              <a:rPr lang="ru-RU" sz="2000" dirty="0"/>
              <a:t> </a:t>
            </a:r>
            <a:r>
              <a:rPr lang="ru-RU" sz="2000" dirty="0" err="1"/>
              <a:t>вгору</a:t>
            </a:r>
            <a:r>
              <a:rPr lang="ru-RU" sz="2000" dirty="0"/>
              <a:t>; вона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правіше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точки В, а </a:t>
            </a:r>
            <a:r>
              <a:rPr lang="ru-RU" sz="2000" dirty="0" err="1"/>
              <a:t>її</a:t>
            </a:r>
            <a:r>
              <a:rPr lang="ru-RU" sz="2000" dirty="0"/>
              <a:t> образ точка А</a:t>
            </a:r>
            <a:r>
              <a:rPr lang="ru-RU" sz="2000" baseline="-25000" dirty="0"/>
              <a:t>1</a:t>
            </a:r>
            <a:r>
              <a:rPr lang="ru-RU" sz="2000" dirty="0"/>
              <a:t> </a:t>
            </a:r>
            <a:r>
              <a:rPr lang="ru-RU" sz="2000" dirty="0" err="1"/>
              <a:t>виявилась</a:t>
            </a:r>
            <a:r>
              <a:rPr lang="ru-RU" sz="2000" dirty="0"/>
              <a:t> </a:t>
            </a:r>
            <a:r>
              <a:rPr lang="ru-RU" sz="2000" dirty="0" err="1"/>
              <a:t>лівіше</a:t>
            </a:r>
            <a:r>
              <a:rPr lang="ru-RU" sz="2000" dirty="0"/>
              <a:t> точки В</a:t>
            </a:r>
            <a:r>
              <a:rPr lang="ru-RU" sz="2000" baseline="-25000" dirty="0"/>
              <a:t>1</a:t>
            </a:r>
            <a:r>
              <a:rPr lang="ru-RU" sz="2000" dirty="0"/>
              <a:t>.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371600" y="40386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А→А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В → В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1,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АВ → А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6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7" grpId="0"/>
      <p:bldP spid="761884" grpId="0" animBg="1"/>
      <p:bldP spid="761860" grpId="0" animBg="1"/>
      <p:bldP spid="7619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4876800" y="160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>
              <a:solidFill>
                <a:srgbClr val="3333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2209800"/>
            <a:ext cx="4965700" cy="1651000"/>
            <a:chOff x="864" y="2000"/>
            <a:chExt cx="3128" cy="1040"/>
          </a:xfrm>
        </p:grpSpPr>
        <p:sp>
          <p:nvSpPr>
            <p:cNvPr id="7203" name="Freeform 4"/>
            <p:cNvSpPr>
              <a:spLocks/>
            </p:cNvSpPr>
            <p:nvPr/>
          </p:nvSpPr>
          <p:spPr bwMode="auto">
            <a:xfrm>
              <a:off x="2424" y="252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204" name="Freeform 5"/>
            <p:cNvSpPr>
              <a:spLocks/>
            </p:cNvSpPr>
            <p:nvPr/>
          </p:nvSpPr>
          <p:spPr bwMode="auto">
            <a:xfrm>
              <a:off x="864" y="200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77222" name="Freeform 6"/>
          <p:cNvSpPr>
            <a:spLocks/>
          </p:cNvSpPr>
          <p:nvPr/>
        </p:nvSpPr>
        <p:spPr bwMode="auto">
          <a:xfrm>
            <a:off x="4940300" y="2095500"/>
            <a:ext cx="1636713" cy="3302000"/>
          </a:xfrm>
          <a:custGeom>
            <a:avLst/>
            <a:gdLst>
              <a:gd name="T0" fmla="*/ 2147483647 w 1200"/>
              <a:gd name="T1" fmla="*/ 2147483647 h 2424"/>
              <a:gd name="T2" fmla="*/ 0 w 1200"/>
              <a:gd name="T3" fmla="*/ 0 h 2424"/>
              <a:gd name="T4" fmla="*/ 0 60000 65536"/>
              <a:gd name="T5" fmla="*/ 0 60000 65536"/>
              <a:gd name="T6" fmla="*/ 0 w 1200"/>
              <a:gd name="T7" fmla="*/ 0 h 2424"/>
              <a:gd name="T8" fmla="*/ 1200 w 1200"/>
              <a:gd name="T9" fmla="*/ 2424 h 24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0" h="2424">
                <a:moveTo>
                  <a:pt x="1200" y="242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3276600" y="299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77224" name="Freeform 8"/>
          <p:cNvSpPr>
            <a:spLocks/>
          </p:cNvSpPr>
          <p:nvPr/>
        </p:nvSpPr>
        <p:spPr bwMode="auto">
          <a:xfrm>
            <a:off x="1746250" y="3035300"/>
            <a:ext cx="1555750" cy="889000"/>
          </a:xfrm>
          <a:custGeom>
            <a:avLst/>
            <a:gdLst>
              <a:gd name="T0" fmla="*/ 0 w 980"/>
              <a:gd name="T1" fmla="*/ 2147483647 h 560"/>
              <a:gd name="T2" fmla="*/ 2147483647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flipH="1" flipV="1">
            <a:off x="3352800" y="2044700"/>
            <a:ext cx="1625600" cy="952500"/>
            <a:chOff x="240" y="1800"/>
            <a:chExt cx="1024" cy="600"/>
          </a:xfrm>
        </p:grpSpPr>
        <p:sp>
          <p:nvSpPr>
            <p:cNvPr id="7201" name="Freeform 12"/>
            <p:cNvSpPr>
              <a:spLocks/>
            </p:cNvSpPr>
            <p:nvPr/>
          </p:nvSpPr>
          <p:spPr bwMode="auto">
            <a:xfrm>
              <a:off x="284" y="1800"/>
              <a:ext cx="980" cy="560"/>
            </a:xfrm>
            <a:custGeom>
              <a:avLst/>
              <a:gdLst>
                <a:gd name="T0" fmla="*/ 0 w 980"/>
                <a:gd name="T1" fmla="*/ 560 h 560"/>
                <a:gd name="T2" fmla="*/ 980 w 980"/>
                <a:gd name="T3" fmla="*/ 0 h 560"/>
                <a:gd name="T4" fmla="*/ 0 60000 65536"/>
                <a:gd name="T5" fmla="*/ 0 60000 65536"/>
                <a:gd name="T6" fmla="*/ 0 w 980"/>
                <a:gd name="T7" fmla="*/ 0 h 560"/>
                <a:gd name="T8" fmla="*/ 980 w 980"/>
                <a:gd name="T9" fmla="*/ 560 h 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202" name="Oval 13"/>
            <p:cNvSpPr>
              <a:spLocks noChangeArrowheads="1"/>
            </p:cNvSpPr>
            <p:nvPr/>
          </p:nvSpPr>
          <p:spPr bwMode="auto">
            <a:xfrm>
              <a:off x="240" y="23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777230" name="Text Box 14"/>
          <p:cNvSpPr txBox="1">
            <a:spLocks noChangeArrowheads="1"/>
          </p:cNvSpPr>
          <p:nvPr/>
        </p:nvSpPr>
        <p:spPr bwMode="auto">
          <a:xfrm>
            <a:off x="3048000" y="307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2400">
              <a:solidFill>
                <a:srgbClr val="FF0000"/>
              </a:solidFill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14600" y="2463800"/>
            <a:ext cx="1600200" cy="1143000"/>
            <a:chOff x="768" y="1440"/>
            <a:chExt cx="1008" cy="720"/>
          </a:xfrm>
        </p:grpSpPr>
        <p:sp>
          <p:nvSpPr>
            <p:cNvPr id="7199" name="Freeform 16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200" name="Freeform 17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914400" y="3048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Побудувати промінь, симетричний променю АВ відносно точки О</a:t>
            </a:r>
            <a:endParaRPr lang="ru-RU" sz="2400"/>
          </a:p>
        </p:txBody>
      </p:sp>
      <p:sp>
        <p:nvSpPr>
          <p:cNvPr id="777244" name="Text Box 28"/>
          <p:cNvSpPr txBox="1">
            <a:spLocks noChangeArrowheads="1"/>
          </p:cNvSpPr>
          <p:nvPr/>
        </p:nvSpPr>
        <p:spPr bwMode="auto">
          <a:xfrm>
            <a:off x="5715000" y="18288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Точка О –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симетрії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180" name="Freeform 29"/>
          <p:cNvSpPr>
            <a:spLocks/>
          </p:cNvSpPr>
          <p:nvPr/>
        </p:nvSpPr>
        <p:spPr bwMode="auto">
          <a:xfrm>
            <a:off x="241300" y="1066800"/>
            <a:ext cx="1460500" cy="2882900"/>
          </a:xfrm>
          <a:custGeom>
            <a:avLst/>
            <a:gdLst>
              <a:gd name="T0" fmla="*/ 2147483647 w 920"/>
              <a:gd name="T1" fmla="*/ 2147483647 h 1816"/>
              <a:gd name="T2" fmla="*/ 0 w 920"/>
              <a:gd name="T3" fmla="*/ 0 h 1816"/>
              <a:gd name="T4" fmla="*/ 0 60000 65536"/>
              <a:gd name="T5" fmla="*/ 0 60000 65536"/>
              <a:gd name="T6" fmla="*/ 0 w 920"/>
              <a:gd name="T7" fmla="*/ 0 h 1816"/>
              <a:gd name="T8" fmla="*/ 920 w 920"/>
              <a:gd name="T9" fmla="*/ 1816 h 1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0" h="1816">
                <a:moveTo>
                  <a:pt x="920" y="1816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81000" y="1778000"/>
            <a:ext cx="609600" cy="482600"/>
            <a:chOff x="240" y="768"/>
            <a:chExt cx="384" cy="304"/>
          </a:xfrm>
        </p:grpSpPr>
        <p:sp>
          <p:nvSpPr>
            <p:cNvPr id="777246" name="Text Box 30"/>
            <p:cNvSpPr txBox="1">
              <a:spLocks noChangeArrowheads="1"/>
            </p:cNvSpPr>
            <p:nvPr/>
          </p:nvSpPr>
          <p:spPr bwMode="auto">
            <a:xfrm>
              <a:off x="240" y="7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</a:t>
              </a:r>
              <a:endParaRPr lang="ru-RU" sz="2400">
                <a:solidFill>
                  <a:srgbClr val="3333FF"/>
                </a:solidFill>
              </a:endParaRPr>
            </a:p>
          </p:txBody>
        </p:sp>
        <p:sp>
          <p:nvSpPr>
            <p:cNvPr id="7198" name="Oval 31"/>
            <p:cNvSpPr>
              <a:spLocks noChangeArrowheads="1"/>
            </p:cNvSpPr>
            <p:nvPr/>
          </p:nvSpPr>
          <p:spPr bwMode="auto">
            <a:xfrm>
              <a:off x="504" y="102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778500" y="3683000"/>
            <a:ext cx="698500" cy="457200"/>
            <a:chOff x="3976" y="2928"/>
            <a:chExt cx="440" cy="288"/>
          </a:xfrm>
        </p:grpSpPr>
        <p:sp>
          <p:nvSpPr>
            <p:cNvPr id="777249" name="Text Box 33"/>
            <p:cNvSpPr txBox="1">
              <a:spLocks noChangeArrowheads="1"/>
            </p:cNvSpPr>
            <p:nvPr/>
          </p:nvSpPr>
          <p:spPr bwMode="auto">
            <a:xfrm>
              <a:off x="4032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>
                <a:solidFill>
                  <a:srgbClr val="3333FF"/>
                </a:solidFill>
              </a:endParaRPr>
            </a:p>
          </p:txBody>
        </p:sp>
        <p:sp>
          <p:nvSpPr>
            <p:cNvPr id="7196" name="Oval 34"/>
            <p:cNvSpPr>
              <a:spLocks noChangeArrowheads="1"/>
            </p:cNvSpPr>
            <p:nvPr/>
          </p:nvSpPr>
          <p:spPr bwMode="auto">
            <a:xfrm>
              <a:off x="3976" y="3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828800" y="2387600"/>
            <a:ext cx="2806700" cy="1244600"/>
            <a:chOff x="1488" y="2112"/>
            <a:chExt cx="1768" cy="784"/>
          </a:xfrm>
        </p:grpSpPr>
        <p:grpSp>
          <p:nvGrpSpPr>
            <p:cNvPr id="7189" name="Group 36"/>
            <p:cNvGrpSpPr>
              <a:grpSpLocks/>
            </p:cNvGrpSpPr>
            <p:nvPr/>
          </p:nvGrpSpPr>
          <p:grpSpPr bwMode="auto">
            <a:xfrm>
              <a:off x="1488" y="2112"/>
              <a:ext cx="88" cy="208"/>
              <a:chOff x="1488" y="2112"/>
              <a:chExt cx="88" cy="208"/>
            </a:xfrm>
          </p:grpSpPr>
          <p:sp>
            <p:nvSpPr>
              <p:cNvPr id="7193" name="Line 37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Line 38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0" name="Group 39"/>
            <p:cNvGrpSpPr>
              <a:grpSpLocks/>
            </p:cNvGrpSpPr>
            <p:nvPr/>
          </p:nvGrpSpPr>
          <p:grpSpPr bwMode="auto">
            <a:xfrm>
              <a:off x="3168" y="2688"/>
              <a:ext cx="88" cy="208"/>
              <a:chOff x="1488" y="2112"/>
              <a:chExt cx="88" cy="208"/>
            </a:xfrm>
          </p:grpSpPr>
          <p:sp>
            <p:nvSpPr>
              <p:cNvPr id="7191" name="Line 40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Line 41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84" name="Oval 48"/>
          <p:cNvSpPr>
            <a:spLocks noChangeArrowheads="1"/>
          </p:cNvSpPr>
          <p:nvPr/>
        </p:nvSpPr>
        <p:spPr bwMode="auto">
          <a:xfrm>
            <a:off x="1676400" y="391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600200" y="3835400"/>
            <a:ext cx="609600" cy="457200"/>
            <a:chOff x="1008" y="2064"/>
            <a:chExt cx="384" cy="288"/>
          </a:xfrm>
        </p:grpSpPr>
        <p:sp>
          <p:nvSpPr>
            <p:cNvPr id="7187" name="Oval 9"/>
            <p:cNvSpPr>
              <a:spLocks noChangeArrowheads="1"/>
            </p:cNvSpPr>
            <p:nvPr/>
          </p:nvSpPr>
          <p:spPr bwMode="auto">
            <a:xfrm>
              <a:off x="1056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77226" name="Text Box 10"/>
            <p:cNvSpPr txBox="1">
              <a:spLocks noChangeArrowheads="1"/>
            </p:cNvSpPr>
            <p:nvPr/>
          </p:nvSpPr>
          <p:spPr bwMode="auto">
            <a:xfrm>
              <a:off x="100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  <a:endParaRPr lang="ru-RU" sz="2400">
                <a:solidFill>
                  <a:srgbClr val="3333FF"/>
                </a:solidFill>
              </a:endParaRPr>
            </a:p>
          </p:txBody>
        </p:sp>
      </p:grp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990600" y="52578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А→А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В → В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1,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АВ → А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8" grpId="0"/>
      <p:bldP spid="777222" grpId="0" animBg="1"/>
      <p:bldP spid="777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68"/>
          <p:cNvSpPr>
            <a:spLocks/>
          </p:cNvSpPr>
          <p:nvPr/>
        </p:nvSpPr>
        <p:spPr bwMode="auto">
          <a:xfrm>
            <a:off x="571500" y="328613"/>
            <a:ext cx="2667000" cy="2193925"/>
          </a:xfrm>
          <a:custGeom>
            <a:avLst/>
            <a:gdLst>
              <a:gd name="T0" fmla="*/ 0 w 1680"/>
              <a:gd name="T1" fmla="*/ 2147483647 h 1440"/>
              <a:gd name="T2" fmla="*/ 2147483647 w 1680"/>
              <a:gd name="T3" fmla="*/ 0 h 1440"/>
              <a:gd name="T4" fmla="*/ 2147483647 w 1680"/>
              <a:gd name="T5" fmla="*/ 2147483647 h 1440"/>
              <a:gd name="T6" fmla="*/ 0 w 1680"/>
              <a:gd name="T7" fmla="*/ 2147483647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1440"/>
              <a:gd name="T14" fmla="*/ 1680 w 1680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1440">
                <a:moveTo>
                  <a:pt x="0" y="960"/>
                </a:moveTo>
                <a:lnTo>
                  <a:pt x="1680" y="0"/>
                </a:lnTo>
                <a:lnTo>
                  <a:pt x="1056" y="1440"/>
                </a:lnTo>
                <a:lnTo>
                  <a:pt x="0" y="96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247900" y="2522538"/>
            <a:ext cx="596900" cy="1900237"/>
            <a:chOff x="1704" y="1589"/>
            <a:chExt cx="376" cy="1197"/>
          </a:xfrm>
        </p:grpSpPr>
        <p:sp>
          <p:nvSpPr>
            <p:cNvPr id="8220" name="Freeform 69"/>
            <p:cNvSpPr>
              <a:spLocks/>
            </p:cNvSpPr>
            <p:nvPr/>
          </p:nvSpPr>
          <p:spPr bwMode="auto">
            <a:xfrm>
              <a:off x="1704" y="1589"/>
              <a:ext cx="168" cy="575"/>
            </a:xfrm>
            <a:custGeom>
              <a:avLst/>
              <a:gdLst>
                <a:gd name="T0" fmla="*/ 0 w 168"/>
                <a:gd name="T1" fmla="*/ 0 h 600"/>
                <a:gd name="T2" fmla="*/ 168 w 168"/>
                <a:gd name="T3" fmla="*/ 465 h 600"/>
                <a:gd name="T4" fmla="*/ 0 60000 65536"/>
                <a:gd name="T5" fmla="*/ 0 60000 65536"/>
                <a:gd name="T6" fmla="*/ 0 w 168"/>
                <a:gd name="T7" fmla="*/ 0 h 600"/>
                <a:gd name="T8" fmla="*/ 168 w 168"/>
                <a:gd name="T9" fmla="*/ 600 h 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600">
                  <a:moveTo>
                    <a:pt x="0" y="0"/>
                  </a:moveTo>
                  <a:lnTo>
                    <a:pt x="168" y="60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21" name="Freeform 70"/>
            <p:cNvSpPr>
              <a:spLocks/>
            </p:cNvSpPr>
            <p:nvPr/>
          </p:nvSpPr>
          <p:spPr bwMode="auto">
            <a:xfrm>
              <a:off x="1880" y="2180"/>
              <a:ext cx="168" cy="576"/>
            </a:xfrm>
            <a:custGeom>
              <a:avLst/>
              <a:gdLst>
                <a:gd name="T0" fmla="*/ 0 w 168"/>
                <a:gd name="T1" fmla="*/ 0 h 600"/>
                <a:gd name="T2" fmla="*/ 168 w 168"/>
                <a:gd name="T3" fmla="*/ 470 h 600"/>
                <a:gd name="T4" fmla="*/ 0 60000 65536"/>
                <a:gd name="T5" fmla="*/ 0 60000 65536"/>
                <a:gd name="T6" fmla="*/ 0 w 168"/>
                <a:gd name="T7" fmla="*/ 0 h 600"/>
                <a:gd name="T8" fmla="*/ 168 w 168"/>
                <a:gd name="T9" fmla="*/ 600 h 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600">
                  <a:moveTo>
                    <a:pt x="0" y="0"/>
                  </a:moveTo>
                  <a:lnTo>
                    <a:pt x="168" y="60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22" name="Oval 72"/>
            <p:cNvSpPr>
              <a:spLocks noChangeArrowheads="1"/>
            </p:cNvSpPr>
            <p:nvPr/>
          </p:nvSpPr>
          <p:spPr bwMode="auto">
            <a:xfrm>
              <a:off x="2032" y="2740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8196" name="Oval 73"/>
          <p:cNvSpPr>
            <a:spLocks noChangeArrowheads="1"/>
          </p:cNvSpPr>
          <p:nvPr/>
        </p:nvSpPr>
        <p:spPr bwMode="auto">
          <a:xfrm>
            <a:off x="2197100" y="2473325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197" name="Oval 74"/>
          <p:cNvSpPr>
            <a:spLocks noChangeArrowheads="1"/>
          </p:cNvSpPr>
          <p:nvPr/>
        </p:nvSpPr>
        <p:spPr bwMode="auto">
          <a:xfrm>
            <a:off x="533400" y="17541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198" name="Oval 75"/>
          <p:cNvSpPr>
            <a:spLocks noChangeArrowheads="1"/>
          </p:cNvSpPr>
          <p:nvPr/>
        </p:nvSpPr>
        <p:spPr bwMode="auto">
          <a:xfrm>
            <a:off x="3200400" y="292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739900" y="328613"/>
            <a:ext cx="1498600" cy="6288087"/>
            <a:chOff x="1384" y="207"/>
            <a:chExt cx="944" cy="3961"/>
          </a:xfrm>
        </p:grpSpPr>
        <p:sp>
          <p:nvSpPr>
            <p:cNvPr id="8217" name="Freeform 71"/>
            <p:cNvSpPr>
              <a:spLocks/>
            </p:cNvSpPr>
            <p:nvPr/>
          </p:nvSpPr>
          <p:spPr bwMode="auto">
            <a:xfrm>
              <a:off x="1872" y="207"/>
              <a:ext cx="456" cy="1965"/>
            </a:xfrm>
            <a:custGeom>
              <a:avLst/>
              <a:gdLst>
                <a:gd name="T0" fmla="*/ 456 w 456"/>
                <a:gd name="T1" fmla="*/ 0 h 2048"/>
                <a:gd name="T2" fmla="*/ 0 w 456"/>
                <a:gd name="T3" fmla="*/ 1598 h 2048"/>
                <a:gd name="T4" fmla="*/ 0 60000 65536"/>
                <a:gd name="T5" fmla="*/ 0 60000 65536"/>
                <a:gd name="T6" fmla="*/ 0 w 456"/>
                <a:gd name="T7" fmla="*/ 0 h 2048"/>
                <a:gd name="T8" fmla="*/ 456 w 456"/>
                <a:gd name="T9" fmla="*/ 2048 h 20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18" name="Freeform 76"/>
            <p:cNvSpPr>
              <a:spLocks/>
            </p:cNvSpPr>
            <p:nvPr/>
          </p:nvSpPr>
          <p:spPr bwMode="auto">
            <a:xfrm>
              <a:off x="1408" y="2172"/>
              <a:ext cx="456" cy="1965"/>
            </a:xfrm>
            <a:custGeom>
              <a:avLst/>
              <a:gdLst>
                <a:gd name="T0" fmla="*/ 456 w 456"/>
                <a:gd name="T1" fmla="*/ 0 h 2048"/>
                <a:gd name="T2" fmla="*/ 0 w 456"/>
                <a:gd name="T3" fmla="*/ 1598 h 2048"/>
                <a:gd name="T4" fmla="*/ 0 60000 65536"/>
                <a:gd name="T5" fmla="*/ 0 60000 65536"/>
                <a:gd name="T6" fmla="*/ 0 w 456"/>
                <a:gd name="T7" fmla="*/ 0 h 2048"/>
                <a:gd name="T8" fmla="*/ 456 w 456"/>
                <a:gd name="T9" fmla="*/ 2048 h 20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219" name="Oval 77"/>
            <p:cNvSpPr>
              <a:spLocks noChangeArrowheads="1"/>
            </p:cNvSpPr>
            <p:nvPr/>
          </p:nvSpPr>
          <p:spPr bwMode="auto">
            <a:xfrm>
              <a:off x="1384" y="4122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46100" y="1803400"/>
            <a:ext cx="3962400" cy="3351213"/>
            <a:chOff x="632" y="1136"/>
            <a:chExt cx="2496" cy="2111"/>
          </a:xfrm>
        </p:grpSpPr>
        <p:grpSp>
          <p:nvGrpSpPr>
            <p:cNvPr id="8213" name="Group 84"/>
            <p:cNvGrpSpPr>
              <a:grpSpLocks/>
            </p:cNvGrpSpPr>
            <p:nvPr/>
          </p:nvGrpSpPr>
          <p:grpSpPr bwMode="auto">
            <a:xfrm>
              <a:off x="632" y="1136"/>
              <a:ext cx="2488" cy="2088"/>
              <a:chOff x="632" y="1136"/>
              <a:chExt cx="2488" cy="2088"/>
            </a:xfrm>
          </p:grpSpPr>
          <p:sp>
            <p:nvSpPr>
              <p:cNvPr id="8215" name="Freeform 78"/>
              <p:cNvSpPr>
                <a:spLocks/>
              </p:cNvSpPr>
              <p:nvPr/>
            </p:nvSpPr>
            <p:spPr bwMode="auto">
              <a:xfrm>
                <a:off x="632" y="1136"/>
                <a:ext cx="1240" cy="1021"/>
              </a:xfrm>
              <a:custGeom>
                <a:avLst/>
                <a:gdLst>
                  <a:gd name="T0" fmla="*/ 0 w 1240"/>
                  <a:gd name="T1" fmla="*/ 0 h 1021"/>
                  <a:gd name="T2" fmla="*/ 1240 w 1240"/>
                  <a:gd name="T3" fmla="*/ 1021 h 1021"/>
                  <a:gd name="T4" fmla="*/ 0 60000 65536"/>
                  <a:gd name="T5" fmla="*/ 0 60000 65536"/>
                  <a:gd name="T6" fmla="*/ 0 w 1240"/>
                  <a:gd name="T7" fmla="*/ 0 h 1021"/>
                  <a:gd name="T8" fmla="*/ 1240 w 1240"/>
                  <a:gd name="T9" fmla="*/ 1021 h 10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0" h="1021">
                    <a:moveTo>
                      <a:pt x="0" y="0"/>
                    </a:moveTo>
                    <a:lnTo>
                      <a:pt x="1240" y="1021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8216" name="Freeform 79"/>
              <p:cNvSpPr>
                <a:spLocks/>
              </p:cNvSpPr>
              <p:nvPr/>
            </p:nvSpPr>
            <p:spPr bwMode="auto">
              <a:xfrm>
                <a:off x="1880" y="2164"/>
                <a:ext cx="1240" cy="1060"/>
              </a:xfrm>
              <a:custGeom>
                <a:avLst/>
                <a:gdLst>
                  <a:gd name="T0" fmla="*/ 0 w 1240"/>
                  <a:gd name="T1" fmla="*/ 0 h 1104"/>
                  <a:gd name="T2" fmla="*/ 1240 w 1240"/>
                  <a:gd name="T3" fmla="*/ 865 h 1104"/>
                  <a:gd name="T4" fmla="*/ 0 60000 65536"/>
                  <a:gd name="T5" fmla="*/ 0 60000 65536"/>
                  <a:gd name="T6" fmla="*/ 0 w 1240"/>
                  <a:gd name="T7" fmla="*/ 0 h 1104"/>
                  <a:gd name="T8" fmla="*/ 1240 w 1240"/>
                  <a:gd name="T9" fmla="*/ 1104 h 11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0" h="1104">
                    <a:moveTo>
                      <a:pt x="0" y="0"/>
                    </a:moveTo>
                    <a:lnTo>
                      <a:pt x="1240" y="1104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8214" name="Oval 80"/>
            <p:cNvSpPr>
              <a:spLocks noChangeArrowheads="1"/>
            </p:cNvSpPr>
            <p:nvPr/>
          </p:nvSpPr>
          <p:spPr bwMode="auto">
            <a:xfrm>
              <a:off x="3080" y="3201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728145" name="Freeform 81"/>
          <p:cNvSpPr>
            <a:spLocks/>
          </p:cNvSpPr>
          <p:nvPr/>
        </p:nvSpPr>
        <p:spPr bwMode="auto">
          <a:xfrm flipH="1" flipV="1">
            <a:off x="1803400" y="4386263"/>
            <a:ext cx="2667000" cy="2193925"/>
          </a:xfrm>
          <a:custGeom>
            <a:avLst/>
            <a:gdLst>
              <a:gd name="T0" fmla="*/ 0 w 1680"/>
              <a:gd name="T1" fmla="*/ 2147483647 h 1440"/>
              <a:gd name="T2" fmla="*/ 2147483647 w 1680"/>
              <a:gd name="T3" fmla="*/ 0 h 1440"/>
              <a:gd name="T4" fmla="*/ 2147483647 w 1680"/>
              <a:gd name="T5" fmla="*/ 2147483647 h 1440"/>
              <a:gd name="T6" fmla="*/ 0 w 1680"/>
              <a:gd name="T7" fmla="*/ 2147483647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1440"/>
              <a:gd name="T14" fmla="*/ 1680 w 1680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1440">
                <a:moveTo>
                  <a:pt x="0" y="960"/>
                </a:moveTo>
                <a:lnTo>
                  <a:pt x="1680" y="0"/>
                </a:lnTo>
                <a:lnTo>
                  <a:pt x="1056" y="1440"/>
                </a:lnTo>
                <a:lnTo>
                  <a:pt x="0" y="96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8202" name="Oval 67"/>
          <p:cNvSpPr>
            <a:spLocks noChangeArrowheads="1"/>
          </p:cNvSpPr>
          <p:nvPr/>
        </p:nvSpPr>
        <p:spPr bwMode="auto">
          <a:xfrm>
            <a:off x="2476500" y="3398838"/>
            <a:ext cx="76200" cy="74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8153" name="Text Box 89"/>
          <p:cNvSpPr txBox="1">
            <a:spLocks noChangeArrowheads="1"/>
          </p:cNvSpPr>
          <p:nvPr/>
        </p:nvSpPr>
        <p:spPr bwMode="auto">
          <a:xfrm>
            <a:off x="1981200" y="3276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728154" name="Text Box 90"/>
          <p:cNvSpPr txBox="1">
            <a:spLocks noChangeArrowheads="1"/>
          </p:cNvSpPr>
          <p:nvPr/>
        </p:nvSpPr>
        <p:spPr bwMode="auto">
          <a:xfrm>
            <a:off x="0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728155" name="Text Box 91"/>
          <p:cNvSpPr txBox="1">
            <a:spLocks noChangeArrowheads="1"/>
          </p:cNvSpPr>
          <p:nvPr/>
        </p:nvSpPr>
        <p:spPr bwMode="auto">
          <a:xfrm>
            <a:off x="3124200" y="15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2400">
              <a:solidFill>
                <a:srgbClr val="3333FF"/>
              </a:solidFill>
            </a:endParaRPr>
          </a:p>
        </p:txBody>
      </p:sp>
      <p:sp>
        <p:nvSpPr>
          <p:cNvPr id="728156" name="Text Box 92"/>
          <p:cNvSpPr txBox="1">
            <a:spLocks noChangeArrowheads="1"/>
          </p:cNvSpPr>
          <p:nvPr/>
        </p:nvSpPr>
        <p:spPr bwMode="auto">
          <a:xfrm>
            <a:off x="12192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>
              <a:solidFill>
                <a:srgbClr val="3333FF"/>
              </a:solidFill>
            </a:endParaRPr>
          </a:p>
        </p:txBody>
      </p:sp>
      <p:sp>
        <p:nvSpPr>
          <p:cNvPr id="728157" name="Text Box 93"/>
          <p:cNvSpPr txBox="1">
            <a:spLocks noChangeArrowheads="1"/>
          </p:cNvSpPr>
          <p:nvPr/>
        </p:nvSpPr>
        <p:spPr bwMode="auto">
          <a:xfrm>
            <a:off x="2209800" y="220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endParaRPr lang="ru-RU" sz="2400">
              <a:solidFill>
                <a:srgbClr val="3333FF"/>
              </a:solidFill>
            </a:endParaRPr>
          </a:p>
        </p:txBody>
      </p:sp>
      <p:sp>
        <p:nvSpPr>
          <p:cNvPr id="728158" name="Text Box 94"/>
          <p:cNvSpPr txBox="1">
            <a:spLocks noChangeArrowheads="1"/>
          </p:cNvSpPr>
          <p:nvPr/>
        </p:nvSpPr>
        <p:spPr bwMode="auto">
          <a:xfrm>
            <a:off x="26670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>
              <a:solidFill>
                <a:srgbClr val="3333FF"/>
              </a:solidFill>
            </a:endParaRPr>
          </a:p>
        </p:txBody>
      </p:sp>
      <p:sp>
        <p:nvSpPr>
          <p:cNvPr id="728159" name="Text Box 95"/>
          <p:cNvSpPr txBox="1">
            <a:spLocks noChangeArrowheads="1"/>
          </p:cNvSpPr>
          <p:nvPr/>
        </p:nvSpPr>
        <p:spPr bwMode="auto">
          <a:xfrm>
            <a:off x="4419600" y="4953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2400" b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728160" name="Text Box 96"/>
          <p:cNvSpPr txBox="1">
            <a:spLocks noChangeArrowheads="1"/>
          </p:cNvSpPr>
          <p:nvPr/>
        </p:nvSpPr>
        <p:spPr bwMode="auto">
          <a:xfrm>
            <a:off x="4038600" y="1905000"/>
            <a:ext cx="510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Зауваження</a:t>
            </a: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ru-RU" sz="2000" dirty="0" err="1">
                <a:solidFill>
                  <a:schemeClr val="tx2"/>
                </a:solidFill>
              </a:rPr>
              <a:t>Якщо</a:t>
            </a:r>
            <a:r>
              <a:rPr lang="ru-RU" sz="2000" dirty="0">
                <a:solidFill>
                  <a:schemeClr val="tx2"/>
                </a:solidFill>
              </a:rPr>
              <a:t> центр </a:t>
            </a:r>
            <a:r>
              <a:rPr lang="ru-RU" sz="2000" dirty="0" err="1">
                <a:solidFill>
                  <a:schemeClr val="tx2"/>
                </a:solidFill>
              </a:rPr>
              <a:t>симетрії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міститься</a:t>
            </a:r>
            <a:r>
              <a:rPr lang="ru-RU" sz="2000" dirty="0">
                <a:solidFill>
                  <a:schemeClr val="tx2"/>
                </a:solidFill>
              </a:rPr>
              <a:t> поза </a:t>
            </a:r>
            <a:r>
              <a:rPr lang="ru-RU" sz="2000" dirty="0" err="1">
                <a:solidFill>
                  <a:schemeClr val="tx2"/>
                </a:solidFill>
              </a:rPr>
              <a:t>фігурою</a:t>
            </a:r>
            <a:r>
              <a:rPr lang="ru-RU" sz="2000" dirty="0">
                <a:solidFill>
                  <a:schemeClr val="tx2"/>
                </a:solidFill>
              </a:rPr>
              <a:t>, то </a:t>
            </a:r>
            <a:r>
              <a:rPr lang="ru-RU" sz="2000" dirty="0" err="1">
                <a:solidFill>
                  <a:schemeClr val="tx2"/>
                </a:solidFill>
              </a:rPr>
              <a:t>фігура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її</a:t>
            </a:r>
            <a:r>
              <a:rPr lang="ru-RU" sz="2000" dirty="0">
                <a:solidFill>
                  <a:schemeClr val="tx2"/>
                </a:solidFill>
              </a:rPr>
              <a:t> образ не </a:t>
            </a:r>
            <a:r>
              <a:rPr lang="ru-RU" sz="2000" dirty="0" err="1">
                <a:solidFill>
                  <a:schemeClr val="tx2"/>
                </a:solidFill>
              </a:rPr>
              <a:t>мають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спільних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точок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3657600" y="30480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Побудувати трикутник, симетричний трикутнику АВС відносно точки О</a:t>
            </a:r>
            <a:endParaRPr lang="ru-RU" sz="240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5410200" y="3962400"/>
            <a:ext cx="335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А→А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→С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В→В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1,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∆АВС→∆А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7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45" grpId="0" animBg="1"/>
      <p:bldP spid="728156" grpId="0"/>
      <p:bldP spid="728158" grpId="0"/>
      <p:bldP spid="728159" grpId="0"/>
      <p:bldP spid="7281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0.9|0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9|0.9|1|0.6|0.8|0.8|0.7|0.7|0.7|0.6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0.9|1.4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7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0.9|1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|0.9|1|1.3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.2|1.1|1.2|1|0.8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763</TotalTime>
  <Words>592</Words>
  <Application>Microsoft Office PowerPoint</Application>
  <PresentationFormat>Экран (4:3)</PresentationFormat>
  <Paragraphs>126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Центральна симетрія</vt:lpstr>
      <vt:lpstr>  Історична довідка</vt:lpstr>
      <vt:lpstr>Слайд 3</vt:lpstr>
      <vt:lpstr>Слайд 4</vt:lpstr>
      <vt:lpstr>Перетворення симетрії</vt:lpstr>
      <vt:lpstr>Усні вправи</vt:lpstr>
      <vt:lpstr>Слайд 7</vt:lpstr>
      <vt:lpstr>Слайд 8</vt:lpstr>
      <vt:lpstr>Слайд 9</vt:lpstr>
      <vt:lpstr>Слайд 10</vt:lpstr>
      <vt:lpstr>Слайд 11</vt:lpstr>
      <vt:lpstr>Слайд 12</vt:lpstr>
      <vt:lpstr>Властивості симетрії відносно точки</vt:lpstr>
      <vt:lpstr>Побудувати фігуру, симетричну даній відносно точки О.</vt:lpstr>
      <vt:lpstr>Центральна симетрія в природі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Юля</dc:creator>
  <cp:lastModifiedBy>Sasha</cp:lastModifiedBy>
  <cp:revision>79</cp:revision>
  <cp:lastPrinted>1601-01-01T00:00:00Z</cp:lastPrinted>
  <dcterms:created xsi:type="dcterms:W3CDTF">1601-01-01T00:00:00Z</dcterms:created>
  <dcterms:modified xsi:type="dcterms:W3CDTF">2014-03-23T09:10:20Z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