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288" r:id="rId2"/>
    <p:sldId id="257" r:id="rId3"/>
    <p:sldId id="258" r:id="rId4"/>
    <p:sldId id="259" r:id="rId5"/>
    <p:sldId id="260" r:id="rId6"/>
    <p:sldId id="261" r:id="rId7"/>
    <p:sldId id="287" r:id="rId8"/>
    <p:sldId id="285" r:id="rId9"/>
    <p:sldId id="276" r:id="rId10"/>
    <p:sldId id="278" r:id="rId11"/>
    <p:sldId id="279" r:id="rId12"/>
    <p:sldId id="280" r:id="rId13"/>
    <p:sldId id="281" r:id="rId14"/>
    <p:sldId id="282" r:id="rId15"/>
    <p:sldId id="284" r:id="rId16"/>
    <p:sldId id="28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82FD9E-61A6-4847-BB41-E91DA41217E0}" type="datetimeFigureOut">
              <a:rPr lang="ru-RU"/>
              <a:pPr>
                <a:defRPr/>
              </a:pPr>
              <a:t>07.10.2012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0643022-469A-493B-B37F-657EDC667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BCF915-6B80-42BE-A4BB-BFCACEF55A43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85960E-94FD-4815-8D3B-B40484FEA8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0AE069D-248E-4385-B38C-34A612D6F2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96B6F53-A6CF-4E6B-B2C7-A41EDB1AEA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125CF-C385-463A-8C6D-7DDF16058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61AB4C-2E4F-4BDD-8DD6-430B0ADAAB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5271273F-1B36-41B5-BFB3-F767F664B0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407484-D8A4-4BDF-AC46-B15273D06C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76222A4-0D5A-434C-8AFA-A537037943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C12171-D1BC-4E5B-944D-9F768236B5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02A43C-8D4C-43D7-BB08-67533CA7D9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07C6D6-219F-46A6-9E52-2A5978932C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444380-62D4-4526-9842-A7635AD84D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5BECAD9-CB00-4BEC-B6FE-69A346C878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Піфагор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4714884"/>
            <a:ext cx="3629028" cy="995354"/>
          </a:xfrm>
        </p:spPr>
        <p:txBody>
          <a:bodyPr/>
          <a:lstStyle/>
          <a:p>
            <a:r>
              <a:rPr lang="uk-UA" dirty="0" smtClean="0"/>
              <a:t>Підготувала: </a:t>
            </a:r>
          </a:p>
          <a:p>
            <a:r>
              <a:rPr lang="uk-UA" dirty="0" err="1" smtClean="0"/>
              <a:t>Алєксєєнко</a:t>
            </a:r>
            <a:r>
              <a:rPr lang="uk-UA" dirty="0" smtClean="0"/>
              <a:t> </a:t>
            </a:r>
            <a:r>
              <a:rPr lang="uk-UA" dirty="0" smtClean="0"/>
              <a:t>Вероніка 10-Б</a:t>
            </a:r>
            <a:endParaRPr lang="ru-RU" dirty="0"/>
          </a:p>
        </p:txBody>
      </p:sp>
      <p:pic>
        <p:nvPicPr>
          <p:cNvPr id="46082" name="Picture 2" descr="http://radchenkosuperpoem.files.wordpress.com/2012/04/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914900" cy="5981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7158" y="0"/>
            <a:ext cx="8510588" cy="896959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 smtClean="0"/>
              <a:t>Доведення №2 («Дивись»)</a:t>
            </a:r>
            <a:endParaRPr lang="ru-RU" b="1" dirty="0" smtClean="0"/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76600" y="1196975"/>
            <a:ext cx="5678488" cy="5440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dirty="0" smtClean="0"/>
              <a:t>   В квадраті зі стороною </a:t>
            </a:r>
            <a:r>
              <a:rPr lang="en-US" sz="2800" dirty="0" smtClean="0"/>
              <a:t>a</a:t>
            </a:r>
            <a:r>
              <a:rPr lang="uk-UA" sz="2800" dirty="0" smtClean="0"/>
              <a:t>+</a:t>
            </a:r>
            <a:r>
              <a:rPr lang="en-US" sz="2800" dirty="0" smtClean="0"/>
              <a:t>b</a:t>
            </a:r>
            <a:r>
              <a:rPr lang="uk-UA" sz="2800" dirty="0" smtClean="0"/>
              <a:t>  зображали чотири прямокутних трикутники з катетами </a:t>
            </a:r>
            <a:r>
              <a:rPr lang="en-US" sz="2800" dirty="0" smtClean="0"/>
              <a:t>a</a:t>
            </a:r>
            <a:r>
              <a:rPr lang="uk-UA" sz="2800" dirty="0" smtClean="0"/>
              <a:t> і </a:t>
            </a:r>
            <a:r>
              <a:rPr lang="en-US" sz="2800" dirty="0" smtClean="0"/>
              <a:t>b</a:t>
            </a:r>
            <a:r>
              <a:rPr lang="uk-UA" sz="2800" dirty="0" smtClean="0"/>
              <a:t> і писали «Дивись». І дійсно, поглянувши на ці малюнки, бачимо, що зліва вільна від  трикутників фігура, складається з двох квадратів зі сторонами </a:t>
            </a:r>
            <a:r>
              <a:rPr lang="en-US" sz="2800" dirty="0" smtClean="0"/>
              <a:t>a</a:t>
            </a:r>
            <a:r>
              <a:rPr lang="uk-UA" sz="2800" dirty="0" smtClean="0"/>
              <a:t> і </a:t>
            </a:r>
            <a:r>
              <a:rPr lang="en-US" sz="2800" dirty="0" smtClean="0"/>
              <a:t>b</a:t>
            </a:r>
            <a:r>
              <a:rPr lang="uk-UA" sz="2800" dirty="0" smtClean="0"/>
              <a:t> і відповідно її площа, </a:t>
            </a:r>
            <a:r>
              <a:rPr lang="en-US" sz="2800" dirty="0" smtClean="0"/>
              <a:t>a</a:t>
            </a:r>
            <a:r>
              <a:rPr lang="uk-UA" sz="2800" dirty="0" smtClean="0"/>
              <a:t>2 + </a:t>
            </a:r>
            <a:r>
              <a:rPr lang="en-US" sz="2800" dirty="0" smtClean="0"/>
              <a:t>b</a:t>
            </a:r>
            <a:r>
              <a:rPr lang="uk-UA" sz="2800" dirty="0" smtClean="0"/>
              <a:t>2, а справа квадрат зі стороною с. Його площа с2. Маємо  рівність </a:t>
            </a:r>
            <a:r>
              <a:rPr lang="en-US" sz="2800" b="1" u="sng" dirty="0" smtClean="0"/>
              <a:t>a</a:t>
            </a:r>
            <a:r>
              <a:rPr lang="uk-UA" sz="2800" b="1" u="sng" dirty="0" smtClean="0"/>
              <a:t>2 + </a:t>
            </a:r>
            <a:r>
              <a:rPr lang="en-US" sz="2800" b="1" u="sng" dirty="0" smtClean="0"/>
              <a:t>b</a:t>
            </a:r>
            <a:r>
              <a:rPr lang="uk-UA" sz="2800" b="1" u="sng" dirty="0" smtClean="0"/>
              <a:t>2= с2</a:t>
            </a:r>
            <a:r>
              <a:rPr lang="uk-UA" sz="2800" dirty="0" smtClean="0"/>
              <a:t> </a:t>
            </a:r>
            <a:endParaRPr lang="ru-RU" sz="2800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933825"/>
            <a:ext cx="2581275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95288" y="1341438"/>
            <a:ext cx="2881312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uk-UA">
                <a:effectLst>
                  <a:outerShdw blurRad="38100" dist="38100" dir="2700000" algn="tl">
                    <a:srgbClr val="000000"/>
                  </a:outerShdw>
                </a:effectLst>
              </a:rPr>
              <a:t>Очевидно факт, викладений в теоремі Піфагора  був спочатку встановлений для рівнобедреного прямокутного трикутника. Достатньо поглянути на мозаїку, щоб переконатися в справедливості теореми для трикутника АВС.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b="1" smtClean="0"/>
              <a:t>Доведення №3 (індійське доведення</a:t>
            </a:r>
            <a:r>
              <a:rPr lang="uk-UA" sz="4000" smtClean="0"/>
              <a:t>)</a:t>
            </a:r>
            <a:endParaRPr lang="ru-RU" sz="4000" smtClean="0"/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3762375"/>
            <a:ext cx="8415338" cy="3095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mtClean="0"/>
              <a:t>Площа великого квадрата </a:t>
            </a:r>
            <a:r>
              <a:rPr lang="en-US" smtClean="0"/>
              <a:t>S</a:t>
            </a:r>
            <a:r>
              <a:rPr lang="uk-UA" smtClean="0"/>
              <a:t>в. квадрата = с2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S</a:t>
            </a:r>
            <a:r>
              <a:rPr lang="uk-UA" smtClean="0"/>
              <a:t>в. квадрата =  4</a:t>
            </a:r>
            <a:r>
              <a:rPr lang="en-US" smtClean="0"/>
              <a:t>S</a:t>
            </a:r>
            <a:r>
              <a:rPr lang="uk-UA" smtClean="0"/>
              <a:t>трикутника +</a:t>
            </a:r>
            <a:r>
              <a:rPr lang="en-US" smtClean="0"/>
              <a:t>S</a:t>
            </a:r>
            <a:r>
              <a:rPr lang="uk-UA" smtClean="0"/>
              <a:t> м. квадрата</a:t>
            </a: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S</a:t>
            </a:r>
            <a:r>
              <a:rPr lang="uk-UA" smtClean="0"/>
              <a:t>в. квадрата = 4 </a:t>
            </a:r>
            <a:r>
              <a:rPr lang="en-US" smtClean="0">
                <a:sym typeface="Wingdings 2" pitchFamily="18" charset="2"/>
              </a:rPr>
              <a:t></a:t>
            </a:r>
            <a:r>
              <a:rPr lang="uk-UA" smtClean="0"/>
              <a:t>½ </a:t>
            </a:r>
            <a:r>
              <a:rPr lang="en-US" smtClean="0"/>
              <a:t>ab</a:t>
            </a:r>
            <a:r>
              <a:rPr lang="uk-UA" smtClean="0"/>
              <a:t> + (</a:t>
            </a:r>
            <a:r>
              <a:rPr lang="en-US" smtClean="0"/>
              <a:t>a</a:t>
            </a:r>
            <a:r>
              <a:rPr lang="uk-UA" smtClean="0"/>
              <a:t>-</a:t>
            </a:r>
            <a:r>
              <a:rPr lang="en-US" smtClean="0"/>
              <a:t>b</a:t>
            </a:r>
            <a:r>
              <a:rPr lang="uk-UA" smtClean="0"/>
              <a:t>)2</a:t>
            </a: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2ab + a</a:t>
            </a:r>
            <a:r>
              <a:rPr lang="uk-UA" smtClean="0"/>
              <a:t>2 </a:t>
            </a:r>
            <a:r>
              <a:rPr lang="en-US" smtClean="0"/>
              <a:t>– 2ab</a:t>
            </a:r>
            <a:r>
              <a:rPr lang="uk-UA" smtClean="0"/>
              <a:t>+ </a:t>
            </a:r>
            <a:r>
              <a:rPr lang="en-US" smtClean="0"/>
              <a:t>b</a:t>
            </a:r>
            <a:r>
              <a:rPr lang="uk-UA" smtClean="0"/>
              <a:t>2= с2   </a:t>
            </a:r>
            <a:r>
              <a:rPr lang="en-US" b="1" u="sng" smtClean="0"/>
              <a:t>a</a:t>
            </a:r>
            <a:r>
              <a:rPr lang="uk-UA" b="1" u="sng" smtClean="0"/>
              <a:t>2 + </a:t>
            </a:r>
            <a:r>
              <a:rPr lang="en-US" b="1" u="sng" smtClean="0"/>
              <a:t>b</a:t>
            </a:r>
            <a:r>
              <a:rPr lang="uk-UA" b="1" u="sng" smtClean="0"/>
              <a:t>2= с2</a:t>
            </a:r>
            <a:r>
              <a:rPr lang="uk-UA" smtClean="0"/>
              <a:t> </a:t>
            </a:r>
            <a:endParaRPr lang="ru-RU" smtClean="0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468313" y="1484313"/>
            <a:ext cx="3889375" cy="2047875"/>
            <a:chOff x="1301" y="1440"/>
            <a:chExt cx="6165" cy="3124"/>
          </a:xfrm>
        </p:grpSpPr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01" y="1474"/>
              <a:ext cx="2944" cy="3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4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19" y="1440"/>
              <a:ext cx="3047" cy="3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214290"/>
            <a:ext cx="7239000" cy="14287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b="1" dirty="0" smtClean="0"/>
              <a:t>Доведення №4 (за допомогою тригонометричних функцій)</a:t>
            </a:r>
            <a:endParaRPr lang="ru-RU" sz="4000" b="1" dirty="0" smtClean="0"/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211638" y="1676400"/>
            <a:ext cx="4630737" cy="51816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COS</a:t>
            </a:r>
            <a:r>
              <a:rPr lang="en-US" smtClean="0">
                <a:sym typeface="Symbol" pitchFamily="18" charset="2"/>
              </a:rPr>
              <a:t></a:t>
            </a:r>
            <a:r>
              <a:rPr lang="en-US" smtClean="0"/>
              <a:t>A =bc</a:t>
            </a:r>
            <a:r>
              <a:rPr lang="en-GB" smtClean="0"/>
              <a:t>/</a:t>
            </a:r>
            <a:r>
              <a:rPr lang="en-US" smtClean="0"/>
              <a:t>b = b</a:t>
            </a:r>
            <a:r>
              <a:rPr lang="en-GB" smtClean="0"/>
              <a:t>/</a:t>
            </a:r>
            <a:r>
              <a:rPr lang="en-US" smtClean="0"/>
              <a:t>c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COS</a:t>
            </a:r>
            <a:r>
              <a:rPr lang="en-US" smtClean="0">
                <a:sym typeface="Symbol" pitchFamily="18" charset="2"/>
              </a:rPr>
              <a:t></a:t>
            </a:r>
            <a:r>
              <a:rPr lang="en-US" smtClean="0"/>
              <a:t>B</a:t>
            </a:r>
            <a:r>
              <a:rPr lang="en-GB" smtClean="0"/>
              <a:t> =</a:t>
            </a:r>
            <a:r>
              <a:rPr lang="en-US" smtClean="0"/>
              <a:t>ac</a:t>
            </a:r>
            <a:r>
              <a:rPr lang="en-GB" smtClean="0"/>
              <a:t>/</a:t>
            </a:r>
            <a:r>
              <a:rPr lang="en-US" smtClean="0"/>
              <a:t>a</a:t>
            </a:r>
            <a:r>
              <a:rPr lang="en-GB" smtClean="0"/>
              <a:t> = </a:t>
            </a:r>
            <a:r>
              <a:rPr lang="en-US" smtClean="0"/>
              <a:t>a</a:t>
            </a:r>
            <a:r>
              <a:rPr lang="en-GB" smtClean="0"/>
              <a:t>/</a:t>
            </a:r>
            <a:r>
              <a:rPr lang="en-US" smtClean="0"/>
              <a:t>c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b</a:t>
            </a:r>
            <a:r>
              <a:rPr lang="en-GB" smtClean="0"/>
              <a:t>2 </a:t>
            </a:r>
            <a:r>
              <a:rPr lang="en-US" smtClean="0"/>
              <a:t>=c</a:t>
            </a:r>
            <a:r>
              <a:rPr lang="en-US" smtClean="0">
                <a:sym typeface="Wingdings 2" pitchFamily="18" charset="2"/>
              </a:rPr>
              <a:t></a:t>
            </a:r>
            <a:r>
              <a:rPr lang="en-US" smtClean="0"/>
              <a:t> bc;    a</a:t>
            </a:r>
            <a:r>
              <a:rPr lang="en-GB" smtClean="0"/>
              <a:t>2 </a:t>
            </a:r>
            <a:r>
              <a:rPr lang="en-US" smtClean="0"/>
              <a:t>=a</a:t>
            </a:r>
            <a:r>
              <a:rPr lang="en-US" smtClean="0">
                <a:sym typeface="Wingdings 2" pitchFamily="18" charset="2"/>
              </a:rPr>
              <a:t></a:t>
            </a:r>
            <a:r>
              <a:rPr lang="en-US" smtClean="0"/>
              <a:t>ac</a:t>
            </a:r>
            <a:r>
              <a:rPr lang="en-GB" smtClean="0"/>
              <a:t>;    </a:t>
            </a: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a</a:t>
            </a:r>
            <a:r>
              <a:rPr lang="en-GB" smtClean="0"/>
              <a:t>2 + </a:t>
            </a:r>
            <a:r>
              <a:rPr lang="en-US" smtClean="0"/>
              <a:t>b</a:t>
            </a:r>
            <a:r>
              <a:rPr lang="en-GB" smtClean="0"/>
              <a:t>2 = </a:t>
            </a:r>
            <a:r>
              <a:rPr lang="uk-UA" smtClean="0"/>
              <a:t>с</a:t>
            </a:r>
            <a:r>
              <a:rPr lang="en-GB" smtClean="0"/>
              <a:t>(</a:t>
            </a:r>
            <a:r>
              <a:rPr lang="en-US" smtClean="0"/>
              <a:t>ac</a:t>
            </a:r>
            <a:r>
              <a:rPr lang="en-GB" smtClean="0"/>
              <a:t> + </a:t>
            </a:r>
            <a:r>
              <a:rPr lang="en-US" smtClean="0"/>
              <a:t>bc</a:t>
            </a:r>
            <a:r>
              <a:rPr lang="en-GB" smtClean="0"/>
              <a:t>)  = </a:t>
            </a:r>
            <a:r>
              <a:rPr lang="en-US" smtClean="0"/>
              <a:t>c</a:t>
            </a:r>
            <a:r>
              <a:rPr lang="en-GB" smtClean="0"/>
              <a:t>2</a:t>
            </a:r>
            <a:endParaRPr lang="ru-RU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 t="21510" r="44678" b="34846"/>
          <a:stretch>
            <a:fillRect/>
          </a:stretch>
        </p:blipFill>
        <p:spPr bwMode="auto">
          <a:xfrm>
            <a:off x="0" y="2500306"/>
            <a:ext cx="3995738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71736" y="2357430"/>
            <a:ext cx="28405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smtClean="0"/>
              <a:t>C</a:t>
            </a:r>
            <a:endParaRPr lang="ru-RU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b="1" smtClean="0"/>
              <a:t>Доведення №5 (методом координат)</a:t>
            </a:r>
            <a:r>
              <a:rPr lang="uk-UA" sz="4000" smtClean="0"/>
              <a:t>.</a:t>
            </a:r>
            <a:br>
              <a:rPr lang="uk-UA" sz="4000" smtClean="0"/>
            </a:br>
            <a:endParaRPr lang="ru-RU" sz="4000" smtClean="0"/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492500" y="1268413"/>
            <a:ext cx="5400675" cy="53387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smtClean="0"/>
              <a:t>Введемо систему координат: катети трикутника лежать на осях, початок координат у вершині прямого кута. Тоді А(0;а), В(в; 0), С(0; 0).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smtClean="0"/>
              <a:t>Знайдемо відстані АВ, АС, ВС: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smtClean="0"/>
              <a:t>АВ2 = (в - 0)2 + (0-а)2 = в2 + а2,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smtClean="0"/>
              <a:t>АС2 = (0 - 0)2 + (0-а)2 =   а2,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smtClean="0"/>
              <a:t>ВС2 = (в – 0)2 + (0 – 0)2 = в2, звідси </a:t>
            </a:r>
            <a:endParaRPr lang="uk-UA" sz="2800" b="1" u="sng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b="1" u="sng" smtClean="0"/>
              <a:t>АВ2 = АС2 + ВС2.</a:t>
            </a:r>
            <a:endParaRPr lang="ru-RU" sz="2800" b="1" u="sng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 t="18996" r="49014" b="23622"/>
          <a:stretch>
            <a:fillRect/>
          </a:stretch>
        </p:blipFill>
        <p:spPr bwMode="auto">
          <a:xfrm>
            <a:off x="0" y="1916113"/>
            <a:ext cx="3455988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b="1" smtClean="0"/>
              <a:t>Доведення №6 (через подібність трикутників)</a:t>
            </a:r>
            <a:endParaRPr lang="ru-RU" sz="4000" b="1" smtClean="0"/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348038" y="1595438"/>
            <a:ext cx="5545137" cy="4929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dirty="0" smtClean="0"/>
              <a:t>∆ </a:t>
            </a:r>
            <a:r>
              <a:rPr lang="en-US" dirty="0" smtClean="0"/>
              <a:t>ABC</a:t>
            </a:r>
            <a:r>
              <a:rPr lang="en-US" dirty="0" smtClean="0">
                <a:sym typeface="Symbol" pitchFamily="18" charset="2"/>
              </a:rPr>
              <a:t></a:t>
            </a:r>
            <a:r>
              <a:rPr lang="en-US" dirty="0" smtClean="0"/>
              <a:t> </a:t>
            </a:r>
            <a:r>
              <a:rPr lang="uk-UA" dirty="0" smtClean="0"/>
              <a:t>∆ </a:t>
            </a:r>
            <a:r>
              <a:rPr lang="en-US" dirty="0" smtClean="0"/>
              <a:t>ACH</a:t>
            </a:r>
            <a:r>
              <a:rPr lang="uk-UA" dirty="0" smtClean="0"/>
              <a:t>, тому АС/АВ = АН/АС, </a:t>
            </a:r>
            <a:r>
              <a:rPr lang="uk-UA" dirty="0" err="1" smtClean="0"/>
              <a:t>АС2</a:t>
            </a:r>
            <a:r>
              <a:rPr lang="uk-UA" dirty="0" smtClean="0"/>
              <a:t> =АВ</a:t>
            </a:r>
            <a:r>
              <a:rPr lang="uk-UA" dirty="0" smtClean="0">
                <a:sym typeface="Wingdings 2" pitchFamily="18" charset="2"/>
              </a:rPr>
              <a:t></a:t>
            </a:r>
            <a:r>
              <a:rPr lang="uk-UA" dirty="0" smtClean="0"/>
              <a:t>АН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dirty="0" smtClean="0"/>
              <a:t>∆ </a:t>
            </a:r>
            <a:r>
              <a:rPr lang="en-US" dirty="0" smtClean="0"/>
              <a:t>ABC</a:t>
            </a:r>
            <a:r>
              <a:rPr lang="en-US" dirty="0" smtClean="0">
                <a:sym typeface="Symbol" pitchFamily="18" charset="2"/>
              </a:rPr>
              <a:t></a:t>
            </a:r>
            <a:r>
              <a:rPr lang="en-US" dirty="0" smtClean="0"/>
              <a:t> </a:t>
            </a:r>
            <a:r>
              <a:rPr lang="uk-UA" dirty="0" smtClean="0"/>
              <a:t>∆ СВ</a:t>
            </a:r>
            <a:r>
              <a:rPr lang="en-US" dirty="0" smtClean="0"/>
              <a:t>H</a:t>
            </a:r>
            <a:r>
              <a:rPr lang="uk-UA" dirty="0" smtClean="0"/>
              <a:t>, тому ВС/АВ = ВН/ВС, ВС2 =АВ</a:t>
            </a:r>
            <a:r>
              <a:rPr lang="uk-UA" dirty="0" smtClean="0">
                <a:sym typeface="Wingdings 2" pitchFamily="18" charset="2"/>
              </a:rPr>
              <a:t></a:t>
            </a:r>
            <a:r>
              <a:rPr lang="uk-UA" dirty="0" smtClean="0"/>
              <a:t>ВН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dirty="0" smtClean="0"/>
              <a:t>Звідси </a:t>
            </a:r>
            <a:r>
              <a:rPr lang="uk-UA" u="sng" dirty="0" err="1" smtClean="0"/>
              <a:t>АС2</a:t>
            </a:r>
            <a:r>
              <a:rPr lang="uk-UA" u="sng" dirty="0" smtClean="0"/>
              <a:t> + ВС2</a:t>
            </a:r>
            <a:r>
              <a:rPr lang="uk-UA" dirty="0" smtClean="0"/>
              <a:t> = АВ (АН +ВН) = АВ</a:t>
            </a:r>
            <a:r>
              <a:rPr lang="uk-UA" dirty="0" smtClean="0">
                <a:sym typeface="Wingdings 2" pitchFamily="18" charset="2"/>
              </a:rPr>
              <a:t></a:t>
            </a:r>
            <a:r>
              <a:rPr lang="uk-UA" dirty="0" smtClean="0"/>
              <a:t>АВ = </a:t>
            </a:r>
            <a:r>
              <a:rPr lang="uk-UA" u="sng" dirty="0" smtClean="0"/>
              <a:t>АВ2</a:t>
            </a:r>
            <a:endParaRPr lang="ru-RU" u="sng" dirty="0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 l="7307" t="22252" r="43701" b="6841"/>
          <a:stretch>
            <a:fillRect/>
          </a:stretch>
        </p:blipFill>
        <p:spPr bwMode="auto">
          <a:xfrm>
            <a:off x="179388" y="2285992"/>
            <a:ext cx="2900362" cy="314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072074"/>
            <a:ext cx="21428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/>
              <a:t>C</a:t>
            </a:r>
            <a:endParaRPr lang="ru-RU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/>
              <a:t>Доведення №7</a:t>
            </a:r>
            <a:endParaRPr lang="ru-RU" smtClean="0"/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03575" y="1557338"/>
            <a:ext cx="5607050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2000" smtClean="0"/>
              <a:t>Площа ∆АЕС дорівнює половині площі прямокутника АЕРМ, оскільки в них спільна основа АЕ і рівні висоти.    Площа трикутника АВК дорівнює половині площі квадрата АСНК( у них також спільна основа і рівні висоти). Таким чином ми одержали, що квадрат АСНК рівновеликий прямокутнику АЕРМ.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000" smtClean="0"/>
              <a:t>    Аналогічно доводимо рівність трикутників </a:t>
            </a:r>
            <a:r>
              <a:rPr lang="en-US" sz="2000" smtClean="0"/>
              <a:t>CDB</a:t>
            </a:r>
            <a:r>
              <a:rPr lang="uk-UA" sz="2000" smtClean="0"/>
              <a:t> і АВТ і відповідно рівновеликість  квадрата СВТО і прямокутника </a:t>
            </a:r>
            <a:r>
              <a:rPr lang="en-US" sz="2000" smtClean="0"/>
              <a:t>MPDB</a:t>
            </a:r>
            <a:r>
              <a:rPr lang="uk-UA" sz="2000" smtClean="0"/>
              <a:t>.  На завершення отримуємо, що сума площ квадратів АСНК і СВТО рівна площі квадрата </a:t>
            </a:r>
            <a:r>
              <a:rPr lang="en-US" sz="2000" smtClean="0"/>
              <a:t>AEDB</a:t>
            </a:r>
            <a:r>
              <a:rPr lang="uk-UA" sz="2000" smtClean="0"/>
              <a:t>. Якщо позначити катети прямокутного трикутника </a:t>
            </a:r>
            <a:r>
              <a:rPr lang="en-US" sz="2000" smtClean="0"/>
              <a:t>a</a:t>
            </a:r>
            <a:r>
              <a:rPr lang="uk-UA" sz="2000" smtClean="0"/>
              <a:t> і </a:t>
            </a:r>
            <a:r>
              <a:rPr lang="en-US" sz="2000" smtClean="0"/>
              <a:t>b</a:t>
            </a:r>
            <a:r>
              <a:rPr lang="uk-UA" sz="2000" smtClean="0"/>
              <a:t>, а гіпотенузу с, то отримаємо відоме співвідношення між сторонами </a:t>
            </a:r>
            <a:r>
              <a:rPr lang="en-US" sz="2000" smtClean="0"/>
              <a:t>a</a:t>
            </a:r>
            <a:r>
              <a:rPr lang="uk-UA" sz="2000" smtClean="0"/>
              <a:t>2 + </a:t>
            </a:r>
            <a:r>
              <a:rPr lang="en-US" sz="2000" smtClean="0"/>
              <a:t>b</a:t>
            </a:r>
            <a:r>
              <a:rPr lang="uk-UA" sz="2000" smtClean="0"/>
              <a:t>2= с2 </a:t>
            </a:r>
            <a:endParaRPr lang="ru-RU" sz="200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 t="17323" r="52338" b="17224"/>
          <a:stretch>
            <a:fillRect/>
          </a:stretch>
        </p:blipFill>
        <p:spPr bwMode="auto">
          <a:xfrm>
            <a:off x="179388" y="2276475"/>
            <a:ext cx="300355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88913"/>
            <a:ext cx="9144000" cy="666908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800" b="1" smtClean="0"/>
              <a:t>1. Про яке число єгиптяни говорили, що воно має божественну властивість і чому? </a:t>
            </a:r>
            <a:r>
              <a:rPr lang="uk-UA" sz="1800" smtClean="0"/>
              <a:t>Число 5, бо  його квадрат дорівнює сумі квадратів двох попередніх чисел.</a:t>
            </a:r>
            <a:endParaRPr lang="uk-UA" sz="1800" b="1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800" b="1" smtClean="0"/>
              <a:t>2. У піфагорійців самою страшною клятвою вважалась клятва числом … Чому? </a:t>
            </a:r>
            <a:r>
              <a:rPr lang="uk-UA" sz="1800" smtClean="0"/>
              <a:t>36: дорівнює сумі перших чотирьох парних і перших чотирьох непарних чисел; сумі кубів трьох перших натуральних чисел.</a:t>
            </a:r>
            <a:endParaRPr lang="uk-UA" sz="1800" b="1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800" b="1" smtClean="0"/>
              <a:t>3. Яке відкриття в школі Піфагора призвело до першої кризи в математиці? </a:t>
            </a:r>
            <a:r>
              <a:rPr lang="uk-UA" sz="1800" smtClean="0"/>
              <a:t>Несумісність сторони квадрата і його діагоналі (не кожен відрізок має довжину, що вимірюється цілим числом).</a:t>
            </a:r>
            <a:endParaRPr lang="uk-UA" sz="1800" b="1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800" b="1" smtClean="0"/>
              <a:t>4. Чи можна побудувати прямокутний трикутник, у якого всі сторони є непарними числами? </a:t>
            </a:r>
            <a:r>
              <a:rPr lang="uk-UA" sz="1800" smtClean="0"/>
              <a:t>Ні, сума квадратів двох непарних чисел є число парне</a:t>
            </a:r>
            <a:endParaRPr lang="uk-UA" sz="1800" b="1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800" b="1" smtClean="0"/>
              <a:t>5. Які числа називають піфагоровими? </a:t>
            </a:r>
            <a:r>
              <a:rPr lang="uk-UA" sz="1800" smtClean="0"/>
              <a:t>Трійки натуральних чисел, що мають властивість </a:t>
            </a:r>
            <a:r>
              <a:rPr lang="en-US" sz="1800" b="1" u="sng" smtClean="0"/>
              <a:t>a</a:t>
            </a:r>
            <a:r>
              <a:rPr lang="uk-UA" sz="1800" b="1" u="sng" smtClean="0"/>
              <a:t>2 + </a:t>
            </a:r>
            <a:r>
              <a:rPr lang="en-US" sz="1800" b="1" u="sng" smtClean="0"/>
              <a:t>b</a:t>
            </a:r>
            <a:r>
              <a:rPr lang="uk-UA" sz="1800" b="1" u="sng" smtClean="0"/>
              <a:t>2= с2.</a:t>
            </a:r>
            <a:endParaRPr lang="uk-UA" sz="1800" b="1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800" b="1" smtClean="0"/>
              <a:t>6. Чи можна з 36 сірників, не ламаючи їх скласти  прямокутний трикутник? </a:t>
            </a:r>
            <a:r>
              <a:rPr lang="uk-UA" sz="1800" smtClean="0"/>
              <a:t>Можна, 3</a:t>
            </a:r>
            <a:r>
              <a:rPr lang="en-US" sz="1800" smtClean="0"/>
              <a:t>n +4n +5n =36</a:t>
            </a:r>
            <a:r>
              <a:rPr lang="uk-UA" sz="1800" smtClean="0"/>
              <a:t>.</a:t>
            </a:r>
            <a:endParaRPr lang="uk-UA" sz="1800" b="1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800" b="1" smtClean="0"/>
              <a:t>7. Якось Піфагора запитали: «Скільки учнів навчається у тебе в школі?». Він відповів: «Половина вивчає математику, четверта частина – музику, сьома – мовчить і ще є три жінки» </a:t>
            </a:r>
            <a:r>
              <a:rPr lang="uk-UA" sz="1800" smtClean="0"/>
              <a:t>28 учнів.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800" b="1" smtClean="0"/>
              <a:t>8. Є мотузка, поділена  вузликами на 12 рівних частин Для чого використовувалася така мотузка в Древньому Єгипті? </a:t>
            </a:r>
            <a:r>
              <a:rPr lang="uk-UA" sz="1800" smtClean="0"/>
              <a:t>Для побудови прямих кутів.</a:t>
            </a:r>
            <a:endParaRPr lang="uk-UA" sz="1800" b="1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800" b="1" smtClean="0"/>
              <a:t>9. Що, в перекладі з грецької  означають терміни: гіпотенуза, катет? </a:t>
            </a:r>
            <a:r>
              <a:rPr lang="uk-UA" sz="1800" smtClean="0"/>
              <a:t>Гіпотенуза – та, що стягує. Катет – перпендикуляр, відвіс.</a:t>
            </a:r>
            <a:endParaRPr lang="uk-UA" sz="1800" b="1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800" b="1" smtClean="0"/>
              <a:t>10. Що піфагорійці називали «віслюковим мостом»?</a:t>
            </a:r>
            <a:r>
              <a:rPr lang="uk-UA" sz="1800" smtClean="0"/>
              <a:t>Теорему Піфагора. Вважали, що той, хто її не розуміє, «не пройде через неї» – справжній віслюк! </a:t>
            </a:r>
            <a:r>
              <a:rPr lang="uk-UA" sz="1800" smtClean="0">
                <a:sym typeface="Wingdings" pitchFamily="2" charset="2"/>
              </a:rPr>
              <a:t></a:t>
            </a:r>
            <a:endParaRPr lang="ru-RU" sz="180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71813" y="1857375"/>
            <a:ext cx="5857875" cy="42148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 роби ніколи того, що не знаєш.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Але вчись усьому,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що потрібно знати,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і тоді будеш вести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спокійне життя.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uk-UA" sz="4000" dirty="0" smtClean="0">
                <a:effectLst/>
                <a:latin typeface="Monotype Corsiva" pitchFamily="66" charset="0"/>
              </a:rPr>
              <a:t>Піфагор</a:t>
            </a:r>
            <a:endParaRPr lang="ru-RU" sz="4000" dirty="0" smtClean="0">
              <a:effectLst/>
              <a:latin typeface="Monotype Corsiva" pitchFamily="66" charset="0"/>
            </a:endParaRPr>
          </a:p>
        </p:txBody>
      </p:sp>
      <p:pic>
        <p:nvPicPr>
          <p:cNvPr id="3076" name="Picture 4" descr="pifag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928802"/>
            <a:ext cx="2733396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14563" y="1928813"/>
            <a:ext cx="5072062" cy="26543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err="1" smtClean="0">
                <a:solidFill>
                  <a:schemeClr val="tx1"/>
                </a:solidFill>
                <a:latin typeface="Bookman Old Style" pitchFamily="18" charset="0"/>
              </a:rPr>
              <a:t>Піфагор</a:t>
            </a:r>
            <a:r>
              <a:rPr lang="ru-RU" sz="4000" b="1" dirty="0" smtClean="0">
                <a:solidFill>
                  <a:srgbClr val="FF0066"/>
                </a:solidFill>
                <a:latin typeface="Bookman Old Style" pitchFamily="18" charset="0"/>
              </a:rPr>
              <a:t/>
            </a:r>
            <a:br>
              <a:rPr lang="ru-RU" sz="4000" b="1" dirty="0" smtClean="0">
                <a:solidFill>
                  <a:srgbClr val="FF0066"/>
                </a:solidFill>
                <a:latin typeface="Bookman Old Style" pitchFamily="18" charset="0"/>
              </a:rPr>
            </a:br>
            <a:r>
              <a:rPr lang="ru-RU" sz="2000" dirty="0" smtClean="0">
                <a:latin typeface="Bookman Old Style" pitchFamily="18" charset="0"/>
              </a:rPr>
              <a:t>(580 - 500 </a:t>
            </a:r>
            <a:r>
              <a:rPr lang="ru-RU" sz="2000" dirty="0" err="1" smtClean="0">
                <a:latin typeface="Bookman Old Style" pitchFamily="18" charset="0"/>
              </a:rPr>
              <a:t>рр.до</a:t>
            </a:r>
            <a:r>
              <a:rPr lang="ru-RU" sz="2000" dirty="0" smtClean="0">
                <a:latin typeface="Bookman Old Style" pitchFamily="18" charset="0"/>
              </a:rPr>
              <a:t> н.е.)</a:t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400" i="1" dirty="0" err="1" smtClean="0">
                <a:solidFill>
                  <a:schemeClr val="tx1"/>
                </a:solidFill>
                <a:latin typeface="Bookman Old Style" pitchFamily="18" charset="0"/>
              </a:rPr>
              <a:t>Давньогрецький</a:t>
            </a:r>
            <a:r>
              <a:rPr lang="ru-RU" sz="2400" i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latin typeface="Bookman Old Style" pitchFamily="18" charset="0"/>
              </a:rPr>
              <a:t>філософ</a:t>
            </a:r>
            <a:r>
              <a:rPr lang="ru-RU" sz="2400" i="1" dirty="0" smtClean="0">
                <a:solidFill>
                  <a:schemeClr val="tx1"/>
                </a:solidFill>
                <a:latin typeface="Bookman Old Style" pitchFamily="18" charset="0"/>
              </a:rPr>
              <a:t>, </a:t>
            </a:r>
            <a:br>
              <a:rPr lang="ru-RU" sz="2400" i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400" i="1" dirty="0" err="1" smtClean="0">
                <a:solidFill>
                  <a:schemeClr val="tx1"/>
                </a:solidFill>
                <a:latin typeface="Bookman Old Style" pitchFamily="18" charset="0"/>
              </a:rPr>
              <a:t>релігійний</a:t>
            </a:r>
            <a:r>
              <a:rPr lang="ru-RU" sz="2400" i="1" dirty="0" smtClean="0">
                <a:solidFill>
                  <a:schemeClr val="tx1"/>
                </a:solidFill>
                <a:latin typeface="Bookman Old Style" pitchFamily="18" charset="0"/>
              </a:rPr>
              <a:t> та </a:t>
            </a:r>
            <a:r>
              <a:rPr lang="ru-RU" sz="2400" i="1" dirty="0" err="1" smtClean="0">
                <a:solidFill>
                  <a:schemeClr val="tx1"/>
                </a:solidFill>
                <a:latin typeface="Bookman Old Style" pitchFamily="18" charset="0"/>
              </a:rPr>
              <a:t>політичний</a:t>
            </a:r>
            <a:r>
              <a:rPr lang="ru-RU" sz="2400" i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latin typeface="Bookman Old Style" pitchFamily="18" charset="0"/>
              </a:rPr>
              <a:t>діяч</a:t>
            </a:r>
            <a:r>
              <a:rPr lang="ru-RU" sz="2400" i="1" dirty="0" smtClean="0">
                <a:solidFill>
                  <a:schemeClr val="tx1"/>
                </a:solidFill>
                <a:latin typeface="Bookman Old Style" pitchFamily="18" charset="0"/>
              </a:rPr>
              <a:t>, </a:t>
            </a:r>
            <a:r>
              <a:rPr lang="ru-RU" sz="2400" i="1" dirty="0" err="1" smtClean="0">
                <a:solidFill>
                  <a:schemeClr val="tx1"/>
                </a:solidFill>
                <a:latin typeface="Bookman Old Style" pitchFamily="18" charset="0"/>
              </a:rPr>
              <a:t>засновник</a:t>
            </a:r>
            <a:r>
              <a:rPr lang="ru-RU" sz="2400" i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latin typeface="Bookman Old Style" pitchFamily="18" charset="0"/>
              </a:rPr>
              <a:t>піфагореїзму</a:t>
            </a:r>
            <a:r>
              <a:rPr lang="ru-RU" sz="2400" i="1" dirty="0" smtClean="0">
                <a:solidFill>
                  <a:schemeClr val="tx1"/>
                </a:solidFill>
                <a:latin typeface="Bookman Old Style" pitchFamily="18" charset="0"/>
              </a:rPr>
              <a:t>.</a:t>
            </a:r>
          </a:p>
        </p:txBody>
      </p:sp>
      <p:pic>
        <p:nvPicPr>
          <p:cNvPr id="19460" name="Picture 4" descr="Гайсин сентябрь 2006 0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lum contrast="-6000"/>
          </a:blip>
          <a:srcRect l="3629" t="-1065" r="7721" b="4509"/>
          <a:stretch>
            <a:fillRect/>
          </a:stretch>
        </p:blipFill>
        <p:spPr bwMode="auto">
          <a:xfrm>
            <a:off x="1" y="1"/>
            <a:ext cx="2071670" cy="335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1" name="Picture 5" descr="Пифаго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42852"/>
            <a:ext cx="2208212" cy="2438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4214818"/>
            <a:ext cx="1857375" cy="2457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786190"/>
            <a:ext cx="1943100" cy="2781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838" y="4365625"/>
            <a:ext cx="1792294" cy="2300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165602"/>
            <a:ext cx="2571768" cy="1877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/>
              <a:t>Гекатомба</a:t>
            </a:r>
            <a:endParaRPr lang="ru-RU" smtClean="0"/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82688" y="2017713"/>
            <a:ext cx="7772400" cy="4435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i="1" smtClean="0"/>
              <a:t>Во мгле веков пред нашим взором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i="1" smtClean="0"/>
              <a:t>Блеснула истина. Она,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i="1" smtClean="0"/>
              <a:t>Как теорема Пифагора,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i="1" smtClean="0"/>
              <a:t>До наших дней еще верна.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i="1" smtClean="0"/>
              <a:t>Найдя разгадку, мудрый старец</a:t>
            </a:r>
            <a:endParaRPr lang="ru-RU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i="1" smtClean="0"/>
              <a:t>Был благодарен небесам;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i="1" smtClean="0"/>
              <a:t>Он сто быков велел зажарить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i="1" smtClean="0"/>
              <a:t>И в жертву принести богам.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200" i="1" smtClean="0"/>
              <a:t>Альберт Шаліссо</a:t>
            </a:r>
            <a:r>
              <a:rPr lang="uk-UA" sz="2800" smtClean="0"/>
              <a:t> </a:t>
            </a:r>
            <a:endParaRPr lang="ru-RU" sz="2800" smtClean="0"/>
          </a:p>
        </p:txBody>
      </p:sp>
      <p:pic>
        <p:nvPicPr>
          <p:cNvPr id="26629" name="Picture 5" descr="pifag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1916113"/>
            <a:ext cx="2511425" cy="3168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0"/>
            <a:ext cx="8510587" cy="1325563"/>
          </a:xfrm>
        </p:spPr>
        <p:txBody>
          <a:bodyPr/>
          <a:lstStyle/>
          <a:p>
            <a:pPr eaLnBrk="1" hangingPunct="1">
              <a:defRPr/>
            </a:pPr>
            <a:r>
              <a:rPr lang="uk-UA" smtClean="0"/>
              <a:t>Теорема Піфагора</a:t>
            </a:r>
            <a:endParaRPr lang="ru-RU" smtClean="0"/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412875"/>
            <a:ext cx="6443663" cy="27066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z="2400" dirty="0" smtClean="0"/>
              <a:t>    Сума квадратів, побудованих на катетах </a:t>
            </a:r>
            <a:r>
              <a:rPr lang="uk-UA" sz="2400" i="1" dirty="0" smtClean="0"/>
              <a:t>прямокутного трикутника</a:t>
            </a:r>
            <a:r>
              <a:rPr lang="uk-UA" sz="2400" dirty="0" smtClean="0"/>
              <a:t>, дорівнює площі квадрата, побудованого на гіпотенузі</a:t>
            </a:r>
            <a:endParaRPr lang="ru-RU" sz="2400" dirty="0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 rot="3132285">
            <a:off x="6400800" y="2290763"/>
            <a:ext cx="1800225" cy="16922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084888" y="4365625"/>
            <a:ext cx="1079500" cy="10795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716463" y="2924175"/>
            <a:ext cx="1366837" cy="1439863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651500" y="3429000"/>
            <a:ext cx="647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000" i="1">
                <a:latin typeface="Bookman Old Style" pitchFamily="18" charset="0"/>
              </a:rPr>
              <a:t>а</a:t>
            </a:r>
            <a:endParaRPr lang="ru-RU" sz="3000" i="1">
              <a:latin typeface="Bookman Old Style" pitchFamily="18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732588" y="3284538"/>
            <a:ext cx="431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i="1">
                <a:latin typeface="Bookman Old Style" pitchFamily="18" charset="0"/>
              </a:rPr>
              <a:t>c</a:t>
            </a:r>
            <a:endParaRPr lang="ru-RU" sz="3000" i="1">
              <a:latin typeface="Bookman Old Style" pitchFamily="18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372225" y="4365625"/>
            <a:ext cx="431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i="1">
                <a:latin typeface="Bookman Old Style" pitchFamily="18" charset="0"/>
              </a:rPr>
              <a:t>b</a:t>
            </a:r>
            <a:endParaRPr lang="ru-RU" sz="3000" i="1">
              <a:latin typeface="Bookman Old Style" pitchFamily="18" charset="0"/>
            </a:endParaRPr>
          </a:p>
        </p:txBody>
      </p:sp>
      <p:sp>
        <p:nvSpPr>
          <p:cNvPr id="6154" name="Line 11"/>
          <p:cNvSpPr>
            <a:spLocks noChangeShapeType="1"/>
          </p:cNvSpPr>
          <p:nvPr/>
        </p:nvSpPr>
        <p:spPr bwMode="auto">
          <a:xfrm>
            <a:off x="6084888" y="4149725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6300788" y="4149725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62" name="Picture 14" descr="Гайсин сентябрь 2006 0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lum contrast="-6000"/>
          </a:blip>
          <a:srcRect l="3629" t="-1065" r="7721" b="4509"/>
          <a:stretch>
            <a:fillRect/>
          </a:stretch>
        </p:blipFill>
        <p:spPr bwMode="auto">
          <a:xfrm>
            <a:off x="7822207" y="260350"/>
            <a:ext cx="988418" cy="15970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468313" y="3284538"/>
            <a:ext cx="3987800" cy="800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1"/>
            <a:r>
              <a:rPr lang="ru-RU" sz="4600" b="1" i="1">
                <a:solidFill>
                  <a:schemeClr val="folHlink"/>
                </a:solidFill>
                <a:latin typeface="Bookman Old Style" pitchFamily="18" charset="0"/>
              </a:rPr>
              <a:t>а</a:t>
            </a:r>
            <a:r>
              <a:rPr lang="ru-RU" sz="4600" b="1" i="1" baseline="30000">
                <a:solidFill>
                  <a:schemeClr val="folHlink"/>
                </a:solidFill>
                <a:latin typeface="Bookman Old Style" pitchFamily="18" charset="0"/>
              </a:rPr>
              <a:t>2</a:t>
            </a:r>
            <a:r>
              <a:rPr lang="ru-RU" sz="4600" b="1" i="1">
                <a:solidFill>
                  <a:schemeClr val="folHlink"/>
                </a:solidFill>
                <a:latin typeface="Bookman Old Style" pitchFamily="18" charset="0"/>
              </a:rPr>
              <a:t>+</a:t>
            </a:r>
            <a:r>
              <a:rPr lang="en-US" sz="4600" b="1" i="1">
                <a:solidFill>
                  <a:schemeClr val="folHlink"/>
                </a:solidFill>
                <a:latin typeface="Bookman Old Style" pitchFamily="18" charset="0"/>
              </a:rPr>
              <a:t>b</a:t>
            </a:r>
            <a:r>
              <a:rPr lang="ru-RU" sz="4600" b="1" i="1" baseline="30000">
                <a:solidFill>
                  <a:schemeClr val="folHlink"/>
                </a:solidFill>
                <a:latin typeface="Bookman Old Style" pitchFamily="18" charset="0"/>
              </a:rPr>
              <a:t>2</a:t>
            </a:r>
            <a:r>
              <a:rPr lang="ru-RU" sz="4600" b="1" i="1">
                <a:solidFill>
                  <a:schemeClr val="folHlink"/>
                </a:solidFill>
                <a:latin typeface="Bookman Old Style" pitchFamily="18" charset="0"/>
              </a:rPr>
              <a:t>=с</a:t>
            </a:r>
            <a:r>
              <a:rPr lang="ru-RU" sz="4600" b="1" i="1" baseline="30000">
                <a:solidFill>
                  <a:schemeClr val="folHlink"/>
                </a:solidFill>
                <a:latin typeface="Bookman Old Style" pitchFamily="18" charset="0"/>
              </a:rPr>
              <a:t>2</a:t>
            </a:r>
            <a:endParaRPr lang="uk-UA" sz="4600" b="1" i="1" baseline="30000">
              <a:solidFill>
                <a:schemeClr val="folHlink"/>
              </a:solidFill>
              <a:latin typeface="Bookman Old Style" pitchFamily="18" charset="0"/>
            </a:endParaRPr>
          </a:p>
          <a:p>
            <a:endParaRPr lang="ru-RU">
              <a:solidFill>
                <a:schemeClr val="folHlink"/>
              </a:solidFill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250825" y="4724400"/>
            <a:ext cx="58340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uk-UA" sz="1900">
                <a:effectLst>
                  <a:outerShdw blurRad="38100" dist="38100" dir="2700000" algn="tl">
                    <a:srgbClr val="000000"/>
                  </a:outerShdw>
                </a:effectLst>
              </a:rPr>
              <a:t>Раніше теорема звучала так </a:t>
            </a:r>
            <a:r>
              <a:rPr lang="uk-UA" sz="19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«В прямокутних трикутниках квадрат на стороні, що стягує прямий кут, дорівнює разом узятим квадратам на сторонах, що утворюють прямий кут»</a:t>
            </a:r>
            <a:r>
              <a:rPr lang="ru-RU" sz="19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idx="1"/>
          </p:nvPr>
        </p:nvSpPr>
        <p:spPr>
          <a:xfrm>
            <a:off x="571500" y="2286000"/>
            <a:ext cx="4105275" cy="24288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2600" b="1" u="sng" dirty="0" smtClean="0">
                <a:solidFill>
                  <a:schemeClr val="folHlink"/>
                </a:solidFill>
              </a:rPr>
              <a:t>У </a:t>
            </a:r>
            <a:r>
              <a:rPr lang="uk-UA" sz="2600" b="1" i="1" u="sng" dirty="0" smtClean="0">
                <a:solidFill>
                  <a:schemeClr val="folHlink"/>
                </a:solidFill>
              </a:rPr>
              <a:t>прямокутному трикутнику</a:t>
            </a:r>
            <a:r>
              <a:rPr lang="uk-UA" sz="2600" b="1" u="sng" dirty="0" smtClean="0">
                <a:solidFill>
                  <a:schemeClr val="folHlink"/>
                </a:solidFill>
              </a:rPr>
              <a:t> сума квадратів катетів дорівнює квадрату гіпотенузи</a:t>
            </a:r>
            <a:endParaRPr lang="ru-RU" sz="2600" b="1" u="sng" dirty="0" smtClean="0">
              <a:solidFill>
                <a:schemeClr val="folHlink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5718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uk-UA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Теорема Піфагора</a:t>
            </a:r>
            <a:endParaRPr lang="ru-RU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 rot="3132285">
            <a:off x="5761038" y="3597275"/>
            <a:ext cx="1800225" cy="730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6084888" y="4365625"/>
            <a:ext cx="1079500" cy="71438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6011863" y="2924175"/>
            <a:ext cx="71437" cy="1439863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5651500" y="3429000"/>
            <a:ext cx="647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000" i="1">
                <a:latin typeface="Bookman Old Style" pitchFamily="18" charset="0"/>
              </a:rPr>
              <a:t>а</a:t>
            </a:r>
            <a:endParaRPr lang="ru-RU" sz="3000" i="1">
              <a:latin typeface="Bookman Old Style" pitchFamily="18" charset="0"/>
            </a:endParaRPr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6732588" y="3284538"/>
            <a:ext cx="431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i="1">
                <a:latin typeface="Bookman Old Style" pitchFamily="18" charset="0"/>
              </a:rPr>
              <a:t>c</a:t>
            </a:r>
            <a:endParaRPr lang="ru-RU" sz="3000" i="1">
              <a:latin typeface="Bookman Old Style" pitchFamily="18" charset="0"/>
            </a:endParaRPr>
          </a:p>
        </p:txBody>
      </p:sp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6372225" y="4365625"/>
            <a:ext cx="431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i="1">
                <a:latin typeface="Bookman Old Style" pitchFamily="18" charset="0"/>
              </a:rPr>
              <a:t>b</a:t>
            </a:r>
            <a:endParaRPr lang="ru-RU" sz="3000" i="1">
              <a:latin typeface="Bookman Old Style" pitchFamily="18" charset="0"/>
            </a:endParaRPr>
          </a:p>
        </p:txBody>
      </p:sp>
      <p:sp>
        <p:nvSpPr>
          <p:cNvPr id="7178" name="Line 13"/>
          <p:cNvSpPr>
            <a:spLocks noChangeShapeType="1"/>
          </p:cNvSpPr>
          <p:nvPr/>
        </p:nvSpPr>
        <p:spPr bwMode="auto">
          <a:xfrm>
            <a:off x="6084888" y="4149725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9" name="Line 14"/>
          <p:cNvSpPr>
            <a:spLocks noChangeShapeType="1"/>
          </p:cNvSpPr>
          <p:nvPr/>
        </p:nvSpPr>
        <p:spPr bwMode="auto">
          <a:xfrm>
            <a:off x="6300788" y="4149725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8687" name="Picture 15" descr="Гайсин сентябрь 2006 0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lum contrast="-6000"/>
          </a:blip>
          <a:srcRect l="3629" t="-1065" r="7721" b="4509"/>
          <a:stretch>
            <a:fillRect/>
          </a:stretch>
        </p:blipFill>
        <p:spPr bwMode="auto">
          <a:xfrm>
            <a:off x="7215206" y="642918"/>
            <a:ext cx="1069975" cy="17287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181" name="Text Box 16"/>
          <p:cNvSpPr txBox="1">
            <a:spLocks noChangeArrowheads="1"/>
          </p:cNvSpPr>
          <p:nvPr/>
        </p:nvSpPr>
        <p:spPr bwMode="auto">
          <a:xfrm>
            <a:off x="857224" y="4857760"/>
            <a:ext cx="3987800" cy="800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1"/>
            <a:r>
              <a:rPr lang="ru-RU" sz="4600" b="1" i="1" dirty="0">
                <a:solidFill>
                  <a:schemeClr val="folHlink"/>
                </a:solidFill>
                <a:latin typeface="Bookman Old Style" pitchFamily="18" charset="0"/>
              </a:rPr>
              <a:t>а</a:t>
            </a:r>
            <a:r>
              <a:rPr lang="ru-RU" sz="4600" b="1" i="1" baseline="30000" dirty="0">
                <a:solidFill>
                  <a:schemeClr val="folHlink"/>
                </a:solidFill>
                <a:latin typeface="Bookman Old Style" pitchFamily="18" charset="0"/>
              </a:rPr>
              <a:t>2</a:t>
            </a:r>
            <a:r>
              <a:rPr lang="ru-RU" sz="4600" b="1" i="1" dirty="0">
                <a:solidFill>
                  <a:schemeClr val="folHlink"/>
                </a:solidFill>
                <a:latin typeface="Bookman Old Style" pitchFamily="18" charset="0"/>
              </a:rPr>
              <a:t>+</a:t>
            </a:r>
            <a:r>
              <a:rPr lang="en-US" sz="4600" b="1" i="1" dirty="0">
                <a:solidFill>
                  <a:schemeClr val="folHlink"/>
                </a:solidFill>
                <a:latin typeface="Bookman Old Style" pitchFamily="18" charset="0"/>
              </a:rPr>
              <a:t>b</a:t>
            </a:r>
            <a:r>
              <a:rPr lang="ru-RU" sz="4600" b="1" i="1" baseline="30000" dirty="0">
                <a:solidFill>
                  <a:schemeClr val="folHlink"/>
                </a:solidFill>
                <a:latin typeface="Bookman Old Style" pitchFamily="18" charset="0"/>
              </a:rPr>
              <a:t>2</a:t>
            </a:r>
            <a:r>
              <a:rPr lang="ru-RU" sz="4600" b="1" i="1" dirty="0">
                <a:solidFill>
                  <a:schemeClr val="folHlink"/>
                </a:solidFill>
                <a:latin typeface="Bookman Old Style" pitchFamily="18" charset="0"/>
              </a:rPr>
              <a:t>=с</a:t>
            </a:r>
            <a:r>
              <a:rPr lang="ru-RU" sz="4600" b="1" i="1" baseline="30000" dirty="0">
                <a:solidFill>
                  <a:schemeClr val="folHlink"/>
                </a:solidFill>
                <a:latin typeface="Bookman Old Style" pitchFamily="18" charset="0"/>
              </a:rPr>
              <a:t>2</a:t>
            </a:r>
            <a:endParaRPr lang="uk-UA" sz="4600" b="1" i="1" baseline="30000" dirty="0">
              <a:solidFill>
                <a:schemeClr val="folHlink"/>
              </a:solidFill>
              <a:latin typeface="Bookman Old Style" pitchFamily="18" charset="0"/>
            </a:endParaRPr>
          </a:p>
          <a:p>
            <a:endParaRPr lang="ru-RU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786313" y="5072063"/>
            <a:ext cx="1152525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Піфагорові</a:t>
            </a:r>
            <a:r>
              <a:rPr lang="ru-RU" dirty="0" smtClean="0"/>
              <a:t> </a:t>
            </a:r>
            <a:r>
              <a:rPr lang="ru-RU" dirty="0" err="1" smtClean="0"/>
              <a:t>штани</a:t>
            </a:r>
            <a:r>
              <a:rPr lang="ru-RU" dirty="0" smtClean="0"/>
              <a:t> на </a:t>
            </a:r>
            <a:r>
              <a:rPr lang="ru-RU" dirty="0" err="1" smtClean="0"/>
              <a:t>всі</a:t>
            </a:r>
            <a:r>
              <a:rPr lang="ru-RU" dirty="0" smtClean="0"/>
              <a:t> боки </a:t>
            </a:r>
            <a:r>
              <a:rPr lang="ru-RU" dirty="0" err="1" smtClean="0"/>
              <a:t>рівні</a:t>
            </a:r>
            <a:r>
              <a:rPr lang="ru-RU" dirty="0" smtClean="0"/>
              <a:t>".</a:t>
            </a:r>
            <a:endParaRPr lang="ru-RU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643063"/>
            <a:ext cx="4648200" cy="3500449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ru-RU" sz="2800" dirty="0" smtClean="0"/>
              <a:t>   </a:t>
            </a:r>
            <a:r>
              <a:rPr lang="ru-RU" sz="2800" dirty="0" err="1" smtClean="0"/>
              <a:t>Такі</a:t>
            </a:r>
            <a:r>
              <a:rPr lang="ru-RU" sz="2800" dirty="0" smtClean="0"/>
              <a:t> </a:t>
            </a:r>
            <a:r>
              <a:rPr lang="ru-RU" sz="2800" dirty="0" err="1"/>
              <a:t>вірші</a:t>
            </a:r>
            <a:r>
              <a:rPr lang="ru-RU" sz="2800" dirty="0"/>
              <a:t> </a:t>
            </a:r>
            <a:r>
              <a:rPr lang="ru-RU" sz="2800" dirty="0" err="1"/>
              <a:t>придумували</a:t>
            </a:r>
            <a:r>
              <a:rPr lang="ru-RU" sz="2800" dirty="0"/>
              <a:t> </a:t>
            </a:r>
            <a:r>
              <a:rPr lang="ru-RU" sz="2800" dirty="0" err="1"/>
              <a:t>учні</a:t>
            </a:r>
            <a:r>
              <a:rPr lang="ru-RU" sz="2800" dirty="0"/>
              <a:t> </a:t>
            </a:r>
            <a:r>
              <a:rPr lang="ru-RU" sz="2800" dirty="0" err="1"/>
              <a:t>середніх</a:t>
            </a:r>
            <a:r>
              <a:rPr lang="ru-RU" sz="2800" dirty="0"/>
              <a:t> </a:t>
            </a:r>
            <a:r>
              <a:rPr lang="ru-RU" sz="2800" dirty="0" err="1"/>
              <a:t>століть</a:t>
            </a:r>
            <a:r>
              <a:rPr lang="ru-RU" sz="2800" dirty="0"/>
              <a:t> при </a:t>
            </a:r>
            <a:r>
              <a:rPr lang="ru-RU" sz="2800" dirty="0" err="1"/>
              <a:t>вивченні</a:t>
            </a:r>
            <a:r>
              <a:rPr lang="ru-RU" sz="2800" dirty="0"/>
              <a:t> </a:t>
            </a:r>
            <a:r>
              <a:rPr lang="ru-RU" sz="2800" dirty="0" err="1"/>
              <a:t>теореми</a:t>
            </a:r>
            <a:r>
              <a:rPr lang="ru-RU" sz="2800" dirty="0"/>
              <a:t>; </a:t>
            </a:r>
            <a:r>
              <a:rPr lang="ru-RU" sz="2800" dirty="0" err="1"/>
              <a:t>малювали</a:t>
            </a:r>
            <a:r>
              <a:rPr lang="ru-RU" sz="2800" dirty="0"/>
              <a:t> </a:t>
            </a:r>
            <a:r>
              <a:rPr lang="ru-RU" sz="2800" dirty="0" err="1"/>
              <a:t>шаржі</a:t>
            </a:r>
            <a:r>
              <a:rPr lang="ru-RU" sz="2800" dirty="0"/>
              <a:t>. </a:t>
            </a:r>
            <a:endParaRPr lang="ru-RU" sz="2800" dirty="0" smtClean="0"/>
          </a:p>
          <a:p>
            <a:pPr>
              <a:buFontTx/>
              <a:buNone/>
              <a:defRPr/>
            </a:pPr>
            <a:endParaRPr lang="ru-RU" sz="2800" dirty="0" smtClean="0"/>
          </a:p>
          <a:p>
            <a:pPr>
              <a:buFontTx/>
              <a:buNone/>
              <a:defRPr/>
            </a:pPr>
            <a:endParaRPr lang="ru-RU" sz="2800" dirty="0" smtClean="0"/>
          </a:p>
          <a:p>
            <a:pPr>
              <a:buFontTx/>
              <a:buNone/>
              <a:defRPr/>
            </a:pPr>
            <a:r>
              <a:rPr lang="ru-RU" sz="2800" dirty="0" err="1" smtClean="0"/>
              <a:t>Наприклад</a:t>
            </a:r>
            <a:r>
              <a:rPr lang="ru-RU" sz="2800" dirty="0"/>
              <a:t>, </a:t>
            </a:r>
            <a:r>
              <a:rPr lang="ru-RU" sz="2800" dirty="0" err="1"/>
              <a:t>такі</a:t>
            </a:r>
            <a:r>
              <a:rPr lang="ru-RU" sz="2800" dirty="0"/>
              <a:t>:</a:t>
            </a:r>
          </a:p>
          <a:p>
            <a:pPr algn="just">
              <a:buFontTx/>
              <a:buNone/>
              <a:defRPr/>
            </a:pPr>
            <a:endParaRPr lang="uk-UA" sz="2400" dirty="0"/>
          </a:p>
          <a:p>
            <a:pPr>
              <a:buFontTx/>
              <a:buNone/>
              <a:defRPr/>
            </a:pPr>
            <a:endParaRPr lang="uk-UA" sz="2400" dirty="0"/>
          </a:p>
          <a:p>
            <a:pPr>
              <a:buFontTx/>
              <a:buNone/>
              <a:defRPr/>
            </a:pPr>
            <a:endParaRPr lang="uk-UA" sz="2400" dirty="0"/>
          </a:p>
          <a:p>
            <a:pPr>
              <a:buFontTx/>
              <a:buNone/>
              <a:defRPr/>
            </a:pPr>
            <a:endParaRPr lang="ru-RU" sz="2400" dirty="0"/>
          </a:p>
        </p:txBody>
      </p:sp>
      <p:pic>
        <p:nvPicPr>
          <p:cNvPr id="40965" name="Picture 5" descr="Пифагоровы шта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1500188"/>
            <a:ext cx="2033587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 descr="Шарж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3933825"/>
            <a:ext cx="3857625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285728"/>
            <a:ext cx="4214842" cy="62959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290"/>
            <a:ext cx="4357718" cy="6357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99" name="Rectangle 43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285720" y="142852"/>
            <a:ext cx="4392613" cy="83981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>Доведення №1</a:t>
            </a:r>
            <a:endParaRPr lang="ru-RU" dirty="0" smtClean="0"/>
          </a:p>
        </p:txBody>
      </p:sp>
      <p:grpSp>
        <p:nvGrpSpPr>
          <p:cNvPr id="1037" name="Group 48"/>
          <p:cNvGrpSpPr>
            <a:grpSpLocks/>
          </p:cNvGrpSpPr>
          <p:nvPr/>
        </p:nvGrpSpPr>
        <p:grpSpPr bwMode="auto">
          <a:xfrm>
            <a:off x="0" y="2636838"/>
            <a:ext cx="3779838" cy="3195637"/>
            <a:chOff x="144" y="2112"/>
            <a:chExt cx="2448" cy="2059"/>
          </a:xfrm>
        </p:grpSpPr>
        <p:sp>
          <p:nvSpPr>
            <p:cNvPr id="1045" name="Text Box 49" descr="Точечная сетка"/>
            <p:cNvSpPr txBox="1">
              <a:spLocks noChangeArrowheads="1"/>
            </p:cNvSpPr>
            <p:nvPr/>
          </p:nvSpPr>
          <p:spPr bwMode="auto">
            <a:xfrm>
              <a:off x="240" y="2112"/>
              <a:ext cx="2352" cy="2059"/>
            </a:xfrm>
            <a:prstGeom prst="rect">
              <a:avLst/>
            </a:prstGeom>
            <a:pattFill prst="dotGrid">
              <a:fgClr>
                <a:srgbClr val="5F5F5F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400"/>
            </a:p>
            <a:p>
              <a:pPr>
                <a:spcBef>
                  <a:spcPct val="50000"/>
                </a:spcBef>
              </a:pPr>
              <a:endParaRPr lang="ru-RU" sz="2400"/>
            </a:p>
            <a:p>
              <a:pPr>
                <a:spcBef>
                  <a:spcPct val="50000"/>
                </a:spcBef>
              </a:pPr>
              <a:endParaRPr lang="ru-RU" sz="2400"/>
            </a:p>
            <a:p>
              <a:pPr>
                <a:spcBef>
                  <a:spcPct val="50000"/>
                </a:spcBef>
              </a:pPr>
              <a:endParaRPr lang="ru-RU" sz="2400"/>
            </a:p>
            <a:p>
              <a:pPr>
                <a:spcBef>
                  <a:spcPct val="50000"/>
                </a:spcBef>
              </a:pPr>
              <a:endParaRPr lang="ru-RU" sz="2400"/>
            </a:p>
            <a:p>
              <a:pPr>
                <a:spcBef>
                  <a:spcPct val="50000"/>
                </a:spcBef>
              </a:pPr>
              <a:endParaRPr lang="ru-RU" sz="2400"/>
            </a:p>
          </p:txBody>
        </p:sp>
        <p:grpSp>
          <p:nvGrpSpPr>
            <p:cNvPr id="1046" name="Group 50"/>
            <p:cNvGrpSpPr>
              <a:grpSpLocks/>
            </p:cNvGrpSpPr>
            <p:nvPr/>
          </p:nvGrpSpPr>
          <p:grpSpPr bwMode="auto">
            <a:xfrm>
              <a:off x="144" y="2160"/>
              <a:ext cx="2160" cy="1494"/>
              <a:chOff x="144" y="2160"/>
              <a:chExt cx="2160" cy="1494"/>
            </a:xfrm>
          </p:grpSpPr>
          <p:sp>
            <p:nvSpPr>
              <p:cNvPr id="1047" name="Line 51"/>
              <p:cNvSpPr>
                <a:spLocks noChangeShapeType="1"/>
              </p:cNvSpPr>
              <p:nvPr/>
            </p:nvSpPr>
            <p:spPr bwMode="auto">
              <a:xfrm flipV="1">
                <a:off x="2016" y="2448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048" name="Line 52"/>
              <p:cNvSpPr>
                <a:spLocks noChangeShapeType="1"/>
              </p:cNvSpPr>
              <p:nvPr/>
            </p:nvSpPr>
            <p:spPr bwMode="auto">
              <a:xfrm flipV="1">
                <a:off x="432" y="2448"/>
                <a:ext cx="1584" cy="288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049" name="Text Box 53"/>
              <p:cNvSpPr txBox="1">
                <a:spLocks noChangeArrowheads="1"/>
              </p:cNvSpPr>
              <p:nvPr/>
            </p:nvSpPr>
            <p:spPr bwMode="auto">
              <a:xfrm>
                <a:off x="2016" y="3359"/>
                <a:ext cx="288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t-EE" sz="2400" b="1">
                    <a:latin typeface="Times New Roman" pitchFamily="18" charset="0"/>
                  </a:rPr>
                  <a:t>D</a:t>
                </a:r>
                <a:endParaRPr lang="ru-RU" sz="2400" b="1">
                  <a:latin typeface="Times New Roman" pitchFamily="18" charset="0"/>
                </a:endParaRPr>
              </a:p>
            </p:txBody>
          </p:sp>
          <p:sp>
            <p:nvSpPr>
              <p:cNvPr id="1050" name="Text Box 54"/>
              <p:cNvSpPr txBox="1">
                <a:spLocks noChangeArrowheads="1"/>
              </p:cNvSpPr>
              <p:nvPr/>
            </p:nvSpPr>
            <p:spPr bwMode="auto">
              <a:xfrm>
                <a:off x="1968" y="2160"/>
                <a:ext cx="288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t-EE" sz="2400" b="1">
                    <a:latin typeface="Times New Roman" pitchFamily="18" charset="0"/>
                  </a:rPr>
                  <a:t>M</a:t>
                </a:r>
                <a:endParaRPr lang="ru-RU" sz="2400" b="1">
                  <a:latin typeface="Times New Roman" pitchFamily="18" charset="0"/>
                </a:endParaRPr>
              </a:p>
            </p:txBody>
          </p:sp>
          <p:sp>
            <p:nvSpPr>
              <p:cNvPr id="1051" name="Text Box 55"/>
              <p:cNvSpPr txBox="1">
                <a:spLocks noChangeArrowheads="1"/>
              </p:cNvSpPr>
              <p:nvPr/>
            </p:nvSpPr>
            <p:spPr bwMode="auto">
              <a:xfrm>
                <a:off x="2016" y="2736"/>
                <a:ext cx="288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CC3300"/>
                    </a:solidFill>
                  </a:rPr>
                  <a:t>а</a:t>
                </a:r>
              </a:p>
            </p:txBody>
          </p:sp>
          <p:sp>
            <p:nvSpPr>
              <p:cNvPr id="1052" name="Text Box 56"/>
              <p:cNvSpPr txBox="1">
                <a:spLocks noChangeArrowheads="1"/>
              </p:cNvSpPr>
              <p:nvPr/>
            </p:nvSpPr>
            <p:spPr bwMode="auto">
              <a:xfrm>
                <a:off x="1536" y="3359"/>
                <a:ext cx="288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t-EE" sz="2400" b="1">
                    <a:solidFill>
                      <a:srgbClr val="CC3300"/>
                    </a:solidFill>
                  </a:rPr>
                  <a:t>b</a:t>
                </a:r>
                <a:endParaRPr lang="ru-RU" sz="2400" b="1">
                  <a:solidFill>
                    <a:srgbClr val="CC3300"/>
                  </a:solidFill>
                </a:endParaRPr>
              </a:p>
            </p:txBody>
          </p:sp>
          <p:grpSp>
            <p:nvGrpSpPr>
              <p:cNvPr id="1053" name="Group 57"/>
              <p:cNvGrpSpPr>
                <a:grpSpLocks/>
              </p:cNvGrpSpPr>
              <p:nvPr/>
            </p:nvGrpSpPr>
            <p:grpSpPr bwMode="auto">
              <a:xfrm>
                <a:off x="144" y="2592"/>
                <a:ext cx="1296" cy="1062"/>
                <a:chOff x="144" y="2592"/>
                <a:chExt cx="1296" cy="1062"/>
              </a:xfrm>
            </p:grpSpPr>
            <p:grpSp>
              <p:nvGrpSpPr>
                <p:cNvPr id="1055" name="Group 58"/>
                <p:cNvGrpSpPr>
                  <a:grpSpLocks/>
                </p:cNvGrpSpPr>
                <p:nvPr/>
              </p:nvGrpSpPr>
              <p:grpSpPr bwMode="auto">
                <a:xfrm>
                  <a:off x="144" y="2592"/>
                  <a:ext cx="1296" cy="1062"/>
                  <a:chOff x="144" y="2592"/>
                  <a:chExt cx="1296" cy="1062"/>
                </a:xfrm>
              </p:grpSpPr>
              <p:grpSp>
                <p:nvGrpSpPr>
                  <p:cNvPr id="1059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432" y="2736"/>
                    <a:ext cx="912" cy="624"/>
                    <a:chOff x="432" y="2736"/>
                    <a:chExt cx="912" cy="624"/>
                  </a:xfrm>
                </p:grpSpPr>
                <p:sp>
                  <p:nvSpPr>
                    <p:cNvPr id="1063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2736"/>
                      <a:ext cx="0" cy="62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4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360"/>
                      <a:ext cx="912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5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2736"/>
                      <a:ext cx="912" cy="62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060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" y="2592"/>
                    <a:ext cx="288" cy="2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ru-RU" sz="2400" b="1">
                        <a:latin typeface="Times New Roman" pitchFamily="18" charset="0"/>
                      </a:rPr>
                      <a:t>А</a:t>
                    </a:r>
                  </a:p>
                </p:txBody>
              </p:sp>
              <p:sp>
                <p:nvSpPr>
                  <p:cNvPr id="1061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3360"/>
                    <a:ext cx="240" cy="2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ru-RU" sz="2400" b="1">
                        <a:latin typeface="Times New Roman" pitchFamily="18" charset="0"/>
                      </a:rPr>
                      <a:t>В</a:t>
                    </a:r>
                  </a:p>
                </p:txBody>
              </p:sp>
              <p:sp>
                <p:nvSpPr>
                  <p:cNvPr id="1062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" y="3360"/>
                    <a:ext cx="288" cy="2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ru-RU" sz="2400" b="1">
                        <a:latin typeface="Times New Roman" pitchFamily="18" charset="0"/>
                      </a:rPr>
                      <a:t>С</a:t>
                    </a:r>
                  </a:p>
                </p:txBody>
              </p:sp>
            </p:grpSp>
            <p:sp>
              <p:nvSpPr>
                <p:cNvPr id="1056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768" y="3360"/>
                  <a:ext cx="240" cy="2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2400" b="1">
                      <a:solidFill>
                        <a:srgbClr val="CC3300"/>
                      </a:solidFill>
                    </a:rPr>
                    <a:t>а</a:t>
                  </a:r>
                </a:p>
              </p:txBody>
            </p:sp>
            <p:sp>
              <p:nvSpPr>
                <p:cNvPr id="1057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192" y="2880"/>
                  <a:ext cx="288" cy="2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t-EE" sz="2400" b="1">
                      <a:solidFill>
                        <a:srgbClr val="CC3300"/>
                      </a:solidFill>
                    </a:rPr>
                    <a:t>b</a:t>
                  </a:r>
                  <a:endParaRPr lang="ru-RU" sz="2400" b="1">
                    <a:solidFill>
                      <a:srgbClr val="CC3300"/>
                    </a:solidFill>
                  </a:endParaRPr>
                </a:p>
              </p:txBody>
            </p:sp>
            <p:sp>
              <p:nvSpPr>
                <p:cNvPr id="105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960" y="2832"/>
                  <a:ext cx="336" cy="2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t-EE" sz="2400" b="1">
                      <a:solidFill>
                        <a:srgbClr val="CC3300"/>
                      </a:solidFill>
                    </a:rPr>
                    <a:t>c</a:t>
                  </a:r>
                  <a:endParaRPr lang="ru-RU" sz="2400" b="1">
                    <a:solidFill>
                      <a:srgbClr val="CC3300"/>
                    </a:solidFill>
                  </a:endParaRPr>
                </a:p>
              </p:txBody>
            </p:sp>
          </p:grpSp>
          <p:sp>
            <p:nvSpPr>
              <p:cNvPr id="1054" name="Text Box 69"/>
              <p:cNvSpPr txBox="1">
                <a:spLocks noChangeArrowheads="1"/>
              </p:cNvSpPr>
              <p:nvPr/>
            </p:nvSpPr>
            <p:spPr bwMode="auto">
              <a:xfrm>
                <a:off x="1488" y="2688"/>
                <a:ext cx="240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t-EE" sz="2400" b="1">
                    <a:solidFill>
                      <a:srgbClr val="CC3300"/>
                    </a:solidFill>
                  </a:rPr>
                  <a:t>c</a:t>
                </a:r>
                <a:endParaRPr lang="ru-RU" sz="2400" b="1">
                  <a:solidFill>
                    <a:srgbClr val="CC3300"/>
                  </a:solidFill>
                </a:endParaRPr>
              </a:p>
            </p:txBody>
          </p:sp>
        </p:grpSp>
      </p:grpSp>
      <p:grpSp>
        <p:nvGrpSpPr>
          <p:cNvPr id="1038" name="Group 70"/>
          <p:cNvGrpSpPr>
            <a:grpSpLocks/>
          </p:cNvGrpSpPr>
          <p:nvPr/>
        </p:nvGrpSpPr>
        <p:grpSpPr bwMode="auto">
          <a:xfrm>
            <a:off x="1835150" y="3141663"/>
            <a:ext cx="1066800" cy="1447800"/>
            <a:chOff x="1344" y="2448"/>
            <a:chExt cx="672" cy="912"/>
          </a:xfrm>
        </p:grpSpPr>
        <p:sp>
          <p:nvSpPr>
            <p:cNvPr id="1043" name="Line 71"/>
            <p:cNvSpPr>
              <a:spLocks noChangeShapeType="1"/>
            </p:cNvSpPr>
            <p:nvPr/>
          </p:nvSpPr>
          <p:spPr bwMode="auto">
            <a:xfrm>
              <a:off x="1344" y="3360"/>
              <a:ext cx="672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44" name="Line 72"/>
            <p:cNvSpPr>
              <a:spLocks noChangeShapeType="1"/>
            </p:cNvSpPr>
            <p:nvPr/>
          </p:nvSpPr>
          <p:spPr bwMode="auto">
            <a:xfrm flipV="1">
              <a:off x="1344" y="2448"/>
              <a:ext cx="672" cy="9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45129" name="Text Box 73"/>
          <p:cNvSpPr txBox="1">
            <a:spLocks noChangeArrowheads="1"/>
          </p:cNvSpPr>
          <p:nvPr/>
        </p:nvSpPr>
        <p:spPr bwMode="auto">
          <a:xfrm>
            <a:off x="0" y="1052513"/>
            <a:ext cx="39243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sng">
                <a:solidFill>
                  <a:schemeClr val="tx2"/>
                </a:solidFill>
                <a:latin typeface="Times New Roman" pitchFamily="18" charset="0"/>
              </a:rPr>
              <a:t>Дано:</a:t>
            </a: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 тр-к АВС,  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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 = 90</a:t>
            </a:r>
            <a:r>
              <a:rPr lang="en-US" sz="2400" b="1" baseline="30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,  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AC = b</a:t>
            </a: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AB = c</a:t>
            </a: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BC = a</a:t>
            </a:r>
            <a:endParaRPr lang="ru-RU" sz="2400" b="1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400" b="1" u="sng">
                <a:solidFill>
                  <a:schemeClr val="tx2"/>
                </a:solidFill>
                <a:latin typeface="Times New Roman" pitchFamily="18" charset="0"/>
              </a:rPr>
              <a:t>Довести:</a:t>
            </a:r>
            <a:r>
              <a:rPr lang="ru-RU" sz="2400" b="1">
                <a:latin typeface="Times New Roman" pitchFamily="18" charset="0"/>
              </a:rPr>
              <a:t>  </a:t>
            </a:r>
            <a:r>
              <a:rPr lang="en-US" sz="28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baseline="300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+ b</a:t>
            </a:r>
            <a:r>
              <a:rPr lang="en-US" sz="2800" b="1" baseline="300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= c</a:t>
            </a:r>
            <a:r>
              <a:rPr lang="en-US" sz="2800" b="1" baseline="300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1040" name="Rectangle 74"/>
          <p:cNvSpPr>
            <a:spLocks noChangeArrowheads="1"/>
          </p:cNvSpPr>
          <p:nvPr/>
        </p:nvSpPr>
        <p:spPr bwMode="auto">
          <a:xfrm>
            <a:off x="3995738" y="908050"/>
            <a:ext cx="51482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Добудуємо тр-к до прямокутної трапеції, так що </a:t>
            </a:r>
            <a:r>
              <a:rPr lang="et-EE" b="1"/>
              <a:t>BD</a:t>
            </a:r>
            <a:r>
              <a:rPr lang="en-US" b="1"/>
              <a:t> = b</a:t>
            </a:r>
            <a:r>
              <a:rPr lang="et-EE" b="1"/>
              <a:t> </a:t>
            </a:r>
            <a:r>
              <a:rPr lang="ru-RU" b="1"/>
              <a:t>и </a:t>
            </a:r>
            <a:r>
              <a:rPr lang="et-EE" b="1"/>
              <a:t>MD</a:t>
            </a:r>
            <a:r>
              <a:rPr lang="en-US" b="1"/>
              <a:t> = </a:t>
            </a:r>
            <a:r>
              <a:rPr lang="et-EE" b="1"/>
              <a:t>a</a:t>
            </a:r>
            <a:r>
              <a:rPr lang="ru-RU" b="1"/>
              <a:t>. Тоді тр-к</a:t>
            </a:r>
            <a:r>
              <a:rPr lang="et-EE" b="1"/>
              <a:t>ABC</a:t>
            </a:r>
            <a:r>
              <a:rPr lang="uk-UA" b="1"/>
              <a:t>=тр-к</a:t>
            </a:r>
            <a:r>
              <a:rPr lang="et-EE" b="1"/>
              <a:t>BMD</a:t>
            </a:r>
            <a:r>
              <a:rPr lang="ru-RU" b="1"/>
              <a:t> (за двома катетами)</a:t>
            </a:r>
          </a:p>
          <a:p>
            <a:r>
              <a:rPr lang="ru-RU" b="1"/>
              <a:t> </a:t>
            </a:r>
          </a:p>
        </p:txBody>
      </p:sp>
      <p:sp>
        <p:nvSpPr>
          <p:cNvPr id="45131" name="Text Box 75"/>
          <p:cNvSpPr txBox="1">
            <a:spLocks noChangeArrowheads="1"/>
          </p:cNvSpPr>
          <p:nvPr/>
        </p:nvSpPr>
        <p:spPr bwMode="auto">
          <a:xfrm>
            <a:off x="4211638" y="333375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>
                <a:solidFill>
                  <a:schemeClr val="tx2"/>
                </a:solidFill>
                <a:latin typeface="Times New Roman" pitchFamily="18" charset="0"/>
              </a:rPr>
              <a:t>Доведення:</a:t>
            </a:r>
          </a:p>
        </p:txBody>
      </p:sp>
      <p:grpSp>
        <p:nvGrpSpPr>
          <p:cNvPr id="1042" name="Group 80"/>
          <p:cNvGrpSpPr>
            <a:grpSpLocks/>
          </p:cNvGrpSpPr>
          <p:nvPr/>
        </p:nvGrpSpPr>
        <p:grpSpPr bwMode="auto">
          <a:xfrm>
            <a:off x="3708400" y="1916113"/>
            <a:ext cx="5435600" cy="4608512"/>
            <a:chOff x="2336" y="1207"/>
            <a:chExt cx="3424" cy="2903"/>
          </a:xfrm>
        </p:grpSpPr>
        <p:graphicFrame>
          <p:nvGraphicFramePr>
            <p:cNvPr id="1026" name="Object 33"/>
            <p:cNvGraphicFramePr>
              <a:graphicFrameLocks noChangeAspect="1"/>
            </p:cNvGraphicFramePr>
            <p:nvPr/>
          </p:nvGraphicFramePr>
          <p:xfrm>
            <a:off x="2653" y="2024"/>
            <a:ext cx="2992" cy="408"/>
          </p:xfrm>
          <a:graphic>
            <a:graphicData uri="http://schemas.openxmlformats.org/presentationml/2006/ole">
              <p:oleObj spid="_x0000_s1026" name="Формула" r:id="rId3" imgW="2247840" imgH="393480" progId="Equation.3">
                <p:embed/>
              </p:oleObj>
            </a:graphicData>
          </a:graphic>
        </p:graphicFrame>
        <p:graphicFrame>
          <p:nvGraphicFramePr>
            <p:cNvPr id="1027" name="Object 36"/>
            <p:cNvGraphicFramePr>
              <a:graphicFrameLocks noChangeAspect="1"/>
            </p:cNvGraphicFramePr>
            <p:nvPr/>
          </p:nvGraphicFramePr>
          <p:xfrm>
            <a:off x="2608" y="2478"/>
            <a:ext cx="1951" cy="272"/>
          </p:xfrm>
          <a:graphic>
            <a:graphicData uri="http://schemas.openxmlformats.org/presentationml/2006/ole">
              <p:oleObj spid="_x0000_s1027" r:id="rId4" imgW="1180588" imgH="241195" progId="Equation.3">
                <p:embed/>
              </p:oleObj>
            </a:graphicData>
          </a:graphic>
        </p:graphicFrame>
        <p:graphicFrame>
          <p:nvGraphicFramePr>
            <p:cNvPr id="1028" name="Object 39"/>
            <p:cNvGraphicFramePr>
              <a:graphicFrameLocks noChangeAspect="1"/>
            </p:cNvGraphicFramePr>
            <p:nvPr/>
          </p:nvGraphicFramePr>
          <p:xfrm>
            <a:off x="2653" y="2750"/>
            <a:ext cx="2450" cy="454"/>
          </p:xfrm>
          <a:graphic>
            <a:graphicData uri="http://schemas.openxmlformats.org/presentationml/2006/ole">
              <p:oleObj spid="_x0000_s1028" name="Формула" r:id="rId5" imgW="1765080" imgH="419040" progId="Equation.3">
                <p:embed/>
              </p:oleObj>
            </a:graphicData>
          </a:graphic>
        </p:graphicFrame>
        <p:graphicFrame>
          <p:nvGraphicFramePr>
            <p:cNvPr id="1029" name="Object 42"/>
            <p:cNvGraphicFramePr>
              <a:graphicFrameLocks noChangeAspect="1"/>
            </p:cNvGraphicFramePr>
            <p:nvPr/>
          </p:nvGraphicFramePr>
          <p:xfrm>
            <a:off x="2699" y="3158"/>
            <a:ext cx="2042" cy="272"/>
          </p:xfrm>
          <a:graphic>
            <a:graphicData uri="http://schemas.openxmlformats.org/presentationml/2006/ole">
              <p:oleObj spid="_x0000_s1029" r:id="rId6" imgW="1193800" imgH="241300" progId="Equation.3">
                <p:embed/>
              </p:oleObj>
            </a:graphicData>
          </a:graphic>
        </p:graphicFrame>
        <p:graphicFrame>
          <p:nvGraphicFramePr>
            <p:cNvPr id="1030" name="Object 45"/>
            <p:cNvGraphicFramePr>
              <a:graphicFrameLocks noChangeAspect="1"/>
            </p:cNvGraphicFramePr>
            <p:nvPr/>
          </p:nvGraphicFramePr>
          <p:xfrm>
            <a:off x="2653" y="3838"/>
            <a:ext cx="1269" cy="272"/>
          </p:xfrm>
          <a:graphic>
            <a:graphicData uri="http://schemas.openxmlformats.org/presentationml/2006/ole">
              <p:oleObj spid="_x0000_s1030" r:id="rId7" imgW="799753" imgH="203112" progId="Equation.3">
                <p:embed/>
              </p:oleObj>
            </a:graphicData>
          </a:graphic>
        </p:graphicFrame>
        <p:graphicFrame>
          <p:nvGraphicFramePr>
            <p:cNvPr id="1031" name="Object 46"/>
            <p:cNvGraphicFramePr>
              <a:graphicFrameLocks noChangeAspect="1"/>
            </p:cNvGraphicFramePr>
            <p:nvPr/>
          </p:nvGraphicFramePr>
          <p:xfrm>
            <a:off x="2608" y="3475"/>
            <a:ext cx="2721" cy="273"/>
          </p:xfrm>
          <a:graphic>
            <a:graphicData uri="http://schemas.openxmlformats.org/presentationml/2006/ole">
              <p:oleObj spid="_x0000_s1031" r:id="rId8" imgW="1574800" imgH="203200" progId="Equation.3">
                <p:embed/>
              </p:oleObj>
            </a:graphicData>
          </a:graphic>
        </p:graphicFrame>
        <p:graphicFrame>
          <p:nvGraphicFramePr>
            <p:cNvPr id="1032" name="Object 76"/>
            <p:cNvGraphicFramePr>
              <a:graphicFrameLocks noChangeAspect="1"/>
            </p:cNvGraphicFramePr>
            <p:nvPr/>
          </p:nvGraphicFramePr>
          <p:xfrm>
            <a:off x="2630" y="1207"/>
            <a:ext cx="3130" cy="436"/>
          </p:xfrm>
          <a:graphic>
            <a:graphicData uri="http://schemas.openxmlformats.org/presentationml/2006/ole">
              <p:oleObj spid="_x0000_s1032" r:id="rId9" imgW="2349500" imgH="393700" progId="Equation.3">
                <p:embed/>
              </p:oleObj>
            </a:graphicData>
          </a:graphic>
        </p:graphicFrame>
        <p:graphicFrame>
          <p:nvGraphicFramePr>
            <p:cNvPr id="1033" name="Object 77"/>
            <p:cNvGraphicFramePr>
              <a:graphicFrameLocks noChangeAspect="1"/>
            </p:cNvGraphicFramePr>
            <p:nvPr/>
          </p:nvGraphicFramePr>
          <p:xfrm>
            <a:off x="2336" y="1661"/>
            <a:ext cx="1724" cy="321"/>
          </p:xfrm>
          <a:graphic>
            <a:graphicData uri="http://schemas.openxmlformats.org/presentationml/2006/ole">
              <p:oleObj spid="_x0000_s1033" r:id="rId10" imgW="1180588" imgH="241195" progId="Equation.3">
                <p:embed/>
              </p:oleObj>
            </a:graphicData>
          </a:graphic>
        </p:graphicFrame>
        <p:graphicFrame>
          <p:nvGraphicFramePr>
            <p:cNvPr id="1034" name="Object 78"/>
            <p:cNvGraphicFramePr>
              <a:graphicFrameLocks noChangeAspect="1"/>
            </p:cNvGraphicFramePr>
            <p:nvPr/>
          </p:nvGraphicFramePr>
          <p:xfrm>
            <a:off x="4150" y="1616"/>
            <a:ext cx="862" cy="447"/>
          </p:xfrm>
          <a:graphic>
            <a:graphicData uri="http://schemas.openxmlformats.org/presentationml/2006/ole">
              <p:oleObj spid="_x0000_s1034" r:id="rId11" imgW="825500" imgH="393700" progId="Equation.3">
                <p:embed/>
              </p:oleObj>
            </a:graphicData>
          </a:graphic>
        </p:graphicFrame>
        <p:graphicFrame>
          <p:nvGraphicFramePr>
            <p:cNvPr id="1035" name="Object 79"/>
            <p:cNvGraphicFramePr>
              <a:graphicFrameLocks noChangeAspect="1"/>
            </p:cNvGraphicFramePr>
            <p:nvPr/>
          </p:nvGraphicFramePr>
          <p:xfrm>
            <a:off x="5148" y="1570"/>
            <a:ext cx="612" cy="482"/>
          </p:xfrm>
          <a:graphic>
            <a:graphicData uri="http://schemas.openxmlformats.org/presentationml/2006/ole">
              <p:oleObj spid="_x0000_s1035" r:id="rId12" imgW="533169" imgH="418918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29" grpId="0" autoUpdateAnimBg="0"/>
      <p:bldP spid="45131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319</TotalTime>
  <Words>1027</Words>
  <Application>Microsoft Office PowerPoint</Application>
  <PresentationFormat>Экран (4:3)</PresentationFormat>
  <Paragraphs>107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Изящная</vt:lpstr>
      <vt:lpstr>Формула</vt:lpstr>
      <vt:lpstr>Microsoft Equation 3.0</vt:lpstr>
      <vt:lpstr>Піфагор</vt:lpstr>
      <vt:lpstr>Слайд 2</vt:lpstr>
      <vt:lpstr>Піфагор (580 - 500 рр.до н.е.) Давньогрецький філософ,  релігійний та політичний діяч, засновник піфагореїзму.</vt:lpstr>
      <vt:lpstr>Гекатомба</vt:lpstr>
      <vt:lpstr>Теорема Піфагора</vt:lpstr>
      <vt:lpstr>Слайд 6</vt:lpstr>
      <vt:lpstr>"Піфагорові штани на всі боки рівні".</vt:lpstr>
      <vt:lpstr>Слайд 8</vt:lpstr>
      <vt:lpstr>Доведення №1</vt:lpstr>
      <vt:lpstr>Доведення №2 («Дивись»)</vt:lpstr>
      <vt:lpstr>Доведення №3 (індійське доведення)</vt:lpstr>
      <vt:lpstr>             Доведення №4 (за допомогою тригонометричних функцій)</vt:lpstr>
      <vt:lpstr>Доведення №5 (методом координат). </vt:lpstr>
      <vt:lpstr>Доведення №6 (через подібність трикутників)</vt:lpstr>
      <vt:lpstr>Доведення №7</vt:lpstr>
      <vt:lpstr>Слайд 16</vt:lpstr>
    </vt:vector>
  </TitlesOfParts>
  <Company>VDV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KIV</dc:creator>
  <cp:lastModifiedBy>Вероника</cp:lastModifiedBy>
  <cp:revision>21</cp:revision>
  <dcterms:created xsi:type="dcterms:W3CDTF">2006-12-06T20:22:57Z</dcterms:created>
  <dcterms:modified xsi:type="dcterms:W3CDTF">2012-10-07T14:26:50Z</dcterms:modified>
</cp:coreProperties>
</file>