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61" r:id="rId5"/>
    <p:sldId id="258" r:id="rId6"/>
    <p:sldId id="260" r:id="rId7"/>
    <p:sldId id="259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76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FC870-8E7E-4856-8AAC-7188992BD064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B000D-7F53-404D-9773-F14169D93D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FC870-8E7E-4856-8AAC-7188992BD064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B000D-7F53-404D-9773-F14169D93D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FC870-8E7E-4856-8AAC-7188992BD064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B000D-7F53-404D-9773-F14169D93D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FC870-8E7E-4856-8AAC-7188992BD064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B000D-7F53-404D-9773-F14169D93D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FC870-8E7E-4856-8AAC-7188992BD064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B000D-7F53-404D-9773-F14169D93D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FC870-8E7E-4856-8AAC-7188992BD064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B000D-7F53-404D-9773-F14169D93D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FC870-8E7E-4856-8AAC-7188992BD064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B000D-7F53-404D-9773-F14169D93D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FC870-8E7E-4856-8AAC-7188992BD064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B000D-7F53-404D-9773-F14169D93D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FC870-8E7E-4856-8AAC-7188992BD064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B000D-7F53-404D-9773-F14169D93D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FC870-8E7E-4856-8AAC-7188992BD064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B000D-7F53-404D-9773-F14169D93D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FC870-8E7E-4856-8AAC-7188992BD064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B000D-7F53-404D-9773-F14169D93D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904FC870-8E7E-4856-8AAC-7188992BD064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76B000D-7F53-404D-9773-F14169D93D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Золо</a:t>
            </a:r>
            <a:r>
              <a:rPr lang="uk-UA" dirty="0" err="1" smtClean="0"/>
              <a:t>тий</a:t>
            </a:r>
            <a:r>
              <a:rPr lang="uk-UA" dirty="0" smtClean="0"/>
              <a:t> переріз</a:t>
            </a:r>
            <a:endParaRPr lang="ru-RU" dirty="0"/>
          </a:p>
        </p:txBody>
      </p:sp>
      <p:pic>
        <p:nvPicPr>
          <p:cNvPr id="1026" name="Picture 2" descr="http://upload.wikimedia.org/wikipedia/commons/6/65/Image-Golden_ratio_li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540" y="332656"/>
            <a:ext cx="6260376" cy="2460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25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9694" y="0"/>
            <a:ext cx="9153694" cy="47594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4800" dirty="0" smtClean="0">
                <a:latin typeface="+mj-lt"/>
              </a:rPr>
              <a:t>      Золотий переріз в </a:t>
            </a:r>
            <a:r>
              <a:rPr lang="uk-UA" sz="4800" dirty="0" err="1" smtClean="0">
                <a:latin typeface="+mj-lt"/>
              </a:rPr>
              <a:t>анотомії</a:t>
            </a:r>
            <a:endParaRPr lang="ru-RU" sz="4800" dirty="0" smtClean="0">
              <a:latin typeface="+mj-lt"/>
            </a:endParaRPr>
          </a:p>
          <a:p>
            <a:pPr marL="0" indent="0">
              <a:buNone/>
            </a:pPr>
            <a:r>
              <a:rPr lang="ru-RU" sz="2000" dirty="0" smtClean="0"/>
              <a:t>У </a:t>
            </a:r>
            <a:r>
              <a:rPr lang="ru-RU" sz="2000" dirty="0" err="1"/>
              <a:t>різні</a:t>
            </a:r>
            <a:r>
              <a:rPr lang="ru-RU" sz="2000" dirty="0"/>
              <a:t> </a:t>
            </a:r>
            <a:r>
              <a:rPr lang="ru-RU" sz="2000" dirty="0" err="1"/>
              <a:t>часи</a:t>
            </a:r>
            <a:r>
              <a:rPr lang="ru-RU" sz="2000" dirty="0"/>
              <a:t> й у ​​</a:t>
            </a:r>
            <a:r>
              <a:rPr lang="ru-RU" sz="2000" dirty="0" err="1"/>
              <a:t>різних</a:t>
            </a:r>
            <a:r>
              <a:rPr lang="ru-RU" sz="2000" dirty="0"/>
              <a:t> </a:t>
            </a:r>
            <a:r>
              <a:rPr lang="ru-RU" sz="2000" dirty="0" err="1"/>
              <a:t>народів</a:t>
            </a:r>
            <a:r>
              <a:rPr lang="ru-RU" sz="2000" dirty="0"/>
              <a:t> </a:t>
            </a:r>
            <a:r>
              <a:rPr lang="ru-RU" sz="2000" dirty="0" err="1"/>
              <a:t>еталони</a:t>
            </a:r>
            <a:r>
              <a:rPr lang="ru-RU" sz="2000" dirty="0"/>
              <a:t> </a:t>
            </a:r>
            <a:r>
              <a:rPr lang="ru-RU" sz="2000" dirty="0" err="1"/>
              <a:t>довжини</a:t>
            </a:r>
            <a:r>
              <a:rPr lang="ru-RU" sz="2000" dirty="0"/>
              <a:t> </a:t>
            </a:r>
            <a:r>
              <a:rPr lang="ru-RU" sz="2000" dirty="0" err="1"/>
              <a:t>частин</a:t>
            </a:r>
            <a:r>
              <a:rPr lang="ru-RU" sz="2000" dirty="0"/>
              <a:t> </a:t>
            </a:r>
            <a:r>
              <a:rPr lang="ru-RU" sz="2000" dirty="0" err="1"/>
              <a:t>людини</a:t>
            </a:r>
            <a:r>
              <a:rPr lang="ru-RU" sz="2000" dirty="0"/>
              <a:t> </a:t>
            </a:r>
            <a:r>
              <a:rPr lang="ru-RU" sz="2000" dirty="0" err="1"/>
              <a:t>були</a:t>
            </a:r>
            <a:r>
              <a:rPr lang="ru-RU" sz="2000" dirty="0"/>
              <a:t> </a:t>
            </a:r>
            <a:r>
              <a:rPr lang="ru-RU" sz="2000" dirty="0" err="1" smtClean="0"/>
              <a:t>однаковими</a:t>
            </a:r>
            <a:r>
              <a:rPr lang="ru-RU" sz="2000" dirty="0" smtClean="0"/>
              <a:t>: </a:t>
            </a:r>
            <a:r>
              <a:rPr lang="ru-RU" sz="2000" dirty="0"/>
              <a:t>вони походили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людського</a:t>
            </a:r>
            <a:r>
              <a:rPr lang="ru-RU" sz="2000" dirty="0"/>
              <a:t> </a:t>
            </a:r>
            <a:r>
              <a:rPr lang="ru-RU" sz="2000" dirty="0" err="1"/>
              <a:t>тіла</a:t>
            </a:r>
            <a:r>
              <a:rPr lang="ru-RU" sz="2000" dirty="0"/>
              <a:t>. У </a:t>
            </a:r>
            <a:r>
              <a:rPr lang="ru-RU" sz="2000" dirty="0" err="1"/>
              <a:t>людині</a:t>
            </a:r>
            <a:r>
              <a:rPr lang="ru-RU" sz="2000" dirty="0"/>
              <a:t> </a:t>
            </a:r>
            <a:r>
              <a:rPr lang="ru-RU" sz="2000" dirty="0" err="1"/>
              <a:t>закладено</a:t>
            </a:r>
            <a:r>
              <a:rPr lang="ru-RU" sz="2000" dirty="0"/>
              <a:t> </a:t>
            </a:r>
            <a:r>
              <a:rPr lang="ru-RU" sz="2000" dirty="0" err="1"/>
              <a:t>пропорції</a:t>
            </a:r>
            <a:r>
              <a:rPr lang="ru-RU" sz="2000" dirty="0"/>
              <a:t> , </a:t>
            </a:r>
            <a:r>
              <a:rPr lang="ru-RU" sz="2000" dirty="0" err="1"/>
              <a:t>відібрані</a:t>
            </a:r>
            <a:r>
              <a:rPr lang="ru-RU" sz="2000" dirty="0"/>
              <a:t> самою природою. Початок </a:t>
            </a:r>
            <a:r>
              <a:rPr lang="ru-RU" sz="2000" dirty="0" err="1"/>
              <a:t>цим</a:t>
            </a:r>
            <a:r>
              <a:rPr lang="ru-RU" sz="2000" dirty="0"/>
              <a:t> заходам </a:t>
            </a:r>
            <a:r>
              <a:rPr lang="ru-RU" sz="2000" dirty="0" err="1"/>
              <a:t>дає</a:t>
            </a:r>
            <a:r>
              <a:rPr lang="ru-RU" sz="2000" dirty="0"/>
              <a:t> </a:t>
            </a:r>
            <a:r>
              <a:rPr lang="ru-RU" sz="2000" dirty="0" err="1"/>
              <a:t>зріст</a:t>
            </a:r>
            <a:r>
              <a:rPr lang="ru-RU" sz="2000" dirty="0"/>
              <a:t> </a:t>
            </a:r>
            <a:r>
              <a:rPr lang="ru-RU" sz="2000" dirty="0" err="1"/>
              <a:t>людини</a:t>
            </a:r>
            <a:r>
              <a:rPr lang="ru-RU" sz="2000" dirty="0"/>
              <a:t>. </a:t>
            </a:r>
            <a:r>
              <a:rPr lang="ru-RU" sz="2000" dirty="0" err="1"/>
              <a:t>Ділення</a:t>
            </a:r>
            <a:r>
              <a:rPr lang="ru-RU" sz="2000" dirty="0"/>
              <a:t> </a:t>
            </a:r>
            <a:r>
              <a:rPr lang="ru-RU" sz="2000" dirty="0" err="1"/>
              <a:t>тіла</a:t>
            </a:r>
            <a:r>
              <a:rPr lang="ru-RU" sz="2000" dirty="0"/>
              <a:t> точкою пупа - </a:t>
            </a:r>
            <a:r>
              <a:rPr lang="ru-RU" sz="2000" dirty="0" err="1"/>
              <a:t>найважливіший</a:t>
            </a:r>
            <a:r>
              <a:rPr lang="ru-RU" sz="2000" dirty="0"/>
              <a:t> </a:t>
            </a:r>
            <a:r>
              <a:rPr lang="ru-RU" sz="2000" dirty="0" err="1"/>
              <a:t>показник</a:t>
            </a:r>
            <a:r>
              <a:rPr lang="ru-RU" sz="2000" dirty="0"/>
              <a:t> " золотого </a:t>
            </a:r>
            <a:r>
              <a:rPr lang="ru-RU" sz="2000" dirty="0" err="1"/>
              <a:t>перетину</a:t>
            </a:r>
            <a:r>
              <a:rPr lang="ru-RU" sz="2000" dirty="0"/>
              <a:t>". Художники , </a:t>
            </a:r>
            <a:r>
              <a:rPr lang="ru-RU" sz="2000" dirty="0" err="1"/>
              <a:t>вчені</a:t>
            </a:r>
            <a:r>
              <a:rPr lang="ru-RU" sz="2000" dirty="0"/>
              <a:t> , </a:t>
            </a:r>
            <a:r>
              <a:rPr lang="ru-RU" sz="2000" dirty="0" err="1"/>
              <a:t>модельєри</a:t>
            </a:r>
            <a:r>
              <a:rPr lang="ru-RU" sz="2000" dirty="0"/>
              <a:t> , </a:t>
            </a:r>
            <a:r>
              <a:rPr lang="ru-RU" sz="2000" dirty="0" err="1"/>
              <a:t>дизайнери</a:t>
            </a:r>
            <a:r>
              <a:rPr lang="ru-RU" sz="2000" dirty="0"/>
              <a:t> </a:t>
            </a:r>
            <a:r>
              <a:rPr lang="ru-RU" sz="2000" dirty="0" err="1"/>
              <a:t>роблять</a:t>
            </a:r>
            <a:r>
              <a:rPr lang="ru-RU" sz="2000" dirty="0"/>
              <a:t> </a:t>
            </a:r>
            <a:r>
              <a:rPr lang="ru-RU" sz="2000" dirty="0" err="1"/>
              <a:t>свої</a:t>
            </a:r>
            <a:r>
              <a:rPr lang="ru-RU" sz="2000" dirty="0"/>
              <a:t> </a:t>
            </a:r>
            <a:r>
              <a:rPr lang="ru-RU" sz="2000" dirty="0" err="1"/>
              <a:t>розрахунки</a:t>
            </a:r>
            <a:r>
              <a:rPr lang="ru-RU" sz="2000" dirty="0"/>
              <a:t> , </a:t>
            </a:r>
            <a:r>
              <a:rPr lang="ru-RU" sz="2000" dirty="0" err="1"/>
              <a:t>креслення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начерки</a:t>
            </a:r>
            <a:r>
              <a:rPr lang="ru-RU" sz="2000" dirty="0"/>
              <a:t> , </a:t>
            </a:r>
            <a:r>
              <a:rPr lang="ru-RU" sz="2000" dirty="0" err="1"/>
              <a:t>виходячи</a:t>
            </a:r>
            <a:r>
              <a:rPr lang="ru-RU" sz="2000" dirty="0"/>
              <a:t> </a:t>
            </a:r>
            <a:r>
              <a:rPr lang="ru-RU" sz="2000" dirty="0" err="1"/>
              <a:t>зі</a:t>
            </a:r>
            <a:r>
              <a:rPr lang="ru-RU" sz="2000" dirty="0"/>
              <a:t> </a:t>
            </a:r>
            <a:r>
              <a:rPr lang="ru-RU" sz="2000" dirty="0" err="1"/>
              <a:t>співвідношення</a:t>
            </a:r>
            <a:r>
              <a:rPr lang="ru-RU" sz="2000" dirty="0"/>
              <a:t> " золотого </a:t>
            </a:r>
            <a:r>
              <a:rPr lang="ru-RU" sz="2000" dirty="0" err="1"/>
              <a:t>перетину</a:t>
            </a:r>
            <a:r>
              <a:rPr lang="ru-RU" sz="2000" dirty="0"/>
              <a:t>". Вони </a:t>
            </a:r>
            <a:r>
              <a:rPr lang="ru-RU" sz="2000" dirty="0" err="1"/>
              <a:t>використовують</a:t>
            </a:r>
            <a:r>
              <a:rPr lang="ru-RU" sz="2000" dirty="0"/>
              <a:t> </a:t>
            </a:r>
            <a:r>
              <a:rPr lang="ru-RU" sz="2000" dirty="0" err="1"/>
              <a:t>мірки</a:t>
            </a:r>
            <a:r>
              <a:rPr lang="ru-RU" sz="2000" dirty="0"/>
              <a:t> з </a:t>
            </a:r>
            <a:r>
              <a:rPr lang="ru-RU" sz="2000" dirty="0" err="1"/>
              <a:t>тіла</a:t>
            </a:r>
            <a:r>
              <a:rPr lang="ru-RU" sz="2000" dirty="0"/>
              <a:t> </a:t>
            </a:r>
            <a:r>
              <a:rPr lang="ru-RU" sz="2000" dirty="0" err="1"/>
              <a:t>людини</a:t>
            </a:r>
            <a:r>
              <a:rPr lang="ru-RU" sz="2000" dirty="0"/>
              <a:t>, </a:t>
            </a:r>
            <a:r>
              <a:rPr lang="ru-RU" sz="2000" dirty="0" err="1"/>
              <a:t>створеної</a:t>
            </a:r>
            <a:r>
              <a:rPr lang="ru-RU" sz="2000" dirty="0"/>
              <a:t> за </a:t>
            </a:r>
            <a:r>
              <a:rPr lang="ru-RU" sz="2000" dirty="0" err="1"/>
              <a:t>цим</a:t>
            </a:r>
            <a:r>
              <a:rPr lang="ru-RU" sz="2000" dirty="0"/>
              <a:t> принципом. </a:t>
            </a:r>
            <a:r>
              <a:rPr lang="ru-RU" sz="2000" dirty="0" err="1"/>
              <a:t>Якщо</a:t>
            </a:r>
            <a:r>
              <a:rPr lang="ru-RU" sz="2000" dirty="0"/>
              <a:t> </a:t>
            </a:r>
            <a:r>
              <a:rPr lang="ru-RU" sz="2000" dirty="0" err="1"/>
              <a:t>ці</a:t>
            </a:r>
            <a:r>
              <a:rPr lang="ru-RU" sz="2000" dirty="0"/>
              <a:t> </a:t>
            </a:r>
            <a:r>
              <a:rPr lang="ru-RU" sz="2000" dirty="0" err="1"/>
              <a:t>пропорції</a:t>
            </a:r>
            <a:r>
              <a:rPr lang="ru-RU" sz="2000" dirty="0"/>
              <a:t> </a:t>
            </a:r>
            <a:r>
              <a:rPr lang="ru-RU" sz="2000" dirty="0" err="1"/>
              <a:t>збігаються</a:t>
            </a:r>
            <a:r>
              <a:rPr lang="ru-RU" sz="2000" dirty="0"/>
              <a:t> з формулою " золотого </a:t>
            </a:r>
            <a:r>
              <a:rPr lang="ru-RU" sz="2000" dirty="0" err="1"/>
              <a:t>перетину</a:t>
            </a:r>
            <a:r>
              <a:rPr lang="ru-RU" sz="2000" dirty="0"/>
              <a:t>" , то </a:t>
            </a:r>
            <a:r>
              <a:rPr lang="ru-RU" sz="2000" dirty="0" err="1"/>
              <a:t>зовнішність</a:t>
            </a:r>
            <a:r>
              <a:rPr lang="ru-RU" sz="2000" dirty="0"/>
              <a:t> </a:t>
            </a:r>
            <a:r>
              <a:rPr lang="ru-RU" sz="2000" dirty="0" err="1"/>
              <a:t>чи</a:t>
            </a:r>
            <a:r>
              <a:rPr lang="ru-RU" sz="2000" dirty="0"/>
              <a:t> </a:t>
            </a:r>
            <a:r>
              <a:rPr lang="ru-RU" sz="2000" dirty="0" err="1"/>
              <a:t>тіло</a:t>
            </a:r>
            <a:r>
              <a:rPr lang="ru-RU" sz="2000" dirty="0"/>
              <a:t> </a:t>
            </a:r>
            <a:r>
              <a:rPr lang="ru-RU" sz="2000" dirty="0" err="1"/>
              <a:t>людини</a:t>
            </a:r>
            <a:r>
              <a:rPr lang="ru-RU" sz="2000" dirty="0"/>
              <a:t> </a:t>
            </a:r>
            <a:r>
              <a:rPr lang="ru-RU" sz="2000" dirty="0" err="1"/>
              <a:t>вважається</a:t>
            </a:r>
            <a:r>
              <a:rPr lang="ru-RU" sz="2000" dirty="0"/>
              <a:t> </a:t>
            </a:r>
            <a:r>
              <a:rPr lang="ru-RU" sz="2000" dirty="0" err="1"/>
              <a:t>ідеально</a:t>
            </a:r>
            <a:r>
              <a:rPr lang="ru-RU" sz="2000" dirty="0"/>
              <a:t> </a:t>
            </a:r>
            <a:r>
              <a:rPr lang="ru-RU" sz="2000" dirty="0" err="1"/>
              <a:t>складеними</a:t>
            </a:r>
            <a:r>
              <a:rPr lang="ru-RU" sz="2000" dirty="0"/>
              <a:t> . У </a:t>
            </a:r>
            <a:r>
              <a:rPr lang="ru-RU" sz="2000" dirty="0" err="1"/>
              <a:t>будові</a:t>
            </a:r>
            <a:r>
              <a:rPr lang="ru-RU" sz="2000" dirty="0"/>
              <a:t> рис </a:t>
            </a:r>
            <a:r>
              <a:rPr lang="ru-RU" sz="2000" dirty="0" err="1"/>
              <a:t>обличчя</a:t>
            </a:r>
            <a:r>
              <a:rPr lang="ru-RU" sz="2000" dirty="0"/>
              <a:t> </a:t>
            </a:r>
            <a:r>
              <a:rPr lang="ru-RU" sz="2000" dirty="0" err="1"/>
              <a:t>людини</a:t>
            </a:r>
            <a:r>
              <a:rPr lang="ru-RU" sz="2000" dirty="0"/>
              <a:t> і в </a:t>
            </a:r>
            <a:r>
              <a:rPr lang="ru-RU" sz="2000" dirty="0" err="1"/>
              <a:t>руці</a:t>
            </a:r>
            <a:r>
              <a:rPr lang="ru-RU" sz="2000" dirty="0"/>
              <a:t> , </a:t>
            </a:r>
            <a:r>
              <a:rPr lang="ru-RU" sz="2000" dirty="0" err="1"/>
              <a:t>також</a:t>
            </a:r>
            <a:r>
              <a:rPr lang="ru-RU" sz="2000" dirty="0"/>
              <a:t> є </a:t>
            </a:r>
            <a:r>
              <a:rPr lang="ru-RU" sz="2000" dirty="0" err="1"/>
              <a:t>безліч</a:t>
            </a:r>
            <a:r>
              <a:rPr lang="ru-RU" sz="2000" dirty="0"/>
              <a:t> </a:t>
            </a:r>
            <a:r>
              <a:rPr lang="ru-RU" sz="2000" dirty="0" err="1"/>
              <a:t>прикладів</a:t>
            </a:r>
            <a:r>
              <a:rPr lang="ru-RU" sz="2000" dirty="0"/>
              <a:t> 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наближаються</a:t>
            </a:r>
            <a:r>
              <a:rPr lang="ru-RU" sz="2000" dirty="0"/>
              <a:t> за </a:t>
            </a:r>
            <a:r>
              <a:rPr lang="ru-RU" sz="2000" dirty="0" err="1"/>
              <a:t>значенням</a:t>
            </a:r>
            <a:r>
              <a:rPr lang="ru-RU" sz="2000" dirty="0"/>
              <a:t> до </a:t>
            </a:r>
            <a:r>
              <a:rPr lang="ru-RU" sz="2000" dirty="0" err="1"/>
              <a:t>цієї</a:t>
            </a:r>
            <a:r>
              <a:rPr lang="ru-RU" sz="2000" dirty="0"/>
              <a:t> </a:t>
            </a:r>
            <a:r>
              <a:rPr lang="ru-RU" sz="2000" dirty="0" err="1"/>
              <a:t>формули</a:t>
            </a:r>
            <a:r>
              <a:rPr lang="ru-RU" sz="2000" dirty="0"/>
              <a:t> . </a:t>
            </a:r>
          </a:p>
        </p:txBody>
      </p:sp>
    </p:spTree>
    <p:extLst>
      <p:ext uri="{BB962C8B-B14F-4D97-AF65-F5344CB8AC3E}">
        <p14:creationId xmlns:p14="http://schemas.microsoft.com/office/powerpoint/2010/main" val="2749716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77434"/>
            <a:ext cx="2592288" cy="515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690545"/>
            <a:ext cx="2448272" cy="5033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742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-171400"/>
            <a:ext cx="9144000" cy="3121496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/>
              <a:t>Я на </a:t>
            </a:r>
            <a:r>
              <a:rPr lang="ru-RU" sz="2000" dirty="0" err="1"/>
              <a:t>практиці</a:t>
            </a:r>
            <a:r>
              <a:rPr lang="ru-RU" sz="2000" dirty="0"/>
              <a:t> </a:t>
            </a:r>
            <a:r>
              <a:rPr lang="ru-RU" sz="2000" dirty="0" err="1"/>
              <a:t>вирішила</a:t>
            </a:r>
            <a:r>
              <a:rPr lang="ru-RU" sz="2000" dirty="0"/>
              <a:t> </a:t>
            </a:r>
            <a:r>
              <a:rPr lang="ru-RU" sz="2000" dirty="0" err="1"/>
              <a:t>перевірити</a:t>
            </a:r>
            <a:r>
              <a:rPr lang="ru-RU" sz="2000" dirty="0"/>
              <a:t> </a:t>
            </a:r>
            <a:r>
              <a:rPr lang="ru-RU" sz="2000" dirty="0" err="1"/>
              <a:t>присутність</a:t>
            </a:r>
            <a:r>
              <a:rPr lang="ru-RU" sz="2000" dirty="0"/>
              <a:t> " золотого </a:t>
            </a:r>
            <a:r>
              <a:rPr lang="ru-RU" sz="2000" dirty="0" err="1"/>
              <a:t>перетину</a:t>
            </a:r>
            <a:r>
              <a:rPr lang="ru-RU" sz="2000" dirty="0"/>
              <a:t>" в </a:t>
            </a:r>
            <a:r>
              <a:rPr lang="ru-RU" sz="2000" dirty="0" err="1"/>
              <a:t>частинах</a:t>
            </a:r>
            <a:r>
              <a:rPr lang="ru-RU" sz="2000" dirty="0"/>
              <a:t> </a:t>
            </a:r>
            <a:r>
              <a:rPr lang="ru-RU" sz="2000" dirty="0" err="1"/>
              <a:t>людського</a:t>
            </a:r>
            <a:r>
              <a:rPr lang="ru-RU" sz="2000" dirty="0"/>
              <a:t> </a:t>
            </a:r>
            <a:r>
              <a:rPr lang="ru-RU" sz="2000" dirty="0" err="1"/>
              <a:t>тіла</a:t>
            </a:r>
            <a:r>
              <a:rPr lang="ru-RU" sz="2000" dirty="0"/>
              <a:t> - у </a:t>
            </a:r>
            <a:r>
              <a:rPr lang="ru-RU" sz="2000" dirty="0" err="1"/>
              <a:t>зростанні</a:t>
            </a:r>
            <a:r>
              <a:rPr lang="ru-RU" sz="2000" dirty="0"/>
              <a:t> </a:t>
            </a:r>
            <a:r>
              <a:rPr lang="ru-RU" sz="2000" dirty="0" smtClean="0"/>
              <a:t>, в </a:t>
            </a:r>
            <a:r>
              <a:rPr lang="ru-RU" sz="2000" dirty="0" err="1"/>
              <a:t>лицьовій</a:t>
            </a:r>
            <a:r>
              <a:rPr lang="ru-RU" sz="2000" dirty="0"/>
              <a:t> </a:t>
            </a:r>
            <a:r>
              <a:rPr lang="ru-RU" sz="2000" dirty="0" err="1"/>
              <a:t>частині</a:t>
            </a:r>
            <a:r>
              <a:rPr lang="ru-RU" sz="2000" dirty="0"/>
              <a:t> </a:t>
            </a:r>
            <a:r>
              <a:rPr lang="ru-RU" sz="2000" dirty="0" err="1"/>
              <a:t>голови</a:t>
            </a:r>
            <a:r>
              <a:rPr lang="ru-RU" sz="2000" dirty="0"/>
              <a:t>. Для </a:t>
            </a:r>
            <a:r>
              <a:rPr lang="ru-RU" sz="2000" dirty="0" err="1"/>
              <a:t>цього</a:t>
            </a:r>
            <a:r>
              <a:rPr lang="ru-RU" sz="2000" dirty="0"/>
              <a:t> я провела </a:t>
            </a:r>
            <a:r>
              <a:rPr lang="ru-RU" sz="2000" dirty="0" err="1"/>
              <a:t>необхідні</a:t>
            </a:r>
            <a:r>
              <a:rPr lang="ru-RU" sz="2000" dirty="0"/>
              <a:t> </a:t>
            </a:r>
            <a:r>
              <a:rPr lang="ru-RU" sz="2000" dirty="0" err="1"/>
              <a:t>вимірювання</a:t>
            </a:r>
            <a:r>
              <a:rPr lang="ru-RU" sz="2000" dirty="0"/>
              <a:t> в </a:t>
            </a:r>
            <a:r>
              <a:rPr lang="ru-RU" sz="2000" dirty="0" err="1" smtClean="0"/>
              <a:t>учениці</a:t>
            </a:r>
            <a:r>
              <a:rPr lang="ru-RU" sz="2000" dirty="0" smtClean="0"/>
              <a:t> </a:t>
            </a:r>
            <a:r>
              <a:rPr lang="ru-RU" sz="2000" dirty="0"/>
              <a:t>6 </a:t>
            </a:r>
            <a:r>
              <a:rPr lang="ru-RU" sz="2000" dirty="0" err="1"/>
              <a:t>класу</a:t>
            </a:r>
            <a:r>
              <a:rPr lang="ru-RU" sz="2000" dirty="0"/>
              <a:t> ( </a:t>
            </a:r>
            <a:r>
              <a:rPr lang="ru-RU" sz="2000" dirty="0" smtClean="0"/>
              <a:t>11років </a:t>
            </a:r>
            <a:r>
              <a:rPr lang="ru-RU" sz="2000" dirty="0"/>
              <a:t>) , у </a:t>
            </a:r>
            <a:r>
              <a:rPr lang="ru-RU" sz="2000" dirty="0" err="1" smtClean="0"/>
              <a:t>знайомої</a:t>
            </a:r>
            <a:r>
              <a:rPr lang="ru-RU" sz="2000" dirty="0" smtClean="0"/>
              <a:t> </a:t>
            </a:r>
            <a:r>
              <a:rPr lang="ru-RU" sz="2000" dirty="0"/>
              <a:t>( </a:t>
            </a:r>
            <a:r>
              <a:rPr lang="ru-RU" sz="2000" dirty="0" smtClean="0"/>
              <a:t>19 </a:t>
            </a:r>
            <a:r>
              <a:rPr lang="ru-RU" sz="2000" dirty="0" err="1"/>
              <a:t>років</a:t>
            </a:r>
            <a:r>
              <a:rPr lang="ru-RU" sz="2000" dirty="0"/>
              <a:t>) і у </a:t>
            </a:r>
            <a:r>
              <a:rPr lang="ru-RU" sz="2000" dirty="0" err="1"/>
              <a:t>батьків</a:t>
            </a:r>
            <a:r>
              <a:rPr lang="ru-RU" sz="2000" dirty="0"/>
              <a:t> (</a:t>
            </a:r>
            <a:r>
              <a:rPr lang="ru-RU" sz="2000" dirty="0" smtClean="0"/>
              <a:t>38 </a:t>
            </a:r>
            <a:r>
              <a:rPr lang="ru-RU" sz="2000" dirty="0" err="1" smtClean="0"/>
              <a:t>років</a:t>
            </a:r>
            <a:r>
              <a:rPr lang="ru-RU" sz="2000" dirty="0" smtClean="0"/>
              <a:t>).</a:t>
            </a:r>
            <a:endParaRPr lang="ru-RU" sz="20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08920"/>
            <a:ext cx="7724899" cy="2997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4528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7704856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1082" y="3284984"/>
            <a:ext cx="20162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Валя (11 років)</a:t>
            </a:r>
            <a:r>
              <a:rPr lang="ru-RU" dirty="0" smtClean="0"/>
              <a:t>: 3,8/2,4=1,58</a:t>
            </a:r>
          </a:p>
          <a:p>
            <a:r>
              <a:rPr lang="uk-UA" dirty="0"/>
              <a:t> </a:t>
            </a:r>
            <a:r>
              <a:rPr lang="uk-UA" dirty="0" smtClean="0"/>
              <a:t>                                 6,2/3,8=1,63</a:t>
            </a:r>
          </a:p>
          <a:p>
            <a:endParaRPr lang="uk-UA" dirty="0" smtClean="0"/>
          </a:p>
          <a:p>
            <a:r>
              <a:rPr lang="uk-UA" dirty="0" smtClean="0"/>
              <a:t>20/13=1,53</a:t>
            </a:r>
          </a:p>
          <a:p>
            <a:endParaRPr lang="uk-UA" dirty="0"/>
          </a:p>
          <a:p>
            <a:r>
              <a:rPr lang="uk-UA" dirty="0" smtClean="0"/>
              <a:t>13/7=1,85</a:t>
            </a:r>
          </a:p>
          <a:p>
            <a:endParaRPr lang="uk-UA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131840" y="3284984"/>
            <a:ext cx="23042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Олена (19 років)</a:t>
            </a:r>
          </a:p>
          <a:p>
            <a:r>
              <a:rPr lang="uk-UA" dirty="0" smtClean="0"/>
              <a:t>4/2,5=1,6</a:t>
            </a:r>
          </a:p>
          <a:p>
            <a:endParaRPr lang="uk-UA" dirty="0"/>
          </a:p>
          <a:p>
            <a:r>
              <a:rPr lang="uk-UA" dirty="0" smtClean="0"/>
              <a:t>6,5/4=1,63</a:t>
            </a:r>
          </a:p>
          <a:p>
            <a:endParaRPr lang="uk-UA" dirty="0"/>
          </a:p>
          <a:p>
            <a:r>
              <a:rPr lang="uk-UA" dirty="0" smtClean="0"/>
              <a:t>22/3,6=1,62</a:t>
            </a:r>
          </a:p>
          <a:p>
            <a:endParaRPr lang="uk-UA" dirty="0"/>
          </a:p>
          <a:p>
            <a:r>
              <a:rPr lang="uk-UA" dirty="0" smtClean="0"/>
              <a:t>13,6/8,4=1,62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796136" y="3284984"/>
            <a:ext cx="23762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Наталя (38 років)</a:t>
            </a:r>
          </a:p>
          <a:p>
            <a:r>
              <a:rPr lang="uk-UA" dirty="0" smtClean="0"/>
              <a:t>4,3/2,7=1,6</a:t>
            </a:r>
          </a:p>
          <a:p>
            <a:endParaRPr lang="uk-UA" dirty="0"/>
          </a:p>
          <a:p>
            <a:r>
              <a:rPr lang="uk-UA" dirty="0" smtClean="0"/>
              <a:t>7/4,3=1,62</a:t>
            </a:r>
          </a:p>
          <a:p>
            <a:endParaRPr lang="uk-UA" dirty="0"/>
          </a:p>
          <a:p>
            <a:r>
              <a:rPr lang="uk-UA" dirty="0" smtClean="0"/>
              <a:t>22,5/14=1,65</a:t>
            </a:r>
          </a:p>
          <a:p>
            <a:endParaRPr lang="uk-UA" dirty="0"/>
          </a:p>
          <a:p>
            <a:r>
              <a:rPr lang="uk-UA" dirty="0" smtClean="0"/>
              <a:t>14/8,5=1,65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44534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-315416"/>
            <a:ext cx="9021751" cy="3337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err="1"/>
              <a:t>Після</a:t>
            </a:r>
            <a:r>
              <a:rPr lang="ru-RU" sz="2000" dirty="0"/>
              <a:t> </a:t>
            </a:r>
            <a:r>
              <a:rPr lang="ru-RU" sz="2000" dirty="0" err="1"/>
              <a:t>всіх</a:t>
            </a:r>
            <a:r>
              <a:rPr lang="ru-RU" sz="2000" dirty="0"/>
              <a:t> </a:t>
            </a:r>
            <a:r>
              <a:rPr lang="ru-RU" sz="2000" dirty="0" err="1"/>
              <a:t>обчислень</a:t>
            </a:r>
            <a:r>
              <a:rPr lang="ru-RU" sz="2000" dirty="0"/>
              <a:t> я </a:t>
            </a:r>
            <a:r>
              <a:rPr lang="ru-RU" sz="2000" dirty="0" err="1"/>
              <a:t>дійшла</a:t>
            </a:r>
            <a:r>
              <a:rPr lang="ru-RU" sz="2000" dirty="0"/>
              <a:t> </a:t>
            </a:r>
            <a:r>
              <a:rPr lang="ru-RU" sz="2000" dirty="0" err="1"/>
              <a:t>висновку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"</a:t>
            </a:r>
            <a:r>
              <a:rPr lang="ru-RU" sz="2000" dirty="0" err="1"/>
              <a:t>золотий</a:t>
            </a:r>
            <a:r>
              <a:rPr lang="ru-RU" sz="2000" dirty="0"/>
              <a:t> </a:t>
            </a:r>
            <a:r>
              <a:rPr lang="ru-RU" sz="2000" dirty="0" err="1"/>
              <a:t>перетин</a:t>
            </a:r>
            <a:r>
              <a:rPr lang="ru-RU" sz="2000" dirty="0"/>
              <a:t>" </a:t>
            </a:r>
            <a:r>
              <a:rPr lang="ru-RU" sz="2000" dirty="0" err="1"/>
              <a:t>присутній</a:t>
            </a:r>
            <a:r>
              <a:rPr lang="ru-RU" sz="2000" dirty="0"/>
              <a:t> у </a:t>
            </a:r>
            <a:r>
              <a:rPr lang="ru-RU" sz="2000" dirty="0" err="1"/>
              <a:t>частинах</a:t>
            </a:r>
            <a:r>
              <a:rPr lang="ru-RU" sz="2000" dirty="0"/>
              <a:t> </a:t>
            </a:r>
            <a:r>
              <a:rPr lang="ru-RU" sz="2000" dirty="0" err="1"/>
              <a:t>людського</a:t>
            </a:r>
            <a:r>
              <a:rPr lang="ru-RU" sz="2000" dirty="0"/>
              <a:t> </a:t>
            </a:r>
            <a:r>
              <a:rPr lang="ru-RU" sz="2000" dirty="0" err="1"/>
              <a:t>тіла</a:t>
            </a:r>
            <a:r>
              <a:rPr lang="ru-RU" sz="2000" dirty="0"/>
              <a:t>. Але </a:t>
            </a:r>
            <a:r>
              <a:rPr lang="ru-RU" sz="2000" dirty="0" err="1"/>
              <a:t>чим</a:t>
            </a:r>
            <a:r>
              <a:rPr lang="ru-RU" sz="2000" dirty="0"/>
              <a:t> </a:t>
            </a:r>
            <a:r>
              <a:rPr lang="ru-RU" sz="2000" dirty="0" err="1"/>
              <a:t>старша</a:t>
            </a:r>
            <a:r>
              <a:rPr lang="ru-RU" sz="2000" dirty="0"/>
              <a:t> </a:t>
            </a:r>
            <a:r>
              <a:rPr lang="ru-RU" sz="2000" dirty="0" err="1"/>
              <a:t>людина</a:t>
            </a:r>
            <a:r>
              <a:rPr lang="ru-RU" sz="2000" dirty="0"/>
              <a:t>, </a:t>
            </a:r>
            <a:r>
              <a:rPr lang="ru-RU" sz="2000" dirty="0" err="1"/>
              <a:t>тим</a:t>
            </a:r>
            <a:r>
              <a:rPr lang="ru-RU" sz="2000" dirty="0"/>
              <a:t> </a:t>
            </a:r>
            <a:r>
              <a:rPr lang="ru-RU" sz="2000" dirty="0" err="1"/>
              <a:t>пропорція</a:t>
            </a:r>
            <a:r>
              <a:rPr lang="ru-RU" sz="2000" dirty="0"/>
              <a:t> </a:t>
            </a:r>
            <a:r>
              <a:rPr lang="ru-RU" sz="2000" dirty="0" err="1"/>
              <a:t>більш</a:t>
            </a:r>
            <a:r>
              <a:rPr lang="ru-RU" sz="2000" dirty="0"/>
              <a:t> </a:t>
            </a:r>
            <a:r>
              <a:rPr lang="ru-RU" sz="2000" dirty="0" err="1"/>
              <a:t>наближена</a:t>
            </a:r>
            <a:r>
              <a:rPr lang="ru-RU" sz="2000" dirty="0"/>
              <a:t> до "золотого </a:t>
            </a:r>
            <a:r>
              <a:rPr lang="ru-RU" sz="2000" dirty="0" err="1"/>
              <a:t>перетину</a:t>
            </a:r>
            <a:r>
              <a:rPr lang="ru-RU" sz="2000" dirty="0"/>
              <a:t>", тому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діти</a:t>
            </a:r>
            <a:r>
              <a:rPr lang="ru-RU" sz="2000" dirty="0"/>
              <a:t> </a:t>
            </a:r>
            <a:r>
              <a:rPr lang="ru-RU" sz="2000" dirty="0" err="1"/>
              <a:t>ростуть</a:t>
            </a:r>
            <a:r>
              <a:rPr lang="ru-RU" sz="2000" dirty="0"/>
              <a:t>, </a:t>
            </a:r>
            <a:r>
              <a:rPr lang="ru-RU" sz="2000" dirty="0" err="1"/>
              <a:t>організм</a:t>
            </a:r>
            <a:r>
              <a:rPr lang="ru-RU" sz="2000" dirty="0"/>
              <a:t> </a:t>
            </a:r>
            <a:r>
              <a:rPr lang="ru-RU" sz="2000" dirty="0" err="1"/>
              <a:t>їх</a:t>
            </a:r>
            <a:r>
              <a:rPr lang="ru-RU" sz="2000" dirty="0"/>
              <a:t> </a:t>
            </a:r>
            <a:r>
              <a:rPr lang="ru-RU" sz="2000" dirty="0" err="1"/>
              <a:t>формується</a:t>
            </a:r>
            <a:r>
              <a:rPr lang="ru-RU" sz="2000" dirty="0"/>
              <a:t>, тому </a:t>
            </a:r>
            <a:r>
              <a:rPr lang="ru-RU" sz="2000" dirty="0" err="1"/>
              <a:t>розміри</a:t>
            </a:r>
            <a:r>
              <a:rPr lang="ru-RU" sz="2000" dirty="0"/>
              <a:t> </a:t>
            </a:r>
            <a:r>
              <a:rPr lang="ru-RU" sz="2000" dirty="0" err="1"/>
              <a:t>тіла</a:t>
            </a:r>
            <a:r>
              <a:rPr lang="ru-RU" sz="2000" dirty="0"/>
              <a:t> </a:t>
            </a:r>
            <a:r>
              <a:rPr lang="ru-RU" sz="2000" dirty="0" err="1"/>
              <a:t>змінюються</a:t>
            </a:r>
            <a:r>
              <a:rPr lang="ru-RU" sz="2000" dirty="0"/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88840"/>
            <a:ext cx="5544616" cy="4046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13741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-1107504"/>
            <a:ext cx="8784976" cy="3886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4800" dirty="0" smtClean="0">
                <a:latin typeface="+mj-lt"/>
              </a:rPr>
              <a:t>    Золотий переріз у рослинах</a:t>
            </a:r>
            <a:endParaRPr lang="ru-RU" sz="4800" dirty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028343"/>
            <a:ext cx="9144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У </a:t>
            </a:r>
            <a:r>
              <a:rPr lang="ru-RU" sz="2000" dirty="0" err="1"/>
              <a:t>біологічних</a:t>
            </a:r>
            <a:r>
              <a:rPr lang="ru-RU" sz="2000" dirty="0"/>
              <a:t> </a:t>
            </a:r>
            <a:r>
              <a:rPr lang="ru-RU" sz="2000" dirty="0" err="1"/>
              <a:t>дослідженнях</a:t>
            </a:r>
            <a:r>
              <a:rPr lang="ru-RU" sz="2000" dirty="0"/>
              <a:t> 1970-90 </a:t>
            </a:r>
            <a:r>
              <a:rPr lang="ru-RU" sz="2000" dirty="0" err="1"/>
              <a:t>рр</a:t>
            </a:r>
            <a:r>
              <a:rPr lang="ru-RU" sz="2000" dirty="0"/>
              <a:t>. . показано , </a:t>
            </a:r>
            <a:r>
              <a:rPr lang="ru-RU" sz="2000" dirty="0" err="1"/>
              <a:t>що</a:t>
            </a:r>
            <a:r>
              <a:rPr lang="ru-RU" sz="2000" dirty="0"/>
              <a:t> , </a:t>
            </a:r>
            <a:r>
              <a:rPr lang="ru-RU" sz="2000" dirty="0" err="1"/>
              <a:t>починаючи</a:t>
            </a:r>
            <a:r>
              <a:rPr lang="ru-RU" sz="2000" dirty="0"/>
              <a:t> з </a:t>
            </a:r>
            <a:r>
              <a:rPr lang="ru-RU" sz="2000" dirty="0" err="1"/>
              <a:t>вірусів</a:t>
            </a:r>
            <a:r>
              <a:rPr lang="ru-RU" sz="2000" dirty="0"/>
              <a:t> і </a:t>
            </a:r>
            <a:r>
              <a:rPr lang="ru-RU" sz="2000" dirty="0" err="1"/>
              <a:t>рослин</a:t>
            </a:r>
            <a:r>
              <a:rPr lang="ru-RU" sz="2000" dirty="0"/>
              <a:t> , і </a:t>
            </a:r>
            <a:r>
              <a:rPr lang="ru-RU" sz="2000" dirty="0" err="1"/>
              <a:t>кінчаючи</a:t>
            </a:r>
            <a:r>
              <a:rPr lang="ru-RU" sz="2000" dirty="0"/>
              <a:t> </a:t>
            </a:r>
            <a:r>
              <a:rPr lang="ru-RU" sz="2000" dirty="0" err="1"/>
              <a:t>організмом</a:t>
            </a:r>
            <a:r>
              <a:rPr lang="ru-RU" sz="2000" dirty="0"/>
              <a:t> </a:t>
            </a:r>
            <a:r>
              <a:rPr lang="ru-RU" sz="2000" dirty="0" err="1"/>
              <a:t>людини</a:t>
            </a:r>
            <a:r>
              <a:rPr lang="ru-RU" sz="2000" dirty="0"/>
              <a:t> , </a:t>
            </a:r>
            <a:r>
              <a:rPr lang="ru-RU" sz="2000" dirty="0" err="1"/>
              <a:t>усюди</a:t>
            </a:r>
            <a:r>
              <a:rPr lang="ru-RU" sz="2000" dirty="0"/>
              <a:t> </a:t>
            </a:r>
            <a:r>
              <a:rPr lang="ru-RU" sz="2000" dirty="0" err="1"/>
              <a:t>виявляється</a:t>
            </a:r>
            <a:r>
              <a:rPr lang="ru-RU" sz="2000" dirty="0"/>
              <a:t> " золота </a:t>
            </a:r>
            <a:r>
              <a:rPr lang="ru-RU" sz="2000" dirty="0" err="1"/>
              <a:t>пропорція</a:t>
            </a:r>
            <a:r>
              <a:rPr lang="ru-RU" sz="2000" dirty="0"/>
              <a:t> " 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характеризує</a:t>
            </a:r>
            <a:r>
              <a:rPr lang="ru-RU" sz="2000" dirty="0"/>
              <a:t> </a:t>
            </a:r>
            <a:r>
              <a:rPr lang="ru-RU" sz="2000" dirty="0" err="1"/>
              <a:t>відповідність</a:t>
            </a:r>
            <a:r>
              <a:rPr lang="ru-RU" sz="2000" dirty="0"/>
              <a:t> і </a:t>
            </a:r>
            <a:r>
              <a:rPr lang="ru-RU" sz="2000" dirty="0" err="1"/>
              <a:t>гармонійність</a:t>
            </a:r>
            <a:r>
              <a:rPr lang="ru-RU" sz="2000" dirty="0"/>
              <a:t> </a:t>
            </a:r>
            <a:r>
              <a:rPr lang="ru-RU" sz="2000" dirty="0" err="1"/>
              <a:t>їх</a:t>
            </a:r>
            <a:r>
              <a:rPr lang="ru-RU" sz="2000" dirty="0"/>
              <a:t> </a:t>
            </a:r>
            <a:r>
              <a:rPr lang="ru-RU" sz="2000" dirty="0" err="1"/>
              <a:t>будови</a:t>
            </a:r>
            <a:r>
              <a:rPr lang="ru-RU" sz="2000" dirty="0"/>
              <a:t> . "</a:t>
            </a:r>
            <a:r>
              <a:rPr lang="ru-RU" sz="2000" dirty="0" err="1"/>
              <a:t>Золотий</a:t>
            </a:r>
            <a:r>
              <a:rPr lang="ru-RU" sz="2000" dirty="0"/>
              <a:t> </a:t>
            </a:r>
            <a:r>
              <a:rPr lang="ru-RU" sz="2000" dirty="0" err="1"/>
              <a:t>перетин</a:t>
            </a:r>
            <a:r>
              <a:rPr lang="ru-RU" sz="2000" dirty="0"/>
              <a:t>" </a:t>
            </a:r>
            <a:r>
              <a:rPr lang="ru-RU" sz="2000" dirty="0" err="1"/>
              <a:t>визнано</a:t>
            </a:r>
            <a:r>
              <a:rPr lang="ru-RU" sz="2000" dirty="0"/>
              <a:t> </a:t>
            </a:r>
            <a:r>
              <a:rPr lang="ru-RU" sz="2000" dirty="0" err="1"/>
              <a:t>універсальним</a:t>
            </a:r>
            <a:r>
              <a:rPr lang="ru-RU" sz="2000" dirty="0"/>
              <a:t> законом </a:t>
            </a:r>
            <a:r>
              <a:rPr lang="ru-RU" sz="2000" dirty="0" err="1"/>
              <a:t>усіх</a:t>
            </a:r>
            <a:r>
              <a:rPr lang="ru-RU" sz="2000" dirty="0"/>
              <a:t> </a:t>
            </a:r>
            <a:r>
              <a:rPr lang="ru-RU" sz="2000" dirty="0" err="1"/>
              <a:t>живих</a:t>
            </a:r>
            <a:r>
              <a:rPr lang="ru-RU" sz="2000" dirty="0"/>
              <a:t> систем.</a:t>
            </a:r>
          </a:p>
          <a:p>
            <a:r>
              <a:rPr lang="ru-RU" sz="2000" dirty="0" err="1"/>
              <a:t>Розглядаючи</a:t>
            </a:r>
            <a:r>
              <a:rPr lang="ru-RU" sz="2000" dirty="0"/>
              <a:t> </a:t>
            </a:r>
            <a:r>
              <a:rPr lang="ru-RU" sz="2000" dirty="0" err="1"/>
              <a:t>розташування</a:t>
            </a:r>
            <a:r>
              <a:rPr lang="ru-RU" sz="2000" dirty="0"/>
              <a:t> </a:t>
            </a:r>
            <a:r>
              <a:rPr lang="ru-RU" sz="2000" dirty="0" err="1"/>
              <a:t>листя</a:t>
            </a:r>
            <a:r>
              <a:rPr lang="ru-RU" sz="2000" dirty="0"/>
              <a:t> на </a:t>
            </a:r>
            <a:r>
              <a:rPr lang="ru-RU" sz="2000" dirty="0" err="1"/>
              <a:t>загальному</a:t>
            </a:r>
            <a:r>
              <a:rPr lang="ru-RU" sz="2000" dirty="0"/>
              <a:t> </a:t>
            </a:r>
            <a:r>
              <a:rPr lang="ru-RU" sz="2000" dirty="0" err="1"/>
              <a:t>стеблі</a:t>
            </a:r>
            <a:r>
              <a:rPr lang="ru-RU" sz="2000" dirty="0"/>
              <a:t> </a:t>
            </a:r>
            <a:r>
              <a:rPr lang="ru-RU" sz="2000" dirty="0" err="1"/>
              <a:t>рослин</a:t>
            </a:r>
            <a:r>
              <a:rPr lang="ru-RU" sz="2000" dirty="0"/>
              <a:t>: </a:t>
            </a:r>
            <a:r>
              <a:rPr lang="ru-RU" sz="2000" dirty="0" err="1"/>
              <a:t>золотий</a:t>
            </a:r>
            <a:r>
              <a:rPr lang="ru-RU" sz="2000" dirty="0"/>
              <a:t> </a:t>
            </a:r>
            <a:r>
              <a:rPr lang="ru-RU" sz="2000" dirty="0" err="1"/>
              <a:t>вус</a:t>
            </a:r>
            <a:r>
              <a:rPr lang="ru-RU" sz="2000" dirty="0"/>
              <a:t> , </a:t>
            </a:r>
            <a:r>
              <a:rPr lang="ru-RU" sz="2000" dirty="0" err="1"/>
              <a:t>традесканція</a:t>
            </a:r>
            <a:r>
              <a:rPr lang="ru-RU" sz="2000" dirty="0"/>
              <a:t> і алое , я </a:t>
            </a:r>
            <a:r>
              <a:rPr lang="ru-RU" sz="2000" dirty="0" err="1"/>
              <a:t>з'ясувала</a:t>
            </a:r>
            <a:r>
              <a:rPr lang="ru-RU" sz="2000" dirty="0"/>
              <a:t> 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між</a:t>
            </a:r>
            <a:r>
              <a:rPr lang="ru-RU" sz="2000" dirty="0"/>
              <a:t> </a:t>
            </a:r>
            <a:r>
              <a:rPr lang="ru-RU" sz="2000" dirty="0" err="1"/>
              <a:t>кожними</a:t>
            </a:r>
            <a:r>
              <a:rPr lang="ru-RU" sz="2000" dirty="0"/>
              <a:t> </a:t>
            </a:r>
            <a:r>
              <a:rPr lang="ru-RU" sz="2000" dirty="0" err="1"/>
              <a:t>двома</a:t>
            </a:r>
            <a:r>
              <a:rPr lang="ru-RU" sz="2000" dirty="0"/>
              <a:t> з </a:t>
            </a:r>
            <a:r>
              <a:rPr lang="ru-RU" sz="2000" dirty="0" err="1"/>
              <a:t>листя</a:t>
            </a:r>
            <a:r>
              <a:rPr lang="ru-RU" sz="2000" dirty="0"/>
              <a:t> </a:t>
            </a:r>
            <a:r>
              <a:rPr lang="ru-RU" sz="2000" dirty="0" err="1"/>
              <a:t>третій</a:t>
            </a:r>
            <a:r>
              <a:rPr lang="ru-RU" sz="2000" dirty="0"/>
              <a:t> </a:t>
            </a:r>
            <a:r>
              <a:rPr lang="ru-RU" sz="2000" dirty="0" err="1"/>
              <a:t>розташований</a:t>
            </a:r>
            <a:r>
              <a:rPr lang="ru-RU" sz="2000" dirty="0"/>
              <a:t> в </a:t>
            </a:r>
            <a:r>
              <a:rPr lang="ru-RU" sz="2000" dirty="0" err="1"/>
              <a:t>певному</a:t>
            </a:r>
            <a:r>
              <a:rPr lang="ru-RU" sz="2000" dirty="0"/>
              <a:t> </a:t>
            </a:r>
            <a:r>
              <a:rPr lang="ru-RU" sz="2000" dirty="0" err="1"/>
              <a:t>місці</a:t>
            </a:r>
            <a:r>
              <a:rPr lang="ru-RU" sz="2000" dirty="0"/>
              <a:t>.</a:t>
            </a:r>
          </a:p>
          <a:p>
            <a:r>
              <a:rPr lang="ru-RU" sz="2000" dirty="0"/>
              <a:t>2,5 +1.5 = 4 , 4:2.5 = 1.6 8:5 = 1,6</a:t>
            </a:r>
          </a:p>
          <a:p>
            <a:r>
              <a:rPr lang="ru-RU" sz="2000" dirty="0"/>
              <a:t>2.5:1,5 = 1,67 5:3 = 1,67</a:t>
            </a:r>
          </a:p>
          <a:p>
            <a:r>
              <a:rPr lang="ru-RU" sz="2000" dirty="0" err="1"/>
              <a:t>Розрахунки</a:t>
            </a:r>
            <a:r>
              <a:rPr lang="ru-RU" sz="2000" dirty="0"/>
              <a:t> показали 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середній</a:t>
            </a:r>
            <a:r>
              <a:rPr lang="ru-RU" sz="2000" dirty="0"/>
              <a:t> лист , </a:t>
            </a:r>
            <a:r>
              <a:rPr lang="ru-RU" sz="2000" dirty="0" err="1"/>
              <a:t>розташовується</a:t>
            </a:r>
            <a:r>
              <a:rPr lang="ru-RU" sz="2000" dirty="0"/>
              <a:t> в </a:t>
            </a:r>
            <a:r>
              <a:rPr lang="ru-RU" sz="2000" dirty="0" err="1"/>
              <a:t>місці</a:t>
            </a:r>
            <a:r>
              <a:rPr lang="ru-RU" sz="2000" dirty="0"/>
              <a:t> " золотого </a:t>
            </a:r>
            <a:r>
              <a:rPr lang="ru-RU" sz="2000" dirty="0" err="1"/>
              <a:t>перетину</a:t>
            </a:r>
            <a:r>
              <a:rPr lang="ru-RU" sz="2000" dirty="0"/>
              <a:t>".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550" y="4365104"/>
            <a:ext cx="3133725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224883"/>
            <a:ext cx="2664296" cy="2492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70117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3886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err="1"/>
              <a:t>Знайомство</a:t>
            </a:r>
            <a:r>
              <a:rPr lang="ru-RU" dirty="0"/>
              <a:t> з принципами «золотого </a:t>
            </a:r>
            <a:r>
              <a:rPr lang="ru-RU" dirty="0" err="1"/>
              <a:t>перетину</a:t>
            </a:r>
            <a:r>
              <a:rPr lang="ru-RU" dirty="0"/>
              <a:t>», </a:t>
            </a:r>
            <a:r>
              <a:rPr lang="ru-RU" dirty="0" err="1"/>
              <a:t>допомагає</a:t>
            </a:r>
            <a:r>
              <a:rPr lang="ru-RU" dirty="0"/>
              <a:t> </a:t>
            </a:r>
            <a:r>
              <a:rPr lang="ru-RU" dirty="0" err="1"/>
              <a:t>бачити</a:t>
            </a:r>
            <a:r>
              <a:rPr lang="ru-RU" dirty="0"/>
              <a:t> </a:t>
            </a:r>
            <a:r>
              <a:rPr lang="ru-RU" dirty="0" err="1"/>
              <a:t>гармонію</a:t>
            </a:r>
            <a:r>
              <a:rPr lang="ru-RU" dirty="0"/>
              <a:t> і </a:t>
            </a:r>
            <a:r>
              <a:rPr lang="ru-RU" dirty="0" err="1"/>
              <a:t>доцільність</a:t>
            </a:r>
            <a:r>
              <a:rPr lang="ru-RU" dirty="0"/>
              <a:t> </a:t>
            </a:r>
            <a:r>
              <a:rPr lang="ru-RU" dirty="0" err="1"/>
              <a:t>оточуючих</a:t>
            </a:r>
            <a:r>
              <a:rPr lang="ru-RU" dirty="0"/>
              <a:t> нас </a:t>
            </a:r>
            <a:r>
              <a:rPr lang="ru-RU" dirty="0" err="1"/>
              <a:t>творінь</a:t>
            </a:r>
            <a:r>
              <a:rPr lang="ru-RU" dirty="0"/>
              <a:t> </a:t>
            </a:r>
            <a:r>
              <a:rPr lang="ru-RU" dirty="0" err="1"/>
              <a:t>природи</a:t>
            </a:r>
            <a:r>
              <a:rPr lang="ru-RU" dirty="0"/>
              <a:t> і </a:t>
            </a:r>
            <a:r>
              <a:rPr lang="ru-RU" dirty="0" err="1"/>
              <a:t>людини</a:t>
            </a:r>
            <a:r>
              <a:rPr lang="ru-RU" dirty="0"/>
              <a:t>.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зробити</a:t>
            </a:r>
            <a:r>
              <a:rPr lang="ru-RU" dirty="0"/>
              <a:t> </a:t>
            </a:r>
            <a:r>
              <a:rPr lang="ru-RU" dirty="0" err="1"/>
              <a:t>висновки</a:t>
            </a:r>
            <a:r>
              <a:rPr lang="ru-RU" dirty="0"/>
              <a:t>: </a:t>
            </a:r>
          </a:p>
          <a:p>
            <a:pPr marL="0" indent="0">
              <a:buNone/>
            </a:pPr>
            <a:r>
              <a:rPr lang="ru-RU" dirty="0"/>
              <a:t>· </a:t>
            </a:r>
            <a:r>
              <a:rPr lang="ru-RU" dirty="0" err="1"/>
              <a:t>По-перше</a:t>
            </a:r>
            <a:r>
              <a:rPr lang="ru-RU" dirty="0"/>
              <a:t>, </a:t>
            </a:r>
            <a:r>
              <a:rPr lang="ru-RU" dirty="0" err="1"/>
              <a:t>золотий</a:t>
            </a:r>
            <a:r>
              <a:rPr lang="ru-RU" dirty="0"/>
              <a:t> </a:t>
            </a:r>
            <a:r>
              <a:rPr lang="ru-RU" dirty="0" err="1"/>
              <a:t>перетин</a:t>
            </a:r>
            <a:r>
              <a:rPr lang="ru-RU" dirty="0"/>
              <a:t> - </a:t>
            </a:r>
            <a:r>
              <a:rPr lang="ru-RU" dirty="0" err="1"/>
              <a:t>це</a:t>
            </a:r>
            <a:r>
              <a:rPr lang="ru-RU" dirty="0"/>
              <a:t> один з </a:t>
            </a:r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dirty="0" err="1"/>
              <a:t>основоположних</a:t>
            </a:r>
            <a:r>
              <a:rPr lang="ru-RU" dirty="0"/>
              <a:t> </a:t>
            </a:r>
            <a:r>
              <a:rPr lang="ru-RU" dirty="0" err="1"/>
              <a:t>принципів</a:t>
            </a:r>
            <a:r>
              <a:rPr lang="ru-RU" dirty="0"/>
              <a:t> </a:t>
            </a:r>
            <a:r>
              <a:rPr lang="ru-RU" dirty="0" err="1"/>
              <a:t>природи</a:t>
            </a:r>
            <a:r>
              <a:rPr lang="ru-RU" dirty="0"/>
              <a:t>; </a:t>
            </a:r>
          </a:p>
          <a:p>
            <a:pPr marL="0" indent="0">
              <a:buNone/>
            </a:pPr>
            <a:r>
              <a:rPr lang="ru-RU" dirty="0"/>
              <a:t>· </a:t>
            </a:r>
            <a:r>
              <a:rPr lang="ru-RU" dirty="0" err="1"/>
              <a:t>По-друге</a:t>
            </a:r>
            <a:r>
              <a:rPr lang="ru-RU" dirty="0"/>
              <a:t>, </a:t>
            </a:r>
            <a:r>
              <a:rPr lang="ru-RU" dirty="0" err="1"/>
              <a:t>людське</a:t>
            </a:r>
            <a:r>
              <a:rPr lang="ru-RU" dirty="0"/>
              <a:t> </a:t>
            </a:r>
            <a:r>
              <a:rPr lang="ru-RU" dirty="0" err="1"/>
              <a:t>уявлення</a:t>
            </a:r>
            <a:r>
              <a:rPr lang="ru-RU" dirty="0"/>
              <a:t> про </a:t>
            </a:r>
            <a:r>
              <a:rPr lang="ru-RU" dirty="0" err="1"/>
              <a:t>красивий</a:t>
            </a:r>
            <a:r>
              <a:rPr lang="ru-RU" dirty="0"/>
              <a:t> явно </a:t>
            </a:r>
            <a:r>
              <a:rPr lang="ru-RU" dirty="0" err="1"/>
              <a:t>сформувалося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впливом</a:t>
            </a:r>
            <a:r>
              <a:rPr lang="ru-RU" dirty="0"/>
              <a:t> того, </a:t>
            </a:r>
            <a:r>
              <a:rPr lang="ru-RU" dirty="0" err="1"/>
              <a:t>який</a:t>
            </a:r>
            <a:r>
              <a:rPr lang="ru-RU" dirty="0"/>
              <a:t> порядок і </a:t>
            </a:r>
            <a:r>
              <a:rPr lang="ru-RU" dirty="0" err="1"/>
              <a:t>гармонію</a:t>
            </a:r>
            <a:r>
              <a:rPr lang="ru-RU" dirty="0"/>
              <a:t> </a:t>
            </a:r>
            <a:r>
              <a:rPr lang="ru-RU" dirty="0" err="1"/>
              <a:t>людина</a:t>
            </a:r>
            <a:r>
              <a:rPr lang="ru-RU" dirty="0"/>
              <a:t> </a:t>
            </a:r>
            <a:r>
              <a:rPr lang="ru-RU" dirty="0" err="1"/>
              <a:t>бачить</a:t>
            </a:r>
            <a:r>
              <a:rPr lang="ru-RU" dirty="0"/>
              <a:t> у </a:t>
            </a:r>
            <a:r>
              <a:rPr lang="ru-RU" dirty="0" err="1"/>
              <a:t>природі</a:t>
            </a:r>
            <a:r>
              <a:rPr lang="ru-RU" dirty="0"/>
              <a:t>. </a:t>
            </a:r>
          </a:p>
          <a:p>
            <a:pPr marL="0" indent="0">
              <a:buNone/>
            </a:pPr>
            <a:r>
              <a:rPr lang="ru-RU" dirty="0" err="1"/>
              <a:t>Незважаючи</a:t>
            </a:r>
            <a:r>
              <a:rPr lang="ru-RU" dirty="0"/>
              <a:t> на </a:t>
            </a:r>
            <a:r>
              <a:rPr lang="ru-RU" dirty="0" err="1"/>
              <a:t>неприйняття</a:t>
            </a:r>
            <a:r>
              <a:rPr lang="ru-RU" dirty="0"/>
              <a:t> «золотого </a:t>
            </a:r>
            <a:r>
              <a:rPr lang="ru-RU" dirty="0" err="1"/>
              <a:t>перерізу</a:t>
            </a:r>
            <a:r>
              <a:rPr lang="ru-RU" dirty="0"/>
              <a:t>» </a:t>
            </a:r>
            <a:r>
              <a:rPr lang="ru-RU" dirty="0" err="1"/>
              <a:t>сучасними</a:t>
            </a:r>
            <a:r>
              <a:rPr lang="ru-RU" dirty="0"/>
              <a:t> «</a:t>
            </a:r>
            <a:r>
              <a:rPr lang="ru-RU" dirty="0" err="1"/>
              <a:t>офіційними</a:t>
            </a:r>
            <a:r>
              <a:rPr lang="ru-RU" dirty="0"/>
              <a:t> науками, </a:t>
            </a:r>
            <a:r>
              <a:rPr lang="ru-RU" dirty="0" err="1"/>
              <a:t>воно</a:t>
            </a:r>
            <a:r>
              <a:rPr lang="ru-RU" dirty="0"/>
              <a:t> </a:t>
            </a:r>
            <a:r>
              <a:rPr lang="ru-RU" dirty="0" err="1"/>
              <a:t>повсюдно</a:t>
            </a:r>
            <a:r>
              <a:rPr lang="ru-RU" dirty="0"/>
              <a:t> </a:t>
            </a:r>
            <a:r>
              <a:rPr lang="ru-RU" dirty="0" err="1"/>
              <a:t>використовується</a:t>
            </a:r>
            <a:r>
              <a:rPr lang="ru-RU" dirty="0"/>
              <a:t> в </a:t>
            </a:r>
            <a:r>
              <a:rPr lang="ru-RU" dirty="0" err="1"/>
              <a:t>техніці</a:t>
            </a:r>
            <a:r>
              <a:rPr lang="ru-RU" dirty="0"/>
              <a:t>, у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країнах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, в тому </a:t>
            </a:r>
            <a:r>
              <a:rPr lang="ru-RU" dirty="0" err="1"/>
              <a:t>числі</a:t>
            </a:r>
            <a:r>
              <a:rPr lang="ru-RU" dirty="0"/>
              <a:t> в </a:t>
            </a:r>
            <a:r>
              <a:rPr lang="ru-RU" dirty="0" err="1"/>
              <a:t>Росії</a:t>
            </a:r>
            <a:r>
              <a:rPr lang="ru-RU" dirty="0"/>
              <a:t> та </a:t>
            </a:r>
            <a:r>
              <a:rPr lang="ru-RU" dirty="0" err="1"/>
              <a:t>України</a:t>
            </a:r>
            <a:r>
              <a:rPr lang="ru-RU" dirty="0"/>
              <a:t>, </a:t>
            </a:r>
            <a:r>
              <a:rPr lang="ru-RU" dirty="0" err="1"/>
              <a:t>досить</a:t>
            </a:r>
            <a:r>
              <a:rPr lang="ru-RU" dirty="0"/>
              <a:t> </a:t>
            </a:r>
            <a:r>
              <a:rPr lang="ru-RU" dirty="0" err="1"/>
              <a:t>великі</a:t>
            </a:r>
            <a:r>
              <a:rPr lang="ru-RU" dirty="0"/>
              <a:t> </a:t>
            </a:r>
            <a:r>
              <a:rPr lang="ru-RU" dirty="0" err="1"/>
              <a:t>вчені</a:t>
            </a:r>
            <a:r>
              <a:rPr lang="ru-RU" dirty="0"/>
              <a:t> </a:t>
            </a:r>
            <a:r>
              <a:rPr lang="ru-RU" dirty="0" err="1"/>
              <a:t>продовжують</a:t>
            </a:r>
            <a:r>
              <a:rPr lang="ru-RU" dirty="0"/>
              <a:t> </a:t>
            </a:r>
            <a:r>
              <a:rPr lang="ru-RU" dirty="0" err="1"/>
              <a:t>вивчати</a:t>
            </a:r>
            <a:r>
              <a:rPr lang="ru-RU" dirty="0"/>
              <a:t> і </a:t>
            </a:r>
            <a:r>
              <a:rPr lang="ru-RU" dirty="0" err="1"/>
              <a:t>шукати</a:t>
            </a:r>
            <a:r>
              <a:rPr lang="ru-RU" dirty="0"/>
              <a:t> </a:t>
            </a:r>
            <a:r>
              <a:rPr lang="ru-RU" dirty="0" err="1"/>
              <a:t>практичне</a:t>
            </a:r>
            <a:r>
              <a:rPr lang="ru-RU" dirty="0"/>
              <a:t> </a:t>
            </a:r>
            <a:r>
              <a:rPr lang="ru-RU" dirty="0" err="1"/>
              <a:t>застосування</a:t>
            </a:r>
            <a:r>
              <a:rPr lang="ru-RU" dirty="0"/>
              <a:t> одного </a:t>
            </a:r>
            <a:r>
              <a:rPr lang="ru-RU" dirty="0" smtClean="0"/>
              <a:t>з                          «</a:t>
            </a:r>
            <a:r>
              <a:rPr lang="ru-RU" dirty="0" err="1" smtClean="0"/>
              <a:t>золотих</a:t>
            </a:r>
            <a:r>
              <a:rPr lang="ru-RU" dirty="0" smtClean="0"/>
              <a:t>» </a:t>
            </a:r>
            <a:r>
              <a:rPr lang="ru-RU" dirty="0" err="1" smtClean="0"/>
              <a:t>математичних</a:t>
            </a:r>
            <a:r>
              <a:rPr lang="ru-RU" dirty="0" smtClean="0"/>
              <a:t> </a:t>
            </a:r>
            <a:r>
              <a:rPr lang="ru-RU" dirty="0" err="1"/>
              <a:t>принципів</a:t>
            </a:r>
            <a:r>
              <a:rPr lang="ru-RU" dirty="0"/>
              <a:t>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4797152"/>
            <a:ext cx="67540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Дякую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за </a:t>
            </a:r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увагу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80787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20688"/>
            <a:ext cx="4752528" cy="5472608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/>
              <a:t>Золотий</a:t>
            </a:r>
            <a:r>
              <a:rPr lang="ru-RU" dirty="0"/>
              <a:t> </a:t>
            </a:r>
            <a:r>
              <a:rPr lang="ru-RU" dirty="0" err="1"/>
              <a:t>перетин</a:t>
            </a:r>
            <a:r>
              <a:rPr lang="ru-RU" dirty="0"/>
              <a:t> </a:t>
            </a:r>
            <a:r>
              <a:rPr lang="ru-RU" dirty="0" err="1"/>
              <a:t>вважається</a:t>
            </a:r>
            <a:r>
              <a:rPr lang="ru-RU" dirty="0"/>
              <a:t> </a:t>
            </a:r>
            <a:r>
              <a:rPr lang="ru-RU" dirty="0" err="1"/>
              <a:t>співвідношенням</a:t>
            </a:r>
            <a:r>
              <a:rPr lang="ru-RU" dirty="0"/>
              <a:t> </a:t>
            </a:r>
            <a:r>
              <a:rPr lang="ru-RU" dirty="0" err="1"/>
              <a:t>найвідповіднішим</a:t>
            </a:r>
            <a:r>
              <a:rPr lang="ru-RU" dirty="0"/>
              <a:t> </a:t>
            </a:r>
            <a:r>
              <a:rPr lang="ru-RU" dirty="0" err="1"/>
              <a:t>естетичному</a:t>
            </a:r>
            <a:r>
              <a:rPr lang="ru-RU" dirty="0"/>
              <a:t> </a:t>
            </a:r>
            <a:r>
              <a:rPr lang="ru-RU" dirty="0" err="1"/>
              <a:t>сприйняттю</a:t>
            </a:r>
            <a:r>
              <a:rPr lang="ru-RU" dirty="0"/>
              <a:t> </a:t>
            </a:r>
            <a:r>
              <a:rPr lang="ru-RU" dirty="0" err="1"/>
              <a:t>зображення</a:t>
            </a:r>
            <a:r>
              <a:rPr lang="ru-RU" dirty="0"/>
              <a:t>, </a:t>
            </a:r>
            <a:r>
              <a:rPr lang="ru-RU" dirty="0" err="1"/>
              <a:t>вперше</a:t>
            </a:r>
            <a:r>
              <a:rPr lang="ru-RU" dirty="0"/>
              <a:t> </a:t>
            </a:r>
            <a:r>
              <a:rPr lang="ru-RU" dirty="0" err="1"/>
              <a:t>запропоноване</a:t>
            </a:r>
            <a:r>
              <a:rPr lang="ru-RU" dirty="0"/>
              <a:t> </a:t>
            </a:r>
            <a:r>
              <a:rPr lang="ru-RU" dirty="0" err="1"/>
              <a:t>давньогрецьким</a:t>
            </a:r>
            <a:r>
              <a:rPr lang="ru-RU" dirty="0"/>
              <a:t> математиком </a:t>
            </a:r>
            <a:r>
              <a:rPr lang="ru-RU" dirty="0" err="1"/>
              <a:t>Евклідом</a:t>
            </a:r>
            <a:r>
              <a:rPr lang="ru-RU" dirty="0"/>
              <a:t>. </a:t>
            </a:r>
            <a:r>
              <a:rPr lang="ru-RU" dirty="0" err="1"/>
              <a:t>Вживається</a:t>
            </a:r>
            <a:r>
              <a:rPr lang="ru-RU" dirty="0"/>
              <a:t> в </a:t>
            </a:r>
            <a:r>
              <a:rPr lang="ru-RU" dirty="0" err="1"/>
              <a:t>мистецтві</a:t>
            </a:r>
            <a:r>
              <a:rPr lang="ru-RU" dirty="0"/>
              <a:t> й </a:t>
            </a:r>
            <a:r>
              <a:rPr lang="ru-RU" dirty="0" err="1"/>
              <a:t>архітектурі</a:t>
            </a:r>
            <a:r>
              <a:rPr lang="ru-RU" dirty="0"/>
              <a:t>, </a:t>
            </a:r>
            <a:r>
              <a:rPr lang="ru-RU" dirty="0" err="1"/>
              <a:t>найчастіше</a:t>
            </a:r>
            <a:r>
              <a:rPr lang="ru-RU" dirty="0"/>
              <a:t> як </a:t>
            </a:r>
            <a:r>
              <a:rPr lang="ru-RU" dirty="0" err="1"/>
              <a:t>золотий</a:t>
            </a:r>
            <a:r>
              <a:rPr lang="ru-RU" dirty="0"/>
              <a:t> </a:t>
            </a:r>
            <a:r>
              <a:rPr lang="ru-RU" dirty="0" err="1"/>
              <a:t>прямокутник</a:t>
            </a:r>
            <a:r>
              <a:rPr lang="ru-RU" dirty="0"/>
              <a:t>. </a:t>
            </a:r>
            <a:r>
              <a:rPr lang="ru-RU" dirty="0" err="1"/>
              <a:t>Золотий</a:t>
            </a:r>
            <a:r>
              <a:rPr lang="ru-RU" dirty="0"/>
              <a:t> </a:t>
            </a:r>
            <a:r>
              <a:rPr lang="ru-RU" dirty="0" err="1"/>
              <a:t>прямокутник</a:t>
            </a:r>
            <a:r>
              <a:rPr lang="ru-RU" dirty="0"/>
              <a:t> </a:t>
            </a:r>
            <a:r>
              <a:rPr lang="ru-RU" dirty="0" err="1"/>
              <a:t>утворюється</a:t>
            </a:r>
            <a:r>
              <a:rPr lang="ru-RU" dirty="0"/>
              <a:t> при </a:t>
            </a:r>
            <a:r>
              <a:rPr lang="ru-RU" dirty="0" err="1"/>
              <a:t>поділі</a:t>
            </a:r>
            <a:r>
              <a:rPr lang="ru-RU" dirty="0"/>
              <a:t> </a:t>
            </a:r>
            <a:r>
              <a:rPr lang="ru-RU" dirty="0" err="1"/>
              <a:t>відрізку</a:t>
            </a:r>
            <a:r>
              <a:rPr lang="ru-RU" dirty="0"/>
              <a:t> АВ в </a:t>
            </a:r>
            <a:r>
              <a:rPr lang="ru-RU" dirty="0" err="1"/>
              <a:t>такій</a:t>
            </a:r>
            <a:r>
              <a:rPr lang="ru-RU" dirty="0"/>
              <a:t> </a:t>
            </a:r>
            <a:r>
              <a:rPr lang="ru-RU" dirty="0" err="1"/>
              <a:t>точці</a:t>
            </a:r>
            <a:r>
              <a:rPr lang="ru-RU" dirty="0"/>
              <a:t> О,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площа</a:t>
            </a:r>
            <a:r>
              <a:rPr lang="ru-RU" dirty="0"/>
              <a:t> </a:t>
            </a:r>
            <a:r>
              <a:rPr lang="ru-RU" dirty="0" err="1"/>
              <a:t>прямокутника</a:t>
            </a:r>
            <a:r>
              <a:rPr lang="ru-RU" dirty="0"/>
              <a:t>, одною стороною </a:t>
            </a:r>
            <a:r>
              <a:rPr lang="ru-RU" dirty="0" err="1"/>
              <a:t>якого</a:t>
            </a:r>
            <a:r>
              <a:rPr lang="ru-RU" dirty="0"/>
              <a:t> є весь </a:t>
            </a:r>
            <a:r>
              <a:rPr lang="ru-RU" dirty="0" err="1"/>
              <a:t>відрізок</a:t>
            </a:r>
            <a:r>
              <a:rPr lang="ru-RU" dirty="0"/>
              <a:t>, а </a:t>
            </a:r>
            <a:r>
              <a:rPr lang="ru-RU" dirty="0" err="1"/>
              <a:t>іншою</a:t>
            </a:r>
            <a:r>
              <a:rPr lang="ru-RU" dirty="0"/>
              <a:t> - </a:t>
            </a:r>
            <a:r>
              <a:rPr lang="ru-RU" dirty="0" err="1"/>
              <a:t>менший</a:t>
            </a:r>
            <a:r>
              <a:rPr lang="ru-RU" dirty="0"/>
              <a:t> з </a:t>
            </a:r>
            <a:r>
              <a:rPr lang="ru-RU" dirty="0" err="1"/>
              <a:t>відрізків</a:t>
            </a:r>
            <a:r>
              <a:rPr lang="ru-RU" dirty="0"/>
              <a:t>, </a:t>
            </a:r>
            <a:r>
              <a:rPr lang="ru-RU" dirty="0" err="1"/>
              <a:t>дорівнює</a:t>
            </a:r>
            <a:r>
              <a:rPr lang="ru-RU" dirty="0"/>
              <a:t> </a:t>
            </a:r>
            <a:r>
              <a:rPr lang="ru-RU" dirty="0" err="1"/>
              <a:t>площі</a:t>
            </a:r>
            <a:r>
              <a:rPr lang="ru-RU" dirty="0"/>
              <a:t> квадрата з </a:t>
            </a:r>
            <a:r>
              <a:rPr lang="ru-RU" dirty="0" err="1"/>
              <a:t>більшим</a:t>
            </a:r>
            <a:r>
              <a:rPr lang="ru-RU" dirty="0"/>
              <a:t> </a:t>
            </a:r>
            <a:r>
              <a:rPr lang="ru-RU" dirty="0" err="1"/>
              <a:t>відрізком</a:t>
            </a:r>
            <a:r>
              <a:rPr lang="ru-RU" dirty="0"/>
              <a:t> як стороною (|АВ| * |</a:t>
            </a:r>
            <a:r>
              <a:rPr lang="en-US" dirty="0"/>
              <a:t>OB| = |AO|2</a:t>
            </a:r>
            <a:r>
              <a:rPr lang="en-US" dirty="0" smtClean="0"/>
              <a:t>).</a:t>
            </a:r>
            <a:r>
              <a:rPr lang="uk-UA" dirty="0" smtClean="0"/>
              <a:t>ё</a:t>
            </a:r>
            <a:endParaRPr lang="ru-RU" dirty="0"/>
          </a:p>
        </p:txBody>
      </p:sp>
      <p:pic>
        <p:nvPicPr>
          <p:cNvPr id="2050" name="Picture 2" descr="Файл:Golden Rectangle Construction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48680"/>
            <a:ext cx="4524375" cy="547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10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543400"/>
          </a:xfrm>
        </p:spPr>
        <p:txBody>
          <a:bodyPr>
            <a:noAutofit/>
          </a:bodyPr>
          <a:lstStyle/>
          <a:p>
            <a:r>
              <a:rPr lang="ru-RU" dirty="0" err="1">
                <a:solidFill>
                  <a:srgbClr val="000000"/>
                </a:solidFill>
              </a:rPr>
              <a:t>Це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рівняння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має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єдиний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додатній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розв'язок</a:t>
            </a:r>
            <a:endParaRPr lang="ru-RU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ru-RU" dirty="0" err="1">
                <a:solidFill>
                  <a:srgbClr val="000000"/>
                </a:solidFill>
              </a:rPr>
              <a:t>Відношення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двох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відрізків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приблизно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дорівнює</a:t>
            </a:r>
            <a:r>
              <a:rPr lang="ru-RU" dirty="0">
                <a:solidFill>
                  <a:srgbClr val="000000"/>
                </a:solidFill>
              </a:rPr>
              <a:t> 13:8.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</a:rPr>
              <a:t>Число  </a:t>
            </a:r>
            <a:r>
              <a:rPr lang="ru-RU" dirty="0" err="1">
                <a:solidFill>
                  <a:srgbClr val="000000"/>
                </a:solidFill>
              </a:rPr>
              <a:t>деколи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називають</a:t>
            </a:r>
            <a:r>
              <a:rPr lang="ru-RU" dirty="0">
                <a:solidFill>
                  <a:srgbClr val="000000"/>
                </a:solidFill>
              </a:rPr>
              <a:t> </a:t>
            </a:r>
            <a:r>
              <a:rPr lang="ru-RU" b="1" dirty="0">
                <a:solidFill>
                  <a:srgbClr val="000000"/>
                </a:solidFill>
              </a:rPr>
              <a:t>золотим числом</a:t>
            </a:r>
            <a:r>
              <a:rPr lang="ru-RU" dirty="0">
                <a:solidFill>
                  <a:srgbClr val="000000"/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 err="1"/>
              <a:t>Наближення</a:t>
            </a:r>
            <a:r>
              <a:rPr lang="ru-RU" dirty="0"/>
              <a:t> Золотого </a:t>
            </a:r>
            <a:r>
              <a:rPr lang="ru-RU" dirty="0" err="1"/>
              <a:t>перетину</a:t>
            </a:r>
            <a:r>
              <a:rPr lang="ru-RU" dirty="0"/>
              <a:t> з </a:t>
            </a:r>
            <a:r>
              <a:rPr lang="ru-RU" dirty="0" err="1"/>
              <a:t>точністю</a:t>
            </a:r>
            <a:r>
              <a:rPr lang="ru-RU" dirty="0"/>
              <a:t> 150 </a:t>
            </a:r>
            <a:r>
              <a:rPr lang="ru-RU" dirty="0" err="1"/>
              <a:t>знаків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десяткової</a:t>
            </a:r>
            <a:r>
              <a:rPr lang="ru-RU" dirty="0"/>
              <a:t> коми:</a:t>
            </a:r>
          </a:p>
          <a:p>
            <a:pPr marL="0" indent="0">
              <a:buNone/>
            </a:pPr>
            <a:r>
              <a:rPr lang="ru-RU" dirty="0"/>
              <a:t>1.61803 39887 49894 84820 45868 34365 63811 77203 09179 80576 28621 35448 62270 52604 62818 90244 97072 07204 18939 11374 84754 08807 53868 91752 12663 38622 23536 93179 31800 60766</a:t>
            </a:r>
          </a:p>
        </p:txBody>
      </p:sp>
    </p:spTree>
    <p:extLst>
      <p:ext uri="{BB962C8B-B14F-4D97-AF65-F5344CB8AC3E}">
        <p14:creationId xmlns:p14="http://schemas.microsoft.com/office/powerpoint/2010/main" val="398352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9036496" cy="936104"/>
          </a:xfrm>
        </p:spPr>
        <p:txBody>
          <a:bodyPr>
            <a:normAutofit/>
          </a:bodyPr>
          <a:lstStyle/>
          <a:p>
            <a:r>
              <a:rPr lang="ru-RU" sz="3600" dirty="0" err="1"/>
              <a:t>Обчислення</a:t>
            </a:r>
            <a:r>
              <a:rPr lang="ru-RU" sz="3600" dirty="0"/>
              <a:t> </a:t>
            </a:r>
            <a:r>
              <a:rPr lang="ru-RU" sz="3600" dirty="0" err="1"/>
              <a:t>значення</a:t>
            </a:r>
            <a:r>
              <a:rPr lang="ru-RU" sz="3600" dirty="0"/>
              <a:t> золотого </a:t>
            </a:r>
            <a:r>
              <a:rPr lang="ru-RU" sz="3600" dirty="0" err="1"/>
              <a:t>перетину</a:t>
            </a:r>
            <a:endParaRPr lang="ru-RU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628800"/>
                <a:ext cx="8424936" cy="475252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sz="2000" dirty="0" smtClean="0"/>
                  <a:t>Золотий</a:t>
                </a:r>
                <a:r>
                  <a:rPr lang="ru-RU" sz="2000" dirty="0"/>
                  <a:t> </a:t>
                </a:r>
                <a:r>
                  <a:rPr lang="ru-RU" sz="2000" dirty="0" err="1" smtClean="0"/>
                  <a:t>перетин</a:t>
                </a:r>
                <a:r>
                  <a:rPr lang="ru-RU" sz="2000" dirty="0"/>
                  <a:t>   </a:t>
                </a:r>
                <a:r>
                  <a:rPr lang="ru-RU" sz="2000" dirty="0" err="1"/>
                  <a:t>можна</a:t>
                </a:r>
                <a:r>
                  <a:rPr lang="ru-RU" sz="2000" dirty="0"/>
                  <a:t> </a:t>
                </a:r>
                <a:r>
                  <a:rPr lang="ru-RU" sz="2000" dirty="0" err="1"/>
                  <a:t>обчислити</a:t>
                </a:r>
                <a:r>
                  <a:rPr lang="ru-RU" sz="2000" dirty="0"/>
                  <a:t> </a:t>
                </a:r>
                <a:r>
                  <a:rPr lang="ru-RU" sz="2000" dirty="0" err="1"/>
                  <a:t>безпосередньо</a:t>
                </a:r>
                <a:r>
                  <a:rPr lang="ru-RU" sz="2000" dirty="0"/>
                  <a:t> з </a:t>
                </a:r>
                <a:r>
                  <a:rPr lang="ru-RU" sz="2000" dirty="0" err="1"/>
                  <a:t>означення</a:t>
                </a:r>
                <a:r>
                  <a:rPr lang="ru-RU" sz="2000" dirty="0"/>
                  <a:t>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𝑎</m:t>
                        </m:r>
                        <m:r>
                          <a:rPr lang="en-US" sz="2000" b="0" i="1" smtClean="0">
                            <a:latin typeface="Cambria Math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𝑏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</a:rPr>
                          <m:t>𝑎</m:t>
                        </m:r>
                      </m:den>
                    </m:f>
                    <m:r>
                      <a:rPr lang="en-US" sz="2000" b="0" i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𝑎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000" dirty="0" smtClean="0"/>
                  <a:t>=</a:t>
                </a:r>
                <a:r>
                  <a:rPr lang="el-GR" sz="2000" dirty="0" smtClean="0"/>
                  <a:t>φ</a:t>
                </a:r>
                <a:endParaRPr lang="en-US" sz="2000" dirty="0" smtClean="0"/>
              </a:p>
              <a:p>
                <a:pPr marL="0" indent="0">
                  <a:buNone/>
                </a:pPr>
                <a:r>
                  <a:rPr lang="ru-RU" sz="2000" dirty="0"/>
                  <a:t>Праве </a:t>
                </a:r>
                <a:r>
                  <a:rPr lang="ru-RU" sz="2000" dirty="0" err="1"/>
                  <a:t>рівняння</a:t>
                </a:r>
                <a:r>
                  <a:rPr lang="ru-RU" sz="2000" dirty="0"/>
                  <a:t> </a:t>
                </a:r>
                <a:r>
                  <a:rPr lang="ru-RU" sz="2000" dirty="0" err="1"/>
                  <a:t>дає</a:t>
                </a:r>
                <a:r>
                  <a:rPr lang="ru-RU" sz="2000" dirty="0"/>
                  <a:t> </a:t>
                </a:r>
                <a:r>
                  <a:rPr lang="en-US" sz="2000" dirty="0" smtClean="0"/>
                  <a:t>a=b</a:t>
                </a:r>
                <a:r>
                  <a:rPr lang="el-GR" sz="2000" dirty="0" smtClean="0"/>
                  <a:t>φ</a:t>
                </a:r>
                <a:r>
                  <a:rPr lang="ru-RU" sz="2000" dirty="0" smtClean="0"/>
                  <a:t>. </a:t>
                </a:r>
                <a:r>
                  <a:rPr lang="ru-RU" sz="2000" dirty="0" err="1"/>
                  <a:t>Підставляючи</a:t>
                </a:r>
                <a:r>
                  <a:rPr lang="ru-RU" sz="2000" dirty="0"/>
                  <a:t> </a:t>
                </a:r>
                <a:r>
                  <a:rPr lang="ru-RU" sz="2000" dirty="0" err="1"/>
                  <a:t>цю</a:t>
                </a:r>
                <a:r>
                  <a:rPr lang="ru-RU" sz="2000" dirty="0"/>
                  <a:t> </a:t>
                </a:r>
                <a:r>
                  <a:rPr lang="ru-RU" sz="2000" dirty="0" err="1"/>
                  <a:t>рівність</a:t>
                </a:r>
                <a:r>
                  <a:rPr lang="ru-RU" sz="2000" dirty="0"/>
                  <a:t> у </a:t>
                </a:r>
                <a:r>
                  <a:rPr lang="ru-RU" sz="2000" dirty="0" err="1"/>
                  <a:t>ліву</a:t>
                </a:r>
                <a:r>
                  <a:rPr lang="ru-RU" sz="2000" dirty="0"/>
                  <a:t> </a:t>
                </a:r>
                <a:r>
                  <a:rPr lang="ru-RU" sz="2000" dirty="0" err="1"/>
                  <a:t>частину</a:t>
                </a:r>
                <a:r>
                  <a:rPr lang="ru-RU" sz="2000" dirty="0"/>
                  <a:t>:</a:t>
                </a:r>
                <a:endParaRPr lang="en-US" sz="20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𝑏</m:t>
                        </m:r>
                        <m:r>
                          <m:rPr>
                            <m:sty m:val="p"/>
                          </m:rPr>
                          <a:rPr lang="el-GR" sz="2000" b="0" i="1" smtClean="0">
                            <a:latin typeface="Cambria Math"/>
                          </a:rPr>
                          <m:t>φ</m:t>
                        </m:r>
                        <m:r>
                          <a:rPr lang="en-US" sz="2000" b="0" i="1" smtClean="0">
                            <a:latin typeface="Cambria Math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𝑏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00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dirty="0" smtClean="0">
                            <a:latin typeface="Cambria Math"/>
                          </a:rPr>
                          <m:t>𝑏</m:t>
                        </m:r>
                        <m:r>
                          <m:rPr>
                            <m:sty m:val="p"/>
                          </m:rPr>
                          <a:rPr lang="el-GR" sz="2000" b="0" i="1" dirty="0" smtClean="0">
                            <a:latin typeface="Cambria Math"/>
                          </a:rPr>
                          <m:t>φ</m:t>
                        </m:r>
                      </m:num>
                      <m:den>
                        <m:r>
                          <a:rPr lang="en-US" sz="2000" b="0" i="1" dirty="0" smtClean="0">
                            <a:latin typeface="Cambria Math"/>
                          </a:rPr>
                          <m:t>𝑏</m:t>
                        </m:r>
                      </m:den>
                    </m:f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ru-RU" sz="2000" dirty="0" err="1" smtClean="0"/>
                  <a:t>Скоротивши</a:t>
                </a:r>
                <a:r>
                  <a:rPr lang="en-US" sz="2000" dirty="0" smtClean="0"/>
                  <a:t> b</a:t>
                </a:r>
                <a:r>
                  <a:rPr lang="ru-RU" sz="2000" dirty="0" smtClean="0"/>
                  <a:t>  </a:t>
                </a:r>
                <a:r>
                  <a:rPr lang="ru-RU" sz="2000" dirty="0" err="1"/>
                  <a:t>отримаємо</a:t>
                </a:r>
                <a:r>
                  <a:rPr lang="ru-RU" sz="2000" dirty="0" smtClean="0"/>
                  <a:t>:</a:t>
                </a:r>
                <a:endParaRPr lang="en-US" sz="20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2000" i="1" smtClean="0">
                            <a:latin typeface="Cambria Math"/>
                          </a:rPr>
                          <m:t>φ</m:t>
                        </m:r>
                        <m:r>
                          <a:rPr lang="en-US" sz="2000" b="0" i="1" smtClean="0">
                            <a:latin typeface="Cambria Math"/>
                          </a:rPr>
                          <m:t>+1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sz="2000" i="1" smtClean="0">
                            <a:latin typeface="Cambria Math"/>
                          </a:rPr>
                          <m:t>φ</m:t>
                        </m:r>
                      </m:den>
                    </m:f>
                  </m:oMath>
                </a14:m>
                <a:r>
                  <a:rPr lang="en-US" sz="2000" dirty="0" smtClean="0"/>
                  <a:t>=</a:t>
                </a:r>
                <a:r>
                  <a:rPr lang="el-GR" sz="2000" dirty="0" smtClean="0"/>
                  <a:t>φ</a:t>
                </a:r>
                <a:endParaRPr lang="en-US" sz="2000" dirty="0" smtClean="0"/>
              </a:p>
              <a:p>
                <a:pPr marL="0" indent="0">
                  <a:buNone/>
                </a:pPr>
                <a:r>
                  <a:rPr lang="ru-RU" sz="2000" dirty="0"/>
                  <a:t>Помноживши </a:t>
                </a:r>
                <a:r>
                  <a:rPr lang="ru-RU" sz="2000" dirty="0" err="1"/>
                  <a:t>обидві</a:t>
                </a:r>
                <a:r>
                  <a:rPr lang="ru-RU" sz="2000" dirty="0"/>
                  <a:t> </a:t>
                </a:r>
                <a:r>
                  <a:rPr lang="ru-RU" sz="2000" dirty="0" err="1"/>
                  <a:t>частини</a:t>
                </a:r>
                <a:r>
                  <a:rPr lang="ru-RU" sz="2000" dirty="0"/>
                  <a:t> на  </a:t>
                </a:r>
                <a:r>
                  <a:rPr lang="el-GR" sz="2000" dirty="0" smtClean="0"/>
                  <a:t>φ</a:t>
                </a:r>
                <a:r>
                  <a:rPr lang="en-US" sz="2000" dirty="0" smtClean="0"/>
                  <a:t> </a:t>
                </a:r>
                <a:r>
                  <a:rPr lang="ru-RU" sz="2000" dirty="0" err="1" smtClean="0"/>
                  <a:t>після</a:t>
                </a:r>
                <a:r>
                  <a:rPr lang="ru-RU" sz="2000" dirty="0" smtClean="0"/>
                  <a:t> </a:t>
                </a:r>
                <a:r>
                  <a:rPr lang="ru-RU" sz="2000" dirty="0"/>
                  <a:t>перестановки </a:t>
                </a:r>
                <a:r>
                  <a:rPr lang="ru-RU" sz="2000" dirty="0" err="1"/>
                  <a:t>отримаємо</a:t>
                </a:r>
                <a:r>
                  <a:rPr lang="ru-RU" sz="2000" dirty="0" smtClean="0"/>
                  <a:t>:</a:t>
                </a:r>
                <a:endParaRPr lang="en-US" sz="2000" dirty="0" smtClean="0"/>
              </a:p>
              <a:p>
                <a:pPr marL="0" indent="0">
                  <a:buNone/>
                </a:pPr>
                <a:r>
                  <a:rPr lang="ru-RU" sz="2000" dirty="0" smtClean="0"/>
                  <a:t>φ²</a:t>
                </a:r>
                <a:r>
                  <a:rPr lang="en-US" sz="2000" dirty="0">
                    <a:solidFill>
                      <a:srgbClr val="303030"/>
                    </a:solidFill>
                  </a:rPr>
                  <a:t> – </a:t>
                </a:r>
                <a:r>
                  <a:rPr lang="en-US" sz="2000" dirty="0" smtClean="0"/>
                  <a:t> </a:t>
                </a:r>
                <a:r>
                  <a:rPr lang="el-GR" sz="2000" dirty="0" smtClean="0"/>
                  <a:t>φ</a:t>
                </a:r>
                <a:r>
                  <a:rPr lang="en-US" sz="2000" dirty="0" smtClean="0"/>
                  <a:t> – 1=0</a:t>
                </a:r>
                <a:endParaRPr lang="en-US" sz="2000" dirty="0"/>
              </a:p>
              <a:p>
                <a:pPr marL="0" indent="0">
                  <a:buNone/>
                </a:pPr>
                <a:r>
                  <a:rPr lang="ru-RU" sz="2000" dirty="0" err="1"/>
                  <a:t>Це</a:t>
                </a:r>
                <a:r>
                  <a:rPr lang="ru-RU" sz="2000" dirty="0"/>
                  <a:t> </a:t>
                </a:r>
                <a:r>
                  <a:rPr lang="ru-RU" sz="2000" dirty="0" err="1"/>
                  <a:t>квадратне</a:t>
                </a:r>
                <a:r>
                  <a:rPr lang="ru-RU" sz="2000" dirty="0"/>
                  <a:t> </a:t>
                </a:r>
                <a:r>
                  <a:rPr lang="ru-RU" sz="2000" dirty="0" err="1"/>
                  <a:t>рівняння</a:t>
                </a:r>
                <a:r>
                  <a:rPr lang="ru-RU" sz="2000" dirty="0"/>
                  <a:t> </a:t>
                </a:r>
                <a:r>
                  <a:rPr lang="ru-RU" sz="2000" dirty="0" err="1"/>
                  <a:t>має</a:t>
                </a:r>
                <a:r>
                  <a:rPr lang="ru-RU" sz="2000" dirty="0"/>
                  <a:t> два </a:t>
                </a:r>
                <a:r>
                  <a:rPr lang="ru-RU" sz="2000" dirty="0" err="1"/>
                  <a:t>розв'язки</a:t>
                </a:r>
                <a:r>
                  <a:rPr lang="ru-RU" sz="2000" dirty="0"/>
                  <a:t>, один з </a:t>
                </a:r>
                <a:r>
                  <a:rPr lang="ru-RU" sz="2000" dirty="0" err="1"/>
                  <a:t>яких</a:t>
                </a:r>
                <a:r>
                  <a:rPr lang="ru-RU" sz="2000" dirty="0"/>
                  <a:t> є </a:t>
                </a:r>
                <a:r>
                  <a:rPr lang="ru-RU" sz="2000" dirty="0" err="1" smtClean="0"/>
                  <a:t>додатнім</a:t>
                </a:r>
                <a:endParaRPr lang="en-US" sz="2000" dirty="0" smtClean="0"/>
              </a:p>
              <a:p>
                <a:pPr marL="0" indent="0">
                  <a:buNone/>
                </a:pPr>
                <a:r>
                  <a:rPr lang="ru-RU" sz="2000" dirty="0" smtClean="0"/>
                  <a:t>φ</a:t>
                </a:r>
                <a:r>
                  <a:rPr lang="en-US" sz="200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1+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√5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 smtClean="0"/>
                  <a:t>≈1,6180339887…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628800"/>
                <a:ext cx="8424936" cy="4752528"/>
              </a:xfrm>
              <a:blipFill rotWithShape="1">
                <a:blip r:embed="rId2"/>
                <a:stretch>
                  <a:fillRect l="-796" t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08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385" y="476672"/>
            <a:ext cx="8928992" cy="868644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Зв'язок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числами </a:t>
            </a:r>
            <a:r>
              <a:rPr lang="ru-RU" dirty="0" err="1"/>
              <a:t>Фібоначчі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0" y="1196752"/>
                <a:ext cx="7543800" cy="432048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sz="2000" dirty="0" smtClean="0"/>
                  <a:t>Золотий </a:t>
                </a:r>
                <a:r>
                  <a:rPr lang="ru-RU" sz="2000" dirty="0" err="1"/>
                  <a:t>перетин</a:t>
                </a:r>
                <a:r>
                  <a:rPr lang="ru-RU" sz="2000" dirty="0"/>
                  <a:t> є границею </a:t>
                </a:r>
                <a:r>
                  <a:rPr lang="ru-RU" sz="2000" dirty="0" err="1"/>
                  <a:t>відношення</a:t>
                </a:r>
                <a:r>
                  <a:rPr lang="ru-RU" sz="2000" dirty="0"/>
                  <a:t> </a:t>
                </a:r>
                <a:r>
                  <a:rPr lang="ru-RU" sz="2000" dirty="0" err="1"/>
                  <a:t>двох</a:t>
                </a:r>
                <a:r>
                  <a:rPr lang="ru-RU" sz="2000" dirty="0"/>
                  <a:t> </a:t>
                </a:r>
                <a:r>
                  <a:rPr lang="ru-RU" sz="2000" dirty="0" err="1"/>
                  <a:t>сусідніх</a:t>
                </a:r>
                <a:r>
                  <a:rPr lang="ru-RU" sz="2000" dirty="0"/>
                  <a:t> </a:t>
                </a:r>
                <a:r>
                  <a:rPr lang="ru-RU" sz="2000" dirty="0" err="1"/>
                  <a:t>членів</a:t>
                </a:r>
                <a:r>
                  <a:rPr lang="ru-RU" sz="2000" dirty="0"/>
                  <a:t> у </a:t>
                </a:r>
                <a:r>
                  <a:rPr lang="ru-RU" sz="2000" dirty="0" err="1"/>
                  <a:t>послідовності</a:t>
                </a:r>
                <a:r>
                  <a:rPr lang="ru-RU" sz="2000" dirty="0"/>
                  <a:t> </a:t>
                </a:r>
                <a:r>
                  <a:rPr lang="ru-RU" sz="2000" dirty="0" err="1"/>
                  <a:t>Фібоначчі</a:t>
                </a:r>
                <a:r>
                  <a:rPr lang="ru-RU" sz="2000" dirty="0" smtClean="0"/>
                  <a:t>: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i="1" smtClean="0">
                                <a:latin typeface="Cambria Math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f>
                              <m:f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𝐹𝑛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+1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𝐹𝑛</m:t>
                                </m:r>
                              </m:den>
                            </m:f>
                          </m:e>
                          <m:sup/>
                        </m:sSup>
                      </m:e>
                    </m:func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ru-RU" sz="2000" dirty="0"/>
                  <a:t>При </a:t>
                </a:r>
                <a:r>
                  <a:rPr lang="ru-RU" sz="2000" dirty="0" err="1"/>
                  <a:t>цьому</a:t>
                </a:r>
                <a:r>
                  <a:rPr lang="ru-RU" sz="2000" dirty="0"/>
                  <a:t> члени </a:t>
                </a:r>
                <a:r>
                  <a:rPr lang="ru-RU" sz="2000" dirty="0" err="1"/>
                  <a:t>послідовності</a:t>
                </a:r>
                <a:r>
                  <a:rPr lang="ru-RU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𝐹𝑛</m:t>
                        </m:r>
                        <m:r>
                          <a:rPr lang="en-US" sz="2000" i="1">
                            <a:latin typeface="Cambria Math"/>
                          </a:rPr>
                          <m:t>+1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𝐹𝑛</m:t>
                        </m:r>
                      </m:den>
                    </m:f>
                  </m:oMath>
                </a14:m>
                <a:r>
                  <a:rPr lang="en-US" sz="2000" dirty="0" smtClean="0"/>
                  <a:t> </a:t>
                </a:r>
                <a:r>
                  <a:rPr lang="ru-RU" sz="2000" dirty="0" err="1" smtClean="0"/>
                  <a:t>збігаються</a:t>
                </a:r>
                <a:r>
                  <a:rPr lang="ru-RU" sz="2000" dirty="0" smtClean="0"/>
                  <a:t> </a:t>
                </a:r>
                <a:r>
                  <a:rPr lang="ru-RU" sz="2000" dirty="0"/>
                  <a:t>до </a:t>
                </a:r>
                <a14:m>
                  <m:oMath xmlns:m="http://schemas.openxmlformats.org/officeDocument/2006/math">
                    <m:r>
                      <a:rPr lang="ru-RU" sz="2000" i="1" smtClean="0">
                        <a:latin typeface="Cambria Math"/>
                        <a:ea typeface="Cambria Math"/>
                      </a:rPr>
                      <m:t>𝜑</m:t>
                    </m:r>
                  </m:oMath>
                </a14:m>
                <a:r>
                  <a:rPr lang="en-US" sz="2000" dirty="0" smtClean="0"/>
                  <a:t>, </a:t>
                </a:r>
                <a:r>
                  <a:rPr lang="ru-RU" sz="2000" dirty="0" err="1"/>
                  <a:t>поперемінно</a:t>
                </a:r>
                <a:r>
                  <a:rPr lang="ru-RU" sz="2000" dirty="0"/>
                  <a:t> — один </a:t>
                </a:r>
                <a:r>
                  <a:rPr lang="ru-RU" sz="2000" dirty="0" err="1"/>
                  <a:t>елемент</a:t>
                </a:r>
                <a:r>
                  <a:rPr lang="ru-RU" sz="2000" dirty="0"/>
                  <a:t> </a:t>
                </a:r>
                <a:r>
                  <a:rPr lang="ru-RU" sz="2000" dirty="0" err="1"/>
                  <a:t>знизу</a:t>
                </a:r>
                <a:r>
                  <a:rPr lang="ru-RU" sz="2000" dirty="0"/>
                  <a:t>, </a:t>
                </a:r>
                <a:r>
                  <a:rPr lang="ru-RU" sz="2000" dirty="0" err="1"/>
                  <a:t>наступний</a:t>
                </a:r>
                <a:r>
                  <a:rPr lang="ru-RU" sz="2000" dirty="0"/>
                  <a:t> </a:t>
                </a:r>
                <a:r>
                  <a:rPr lang="ru-RU" sz="2000" dirty="0" err="1"/>
                  <a:t>згори</a:t>
                </a:r>
                <a:r>
                  <a:rPr lang="ru-RU" sz="2000" dirty="0"/>
                  <a:t> і т.д. </a:t>
                </a:r>
                <a:r>
                  <a:rPr lang="ru-RU" sz="2000" dirty="0" err="1"/>
                  <a:t>Наприклад</a:t>
                </a:r>
                <a:endParaRPr lang="en-US" sz="2000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ru-RU" sz="2000" dirty="0" smtClean="0"/>
                  <a:t>Формула </a:t>
                </a:r>
                <a:r>
                  <a:rPr lang="ru-RU" sz="2000" dirty="0" err="1"/>
                  <a:t>Біне</a:t>
                </a:r>
                <a:r>
                  <a:rPr lang="ru-RU" sz="2000" dirty="0"/>
                  <a:t> </a:t>
                </a:r>
                <a:r>
                  <a:rPr lang="ru-RU" sz="2000" dirty="0" err="1"/>
                  <a:t>виражає</a:t>
                </a:r>
                <a:r>
                  <a:rPr lang="ru-RU" sz="2000" dirty="0"/>
                  <a:t> за </a:t>
                </a:r>
                <a:r>
                  <a:rPr lang="ru-RU" sz="2000" dirty="0" err="1"/>
                  <a:t>допомогою</a:t>
                </a:r>
                <a:r>
                  <a:rPr lang="ru-RU" sz="2000" dirty="0"/>
                  <a:t> </a:t>
                </a:r>
                <a14:m>
                  <m:oMath xmlns:m="http://schemas.openxmlformats.org/officeDocument/2006/math">
                    <m:r>
                      <a:rPr lang="ru-RU" sz="2000" i="1" smtClean="0">
                        <a:latin typeface="Cambria Math"/>
                        <a:ea typeface="Cambria Math"/>
                      </a:rPr>
                      <m:t>𝜑</m:t>
                    </m:r>
                  </m:oMath>
                </a14:m>
                <a:r>
                  <a:rPr lang="ru-RU" sz="2000" dirty="0" smtClean="0"/>
                  <a:t>, </a:t>
                </a:r>
                <a:r>
                  <a:rPr lang="ru-RU" sz="2000" dirty="0" err="1"/>
                  <a:t>значення</a:t>
                </a:r>
                <a:r>
                  <a:rPr lang="ru-RU" sz="2000" dirty="0"/>
                  <a:t> числа </a:t>
                </a:r>
                <a:r>
                  <a:rPr lang="ru-RU" sz="2000" dirty="0" err="1"/>
                  <a:t>Фібоначчі</a:t>
                </a:r>
                <a:r>
                  <a:rPr lang="ru-RU" sz="2000" dirty="0"/>
                  <a:t> </a:t>
                </a:r>
                <a:r>
                  <a:rPr lang="ru-RU" sz="2000" dirty="0" err="1" smtClean="0"/>
                  <a:t>Fn</a:t>
                </a:r>
                <a:r>
                  <a:rPr lang="ru-RU" sz="2000" dirty="0" smtClean="0"/>
                  <a:t>, </a:t>
                </a:r>
                <a:r>
                  <a:rPr lang="ru-RU" sz="2000" dirty="0"/>
                  <a:t>в явному </a:t>
                </a:r>
                <a:r>
                  <a:rPr lang="ru-RU" sz="2000" dirty="0" err="1"/>
                  <a:t>вигляді</a:t>
                </a:r>
                <a:r>
                  <a:rPr lang="ru-RU" sz="2000" dirty="0" smtClean="0"/>
                  <a:t>:</a:t>
                </a:r>
                <a:endParaRPr lang="en-US" sz="2000" dirty="0" smtClean="0"/>
              </a:p>
              <a:p>
                <a:pPr marL="0" indent="0">
                  <a:buNone/>
                </a:pPr>
                <a:endParaRPr lang="ru-RU" sz="20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196752"/>
                <a:ext cx="7543800" cy="4320480"/>
              </a:xfrm>
              <a:blipFill rotWithShape="1">
                <a:blip r:embed="rId2"/>
                <a:stretch>
                  <a:fillRect l="-8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39" y="3356992"/>
            <a:ext cx="5112568" cy="619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46" y="5229200"/>
            <a:ext cx="8299299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14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0" y="620688"/>
                <a:ext cx="8604448" cy="2871192"/>
              </a:xfrm>
            </p:spPr>
            <p:txBody>
              <a:bodyPr/>
              <a:lstStyle/>
              <a:p>
                <a:pPr marL="0" lvl="0" indent="0">
                  <a:spcBef>
                    <a:spcPts val="0"/>
                  </a:spcBef>
                  <a:buClrTx/>
                  <a:buNone/>
                </a:pPr>
                <a:r>
                  <a:rPr lang="ru-RU" sz="2000" dirty="0">
                    <a:solidFill>
                      <a:prstClr val="black"/>
                    </a:solidFill>
                    <a:cs typeface="Arial" pitchFamily="34" charset="0"/>
                  </a:rPr>
                  <a:t>Окрім </a:t>
                </a:r>
                <a:r>
                  <a:rPr lang="ru-RU" sz="2000" dirty="0" err="1">
                    <a:solidFill>
                      <a:prstClr val="black"/>
                    </a:solidFill>
                    <a:cs typeface="Arial" pitchFamily="34" charset="0"/>
                  </a:rPr>
                  <a:t>цього</a:t>
                </a:r>
                <a:r>
                  <a:rPr lang="ru-RU" sz="2000" dirty="0">
                    <a:solidFill>
                      <a:prstClr val="black"/>
                    </a:solidFill>
                    <a:cs typeface="Arial" pitchFamily="34" charset="0"/>
                  </a:rPr>
                  <a:t>, </a:t>
                </a:r>
                <a:r>
                  <a:rPr lang="ru-RU" sz="2000" dirty="0" err="1">
                    <a:solidFill>
                      <a:prstClr val="black"/>
                    </a:solidFill>
                    <a:cs typeface="Arial" pitchFamily="34" charset="0"/>
                  </a:rPr>
                  <a:t>послідовні</a:t>
                </a:r>
                <a:r>
                  <a:rPr lang="ru-RU" sz="2000" dirty="0">
                    <a:solidFill>
                      <a:prstClr val="black"/>
                    </a:solidFill>
                    <a:cs typeface="Arial" pitchFamily="34" charset="0"/>
                  </a:rPr>
                  <a:t> </a:t>
                </a:r>
                <a:r>
                  <a:rPr lang="ru-RU" sz="2000" dirty="0" err="1">
                    <a:solidFill>
                      <a:prstClr val="black"/>
                    </a:solidFill>
                    <a:cs typeface="Arial" pitchFamily="34" charset="0"/>
                  </a:rPr>
                  <a:t>степені</a:t>
                </a:r>
                <a:r>
                  <a:rPr lang="ru-RU" sz="2000" dirty="0">
                    <a:solidFill>
                      <a:prstClr val="black"/>
                    </a:solidFill>
                    <a:cs typeface="Arial" pitchFamily="34" charset="0"/>
                  </a:rPr>
                  <a:t> числа </a:t>
                </a:r>
                <a14:m>
                  <m:oMath xmlns:m="http://schemas.openxmlformats.org/officeDocument/2006/math">
                    <m:r>
                      <a:rPr lang="ru-RU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𝜑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  <a:cs typeface="Arial" pitchFamily="34" charset="0"/>
                  </a:rPr>
                  <a:t>, </a:t>
                </a:r>
                <a:r>
                  <a:rPr lang="ru-RU" sz="2000" dirty="0" err="1">
                    <a:solidFill>
                      <a:prstClr val="black"/>
                    </a:solidFill>
                    <a:cs typeface="Arial" pitchFamily="34" charset="0"/>
                  </a:rPr>
                  <a:t>задовільняють</a:t>
                </a:r>
                <a:r>
                  <a:rPr lang="ru-RU" sz="2000" dirty="0">
                    <a:solidFill>
                      <a:prstClr val="black"/>
                    </a:solidFill>
                    <a:cs typeface="Arial" pitchFamily="34" charset="0"/>
                  </a:rPr>
                  <a:t> </a:t>
                </a:r>
                <a:r>
                  <a:rPr lang="ru-RU" sz="2000" dirty="0" err="1">
                    <a:solidFill>
                      <a:prstClr val="black"/>
                    </a:solidFill>
                    <a:cs typeface="Arial" pitchFamily="34" charset="0"/>
                  </a:rPr>
                  <a:t>рекурентному</a:t>
                </a:r>
                <a:r>
                  <a:rPr lang="ru-RU" sz="2000" dirty="0">
                    <a:solidFill>
                      <a:prstClr val="black"/>
                    </a:solidFill>
                    <a:cs typeface="Arial" pitchFamily="34" charset="0"/>
                  </a:rPr>
                  <a:t> </a:t>
                </a:r>
                <a:r>
                  <a:rPr lang="ru-RU" sz="2000" dirty="0" err="1">
                    <a:solidFill>
                      <a:prstClr val="black"/>
                    </a:solidFill>
                    <a:cs typeface="Arial" pitchFamily="34" charset="0"/>
                  </a:rPr>
                  <a:t>співвідношенню</a:t>
                </a:r>
                <a:r>
                  <a:rPr lang="ru-RU" sz="2000" dirty="0">
                    <a:solidFill>
                      <a:prstClr val="black"/>
                    </a:solidFill>
                    <a:cs typeface="Arial" pitchFamily="34" charset="0"/>
                  </a:rPr>
                  <a:t> </a:t>
                </a:r>
                <a:r>
                  <a:rPr lang="ru-RU" sz="2000" dirty="0" err="1">
                    <a:solidFill>
                      <a:prstClr val="black"/>
                    </a:solidFill>
                    <a:cs typeface="Arial" pitchFamily="34" charset="0"/>
                  </a:rPr>
                  <a:t>ідентичному</a:t>
                </a:r>
                <a:r>
                  <a:rPr lang="ru-RU" sz="2000" dirty="0">
                    <a:solidFill>
                      <a:prstClr val="black"/>
                    </a:solidFill>
                    <a:cs typeface="Arial" pitchFamily="34" charset="0"/>
                  </a:rPr>
                  <a:t> до чисел </a:t>
                </a:r>
                <a:r>
                  <a:rPr lang="ru-RU" sz="2000" dirty="0" err="1">
                    <a:solidFill>
                      <a:prstClr val="black"/>
                    </a:solidFill>
                    <a:cs typeface="Arial" pitchFamily="34" charset="0"/>
                  </a:rPr>
                  <a:t>Фібоначчі</a:t>
                </a:r>
                <a:r>
                  <a:rPr lang="ru-RU" sz="2000" dirty="0" smtClean="0">
                    <a:solidFill>
                      <a:prstClr val="black"/>
                    </a:solidFill>
                    <a:cs typeface="Arial" pitchFamily="34" charset="0"/>
                  </a:rPr>
                  <a:t>:</a:t>
                </a:r>
                <a:endParaRPr lang="en-US" sz="2000" dirty="0" smtClean="0">
                  <a:solidFill>
                    <a:prstClr val="black"/>
                  </a:solidFill>
                  <a:cs typeface="Arial" pitchFamily="34" charset="0"/>
                </a:endParaRPr>
              </a:p>
              <a:p>
                <a:pPr marL="0" lvl="0" indent="0">
                  <a:spcBef>
                    <a:spcPts val="0"/>
                  </a:spcBef>
                  <a:buClrTx/>
                  <a:buNone/>
                </a:pPr>
                <a:endParaRPr lang="en-US" sz="2000" dirty="0">
                  <a:solidFill>
                    <a:prstClr val="black"/>
                  </a:solidFill>
                  <a:cs typeface="Arial" pitchFamily="34" charset="0"/>
                </a:endParaRPr>
              </a:p>
              <a:p>
                <a:pPr marL="0" lvl="0" indent="0">
                  <a:spcBef>
                    <a:spcPts val="0"/>
                  </a:spcBef>
                  <a:buClrTx/>
                  <a:buNone/>
                </a:pPr>
                <a:endParaRPr lang="ru-RU" sz="2000" dirty="0">
                  <a:solidFill>
                    <a:prstClr val="black"/>
                  </a:solidFill>
                  <a:cs typeface="Arial" pitchFamily="34" charset="0"/>
                </a:endParaRPr>
              </a:p>
              <a:p>
                <a:pPr marL="0" lvl="0" indent="0">
                  <a:spcBef>
                    <a:spcPts val="0"/>
                  </a:spcBef>
                  <a:buClrTx/>
                  <a:buNone/>
                </a:pPr>
                <a:r>
                  <a:rPr lang="ru-RU" sz="2000" dirty="0" err="1">
                    <a:solidFill>
                      <a:prstClr val="black"/>
                    </a:solidFill>
                    <a:cs typeface="Arial" pitchFamily="34" charset="0"/>
                  </a:rPr>
                  <a:t>Спіраль</a:t>
                </a:r>
                <a:r>
                  <a:rPr lang="ru-RU" sz="2000" dirty="0">
                    <a:solidFill>
                      <a:prstClr val="black"/>
                    </a:solidFill>
                    <a:cs typeface="Arial" pitchFamily="34" charset="0"/>
                  </a:rPr>
                  <a:t> </a:t>
                </a:r>
                <a:r>
                  <a:rPr lang="ru-RU" sz="2000" dirty="0" err="1">
                    <a:solidFill>
                      <a:prstClr val="black"/>
                    </a:solidFill>
                    <a:cs typeface="Arial" pitchFamily="34" charset="0"/>
                  </a:rPr>
                  <a:t>Фібоначчі</a:t>
                </a:r>
                <a:r>
                  <a:rPr lang="ru-RU" sz="2000" dirty="0">
                    <a:solidFill>
                      <a:prstClr val="black"/>
                    </a:solidFill>
                    <a:cs typeface="Arial" pitchFamily="34" charset="0"/>
                  </a:rPr>
                  <a:t> (див. рисунок) є </a:t>
                </a:r>
                <a:r>
                  <a:rPr lang="ru-RU" sz="2000" dirty="0" err="1">
                    <a:solidFill>
                      <a:prstClr val="black"/>
                    </a:solidFill>
                    <a:cs typeface="Arial" pitchFamily="34" charset="0"/>
                  </a:rPr>
                  <a:t>наближенням</a:t>
                </a:r>
                <a:r>
                  <a:rPr lang="ru-RU" sz="2000" dirty="0">
                    <a:solidFill>
                      <a:prstClr val="black"/>
                    </a:solidFill>
                    <a:cs typeface="Arial" pitchFamily="34" charset="0"/>
                  </a:rPr>
                  <a:t> </a:t>
                </a:r>
                <a:r>
                  <a:rPr lang="ru-RU" sz="2000" dirty="0" err="1">
                    <a:solidFill>
                      <a:prstClr val="black"/>
                    </a:solidFill>
                    <a:cs typeface="Arial" pitchFamily="34" charset="0"/>
                  </a:rPr>
                  <a:t>золотої</a:t>
                </a:r>
                <a:r>
                  <a:rPr lang="ru-RU" sz="2000" dirty="0">
                    <a:solidFill>
                      <a:prstClr val="black"/>
                    </a:solidFill>
                    <a:cs typeface="Arial" pitchFamily="34" charset="0"/>
                  </a:rPr>
                  <a:t> </a:t>
                </a:r>
                <a:r>
                  <a:rPr lang="ru-RU" sz="2000" dirty="0" err="1">
                    <a:solidFill>
                      <a:prstClr val="black"/>
                    </a:solidFill>
                    <a:cs typeface="Arial" pitchFamily="34" charset="0"/>
                  </a:rPr>
                  <a:t>спіралі</a:t>
                </a:r>
                <a:r>
                  <a:rPr lang="ru-RU" sz="2000" dirty="0">
                    <a:solidFill>
                      <a:prstClr val="black"/>
                    </a:solidFill>
                    <a:cs typeface="Arial" pitchFamily="34" charset="0"/>
                  </a:rPr>
                  <a:t>.</a:t>
                </a:r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620688"/>
                <a:ext cx="8604448" cy="2871192"/>
              </a:xfrm>
              <a:blipFill rotWithShape="1">
                <a:blip r:embed="rId2"/>
                <a:stretch>
                  <a:fillRect l="-7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1" y="1844824"/>
            <a:ext cx="2547937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 descr="Файл:Fibonacci spiral 34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1" y="2852936"/>
            <a:ext cx="6984776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72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016" y="332656"/>
            <a:ext cx="8856984" cy="880120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Золотий</a:t>
            </a:r>
            <a:r>
              <a:rPr lang="ru-RU" dirty="0"/>
              <a:t> </a:t>
            </a:r>
            <a:r>
              <a:rPr lang="ru-RU" dirty="0" err="1"/>
              <a:t>перетин</a:t>
            </a:r>
            <a:r>
              <a:rPr lang="ru-RU" dirty="0"/>
              <a:t> у </a:t>
            </a:r>
            <a:r>
              <a:rPr lang="ru-RU" dirty="0" err="1"/>
              <a:t>пентаграмі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4824536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err="1"/>
              <a:t>Золотий</a:t>
            </a:r>
            <a:r>
              <a:rPr lang="ru-RU" sz="2000" dirty="0"/>
              <a:t> </a:t>
            </a:r>
            <a:r>
              <a:rPr lang="ru-RU" sz="2000" dirty="0" err="1"/>
              <a:t>перетин</a:t>
            </a:r>
            <a:r>
              <a:rPr lang="ru-RU" sz="2000" dirty="0"/>
              <a:t> </a:t>
            </a:r>
            <a:r>
              <a:rPr lang="ru-RU" sz="2000" dirty="0" err="1"/>
              <a:t>виступає</a:t>
            </a:r>
            <a:r>
              <a:rPr lang="ru-RU" sz="2000" dirty="0"/>
              <a:t> у </a:t>
            </a:r>
            <a:r>
              <a:rPr lang="ru-RU" sz="2000" dirty="0" err="1"/>
              <a:t>правильній</a:t>
            </a:r>
            <a:r>
              <a:rPr lang="ru-RU" sz="2000" dirty="0"/>
              <a:t> </a:t>
            </a:r>
            <a:r>
              <a:rPr lang="ru-RU" sz="2000" dirty="0" err="1"/>
              <a:t>пентаграмі</a:t>
            </a:r>
            <a:r>
              <a:rPr lang="ru-RU" sz="2000" dirty="0"/>
              <a:t>, </a:t>
            </a:r>
            <a:r>
              <a:rPr lang="ru-RU" sz="2000" dirty="0" err="1"/>
              <a:t>який</a:t>
            </a:r>
            <a:r>
              <a:rPr lang="ru-RU" sz="2000" dirty="0"/>
              <a:t> </a:t>
            </a:r>
            <a:r>
              <a:rPr lang="ru-RU" sz="2000" dirty="0" err="1"/>
              <a:t>вважався</a:t>
            </a:r>
            <a:r>
              <a:rPr lang="ru-RU" sz="2000" dirty="0"/>
              <a:t> </a:t>
            </a:r>
            <a:r>
              <a:rPr lang="ru-RU" sz="2000" dirty="0" err="1"/>
              <a:t>магічним</a:t>
            </a:r>
            <a:r>
              <a:rPr lang="ru-RU" sz="2000" dirty="0"/>
              <a:t> символом у </a:t>
            </a:r>
            <a:r>
              <a:rPr lang="ru-RU" sz="2000" dirty="0" err="1"/>
              <a:t>багатьох</a:t>
            </a:r>
            <a:r>
              <a:rPr lang="ru-RU" sz="2000" dirty="0"/>
              <a:t> культурах. Точка </a:t>
            </a:r>
            <a:r>
              <a:rPr lang="ru-RU" sz="2000" dirty="0" err="1"/>
              <a:t>перетину</a:t>
            </a:r>
            <a:r>
              <a:rPr lang="ru-RU" sz="2000" dirty="0"/>
              <a:t> </a:t>
            </a:r>
            <a:r>
              <a:rPr lang="ru-RU" sz="2000" dirty="0" err="1"/>
              <a:t>сторін</a:t>
            </a:r>
            <a:r>
              <a:rPr lang="ru-RU" sz="2000" dirty="0"/>
              <a:t> </a:t>
            </a:r>
            <a:r>
              <a:rPr lang="ru-RU" sz="2000" dirty="0" err="1"/>
              <a:t>ділить</a:t>
            </a:r>
            <a:r>
              <a:rPr lang="ru-RU" sz="2000" dirty="0"/>
              <a:t> </a:t>
            </a:r>
            <a:r>
              <a:rPr lang="ru-RU" sz="2000" dirty="0" err="1"/>
              <a:t>їх</a:t>
            </a:r>
            <a:r>
              <a:rPr lang="ru-RU" sz="2000" dirty="0"/>
              <a:t> у </a:t>
            </a:r>
            <a:r>
              <a:rPr lang="ru-RU" sz="2000" dirty="0" err="1"/>
              <a:t>золотій</a:t>
            </a:r>
            <a:r>
              <a:rPr lang="ru-RU" sz="2000" dirty="0"/>
              <a:t> </a:t>
            </a:r>
            <a:r>
              <a:rPr lang="ru-RU" sz="2000" dirty="0" err="1"/>
              <a:t>пропорції</a:t>
            </a:r>
            <a:r>
              <a:rPr lang="ru-RU" sz="2000" dirty="0"/>
              <a:t>. </a:t>
            </a:r>
            <a:r>
              <a:rPr lang="ru-RU" sz="2000" dirty="0" err="1"/>
              <a:t>Більша</a:t>
            </a:r>
            <a:r>
              <a:rPr lang="ru-RU" sz="2000" dirty="0"/>
              <a:t> </a:t>
            </a:r>
            <a:r>
              <a:rPr lang="ru-RU" sz="2000" dirty="0" err="1"/>
              <a:t>частина</a:t>
            </a:r>
            <a:r>
              <a:rPr lang="ru-RU" sz="2000" dirty="0"/>
              <a:t> </a:t>
            </a:r>
            <a:r>
              <a:rPr lang="ru-RU" sz="2000" dirty="0" err="1"/>
              <a:t>сторони</a:t>
            </a:r>
            <a:r>
              <a:rPr lang="ru-RU" sz="2000" dirty="0"/>
              <a:t> </a:t>
            </a:r>
            <a:r>
              <a:rPr lang="ru-RU" sz="2000" dirty="0" err="1"/>
              <a:t>також</a:t>
            </a:r>
            <a:r>
              <a:rPr lang="ru-RU" sz="2000" dirty="0"/>
              <a:t> </a:t>
            </a:r>
            <a:r>
              <a:rPr lang="ru-RU" sz="2000" dirty="0" err="1"/>
              <a:t>ділиться</a:t>
            </a:r>
            <a:r>
              <a:rPr lang="ru-RU" sz="2000" dirty="0"/>
              <a:t> у </a:t>
            </a:r>
            <a:r>
              <a:rPr lang="ru-RU" sz="2000" dirty="0" err="1"/>
              <a:t>золотій</a:t>
            </a:r>
            <a:r>
              <a:rPr lang="ru-RU" sz="2000" dirty="0"/>
              <a:t> </a:t>
            </a:r>
            <a:r>
              <a:rPr lang="ru-RU" sz="2000" dirty="0" err="1"/>
              <a:t>пропорції</a:t>
            </a:r>
            <a:r>
              <a:rPr lang="ru-RU" sz="2000" dirty="0"/>
              <a:t> </a:t>
            </a:r>
            <a:r>
              <a:rPr lang="ru-RU" sz="2000" dirty="0" err="1"/>
              <a:t>іншою</a:t>
            </a:r>
            <a:r>
              <a:rPr lang="ru-RU" sz="2000" dirty="0"/>
              <a:t> точкою </a:t>
            </a:r>
            <a:r>
              <a:rPr lang="ru-RU" sz="2000" dirty="0" err="1"/>
              <a:t>перетину</a:t>
            </a:r>
            <a:r>
              <a:rPr lang="ru-RU" sz="2000" dirty="0"/>
              <a:t>.</a:t>
            </a:r>
          </a:p>
          <a:p>
            <a:pPr marL="0" indent="0">
              <a:buNone/>
            </a:pPr>
            <a:r>
              <a:rPr lang="ru-RU" sz="2000" dirty="0" err="1"/>
              <a:t>Пентаграм</a:t>
            </a:r>
            <a:r>
              <a:rPr lang="ru-RU" sz="2000" dirty="0"/>
              <a:t> </a:t>
            </a:r>
            <a:r>
              <a:rPr lang="ru-RU" sz="2000" dirty="0" err="1"/>
              <a:t>містить</a:t>
            </a:r>
            <a:r>
              <a:rPr lang="ru-RU" sz="2000" dirty="0"/>
              <a:t> </a:t>
            </a:r>
            <a:r>
              <a:rPr lang="ru-RU" sz="2000" dirty="0" err="1"/>
              <a:t>п'ять</a:t>
            </a:r>
            <a:r>
              <a:rPr lang="ru-RU" sz="2000" dirty="0"/>
              <a:t> </a:t>
            </a:r>
            <a:r>
              <a:rPr lang="ru-RU" sz="2000" dirty="0" err="1"/>
              <a:t>гострокутних</a:t>
            </a:r>
            <a:r>
              <a:rPr lang="ru-RU" sz="2000" dirty="0"/>
              <a:t> та </a:t>
            </a:r>
            <a:r>
              <a:rPr lang="ru-RU" sz="2000" dirty="0" err="1"/>
              <a:t>п'ять</a:t>
            </a:r>
            <a:r>
              <a:rPr lang="ru-RU" sz="2000" dirty="0"/>
              <a:t> </a:t>
            </a:r>
            <a:r>
              <a:rPr lang="ru-RU" sz="2000" dirty="0" err="1"/>
              <a:t>тупокутних</a:t>
            </a:r>
            <a:r>
              <a:rPr lang="ru-RU" sz="2000" dirty="0"/>
              <a:t> </a:t>
            </a:r>
            <a:r>
              <a:rPr lang="ru-RU" sz="2000" dirty="0" err="1"/>
              <a:t>золотих</a:t>
            </a:r>
            <a:r>
              <a:rPr lang="ru-RU" sz="2000" dirty="0"/>
              <a:t> </a:t>
            </a:r>
            <a:r>
              <a:rPr lang="ru-RU" sz="2000" dirty="0" err="1"/>
              <a:t>трикутників</a:t>
            </a:r>
            <a:r>
              <a:rPr lang="ru-RU" sz="2000" dirty="0"/>
              <a:t>. У кожному з них </a:t>
            </a:r>
            <a:r>
              <a:rPr lang="ru-RU" sz="2000" dirty="0" err="1"/>
              <a:t>співвідношення</a:t>
            </a:r>
            <a:r>
              <a:rPr lang="ru-RU" sz="2000" dirty="0"/>
              <a:t> </a:t>
            </a:r>
            <a:r>
              <a:rPr lang="ru-RU" sz="2000" dirty="0" err="1"/>
              <a:t>довжини</a:t>
            </a:r>
            <a:r>
              <a:rPr lang="ru-RU" sz="2000" dirty="0"/>
              <a:t> </a:t>
            </a:r>
            <a:r>
              <a:rPr lang="ru-RU" sz="2000" dirty="0" err="1"/>
              <a:t>довшої</a:t>
            </a:r>
            <a:r>
              <a:rPr lang="ru-RU" sz="2000" dirty="0"/>
              <a:t> та </a:t>
            </a:r>
            <a:r>
              <a:rPr lang="ru-RU" sz="2000" dirty="0" err="1"/>
              <a:t>коротшої</a:t>
            </a:r>
            <a:r>
              <a:rPr lang="ru-RU" sz="2000" dirty="0"/>
              <a:t> </a:t>
            </a:r>
            <a:r>
              <a:rPr lang="ru-RU" sz="2000" dirty="0" err="1"/>
              <a:t>сторони</a:t>
            </a:r>
            <a:r>
              <a:rPr lang="ru-RU" sz="2000" dirty="0"/>
              <a:t> </a:t>
            </a:r>
            <a:r>
              <a:rPr lang="ru-RU" sz="2000" dirty="0" err="1"/>
              <a:t>утворює</a:t>
            </a:r>
            <a:r>
              <a:rPr lang="ru-RU" sz="2000" dirty="0"/>
              <a:t> </a:t>
            </a:r>
            <a:r>
              <a:rPr lang="ru-RU" sz="2000" dirty="0" err="1"/>
              <a:t>золотий</a:t>
            </a:r>
            <a:r>
              <a:rPr lang="ru-RU" sz="2000" dirty="0"/>
              <a:t> </a:t>
            </a:r>
            <a:r>
              <a:rPr lang="ru-RU" sz="2000" dirty="0" err="1"/>
              <a:t>перетин</a:t>
            </a:r>
            <a:r>
              <a:rPr lang="ru-RU" sz="2000" dirty="0"/>
              <a:t>.</a:t>
            </a:r>
          </a:p>
        </p:txBody>
      </p:sp>
      <p:pic>
        <p:nvPicPr>
          <p:cNvPr id="6146" name="Picture 2" descr="Файл:Pentagram-phi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68760"/>
            <a:ext cx="4550296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1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60648"/>
            <a:ext cx="5076056" cy="66967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Математики та </a:t>
            </a:r>
            <a:r>
              <a:rPr lang="ru-RU" sz="2000" dirty="0" err="1"/>
              <a:t>історики</a:t>
            </a:r>
            <a:r>
              <a:rPr lang="ru-RU" sz="2000" dirty="0"/>
              <a:t> , </a:t>
            </a:r>
            <a:r>
              <a:rPr lang="ru-RU" sz="2000" dirty="0" err="1"/>
              <a:t>архітектори</a:t>
            </a:r>
            <a:r>
              <a:rPr lang="ru-RU" sz="2000" dirty="0"/>
              <a:t> та </a:t>
            </a:r>
            <a:r>
              <a:rPr lang="ru-RU" sz="2000" dirty="0" err="1"/>
              <a:t>філософи</a:t>
            </a:r>
            <a:r>
              <a:rPr lang="ru-RU" sz="2000" dirty="0"/>
              <a:t> з </a:t>
            </a:r>
            <a:r>
              <a:rPr lang="ru-RU" sz="2000" dirty="0" err="1"/>
              <a:t>різних</a:t>
            </a:r>
            <a:r>
              <a:rPr lang="ru-RU" sz="2000" dirty="0"/>
              <a:t> </a:t>
            </a:r>
            <a:r>
              <a:rPr lang="ru-RU" sz="2000" dirty="0" err="1"/>
              <a:t>позицій</a:t>
            </a:r>
            <a:r>
              <a:rPr lang="ru-RU" sz="2000" dirty="0"/>
              <a:t> то </a:t>
            </a:r>
            <a:r>
              <a:rPr lang="ru-RU" sz="2000" dirty="0" err="1"/>
              <a:t>підносили</a:t>
            </a:r>
            <a:r>
              <a:rPr lang="ru-RU" sz="2000" dirty="0"/>
              <a:t> , то скидали </a:t>
            </a:r>
            <a:r>
              <a:rPr lang="ru-RU" sz="2000" dirty="0" err="1"/>
              <a:t>закономірності</a:t>
            </a:r>
            <a:r>
              <a:rPr lang="ru-RU" sz="2000" dirty="0"/>
              <a:t> </a:t>
            </a:r>
            <a:r>
              <a:rPr lang="ru-RU" sz="2000" dirty="0" err="1"/>
              <a:t>узгодження</a:t>
            </a:r>
            <a:r>
              <a:rPr lang="ru-RU" sz="2000" dirty="0"/>
              <a:t> </a:t>
            </a:r>
            <a:r>
              <a:rPr lang="ru-RU" sz="2000" dirty="0" err="1"/>
              <a:t>архітектурної</a:t>
            </a:r>
            <a:r>
              <a:rPr lang="ru-RU" sz="2000" dirty="0"/>
              <a:t> </a:t>
            </a:r>
            <a:r>
              <a:rPr lang="ru-RU" sz="2000" dirty="0" err="1"/>
              <a:t>форми</a:t>
            </a:r>
            <a:r>
              <a:rPr lang="ru-RU" sz="2000" dirty="0"/>
              <a:t> . </a:t>
            </a:r>
            <a:r>
              <a:rPr lang="ru-RU" sz="2000" dirty="0" err="1"/>
              <a:t>Особливу</a:t>
            </a:r>
            <a:r>
              <a:rPr lang="ru-RU" sz="2000" dirty="0"/>
              <a:t> </a:t>
            </a:r>
            <a:r>
              <a:rPr lang="ru-RU" sz="2000" dirty="0" err="1"/>
              <a:t>увагу</a:t>
            </a:r>
            <a:r>
              <a:rPr lang="ru-RU" sz="2000" dirty="0"/>
              <a:t> </a:t>
            </a:r>
            <a:r>
              <a:rPr lang="ru-RU" sz="2000" dirty="0" err="1"/>
              <a:t>привертало</a:t>
            </a:r>
            <a:r>
              <a:rPr lang="ru-RU" sz="2000" dirty="0"/>
              <a:t> " </a:t>
            </a:r>
            <a:r>
              <a:rPr lang="ru-RU" sz="2000" dirty="0" err="1"/>
              <a:t>золотий</a:t>
            </a:r>
            <a:r>
              <a:rPr lang="ru-RU" sz="2000" dirty="0"/>
              <a:t> </a:t>
            </a:r>
            <a:r>
              <a:rPr lang="ru-RU" sz="2000" dirty="0" err="1"/>
              <a:t>перетин</a:t>
            </a:r>
            <a:r>
              <a:rPr lang="ru-RU" sz="2000" dirty="0"/>
              <a:t> " . </a:t>
            </a:r>
            <a:r>
              <a:rPr lang="ru-RU" sz="2000" dirty="0" err="1"/>
              <a:t>Важко</a:t>
            </a:r>
            <a:r>
              <a:rPr lang="ru-RU" sz="2000" dirty="0"/>
              <a:t> </a:t>
            </a:r>
            <a:r>
              <a:rPr lang="ru-RU" sz="2000" dirty="0" err="1"/>
              <a:t>знайти</a:t>
            </a:r>
            <a:r>
              <a:rPr lang="ru-RU" sz="2000" dirty="0"/>
              <a:t> </a:t>
            </a:r>
            <a:r>
              <a:rPr lang="ru-RU" sz="2000" dirty="0" err="1"/>
              <a:t>людину</a:t>
            </a:r>
            <a:r>
              <a:rPr lang="ru-RU" sz="2000" dirty="0"/>
              <a:t> , яка б не знала і не </a:t>
            </a:r>
            <a:r>
              <a:rPr lang="ru-RU" sz="2000" dirty="0" err="1"/>
              <a:t>бачила</a:t>
            </a:r>
            <a:r>
              <a:rPr lang="ru-RU" sz="2000" dirty="0"/>
              <a:t> собору Василя Блаженного на </a:t>
            </a:r>
            <a:r>
              <a:rPr lang="ru-RU" sz="2000" dirty="0" err="1"/>
              <a:t>Красній</a:t>
            </a:r>
            <a:r>
              <a:rPr lang="ru-RU" sz="2000" dirty="0"/>
              <a:t> </a:t>
            </a:r>
            <a:r>
              <a:rPr lang="ru-RU" sz="2000" dirty="0" err="1"/>
              <a:t>площі</a:t>
            </a:r>
            <a:r>
              <a:rPr lang="ru-RU" sz="2000" dirty="0"/>
              <a:t>. Храм </a:t>
            </a:r>
            <a:r>
              <a:rPr lang="ru-RU" sz="2000" dirty="0" err="1"/>
              <a:t>цей</a:t>
            </a:r>
            <a:r>
              <a:rPr lang="ru-RU" sz="2000" dirty="0"/>
              <a:t> </a:t>
            </a:r>
            <a:r>
              <a:rPr lang="ru-RU" sz="2000" dirty="0" err="1"/>
              <a:t>особливий</a:t>
            </a:r>
            <a:r>
              <a:rPr lang="ru-RU" sz="2000" dirty="0"/>
              <a:t> ; </a:t>
            </a:r>
            <a:r>
              <a:rPr lang="ru-RU" sz="2000" dirty="0" err="1"/>
              <a:t>він</a:t>
            </a:r>
            <a:r>
              <a:rPr lang="ru-RU" sz="2000" dirty="0"/>
              <a:t> </a:t>
            </a:r>
            <a:r>
              <a:rPr lang="ru-RU" sz="2000" dirty="0" err="1"/>
              <a:t>відрізняється</a:t>
            </a:r>
            <a:r>
              <a:rPr lang="ru-RU" sz="2000" dirty="0"/>
              <a:t> </a:t>
            </a:r>
            <a:r>
              <a:rPr lang="ru-RU" sz="2000" dirty="0" err="1"/>
              <a:t>дивовижною</a:t>
            </a:r>
            <a:r>
              <a:rPr lang="ru-RU" sz="2000" dirty="0"/>
              <a:t> </a:t>
            </a:r>
            <a:r>
              <a:rPr lang="ru-RU" sz="2000" dirty="0" err="1"/>
              <a:t>різноманітністю</a:t>
            </a:r>
            <a:r>
              <a:rPr lang="ru-RU" sz="2000" dirty="0"/>
              <a:t> форм і деталей , </a:t>
            </a:r>
            <a:r>
              <a:rPr lang="ru-RU" sz="2000" dirty="0" err="1"/>
              <a:t>барвистих</a:t>
            </a:r>
            <a:r>
              <a:rPr lang="ru-RU" sz="2000" dirty="0"/>
              <a:t> </a:t>
            </a:r>
            <a:r>
              <a:rPr lang="ru-RU" sz="2000" dirty="0" err="1"/>
              <a:t>покриттів</a:t>
            </a:r>
            <a:r>
              <a:rPr lang="ru-RU" sz="2000" dirty="0"/>
              <a:t>; </a:t>
            </a:r>
            <a:r>
              <a:rPr lang="ru-RU" sz="2000" dirty="0" err="1"/>
              <a:t>йому</a:t>
            </a:r>
            <a:r>
              <a:rPr lang="ru-RU" sz="2000" dirty="0"/>
              <a:t> </a:t>
            </a:r>
            <a:r>
              <a:rPr lang="ru-RU" sz="2000" dirty="0" err="1"/>
              <a:t>немає</a:t>
            </a:r>
            <a:r>
              <a:rPr lang="ru-RU" sz="2000" dirty="0"/>
              <a:t> </a:t>
            </a:r>
            <a:r>
              <a:rPr lang="ru-RU" sz="2000" dirty="0" err="1"/>
              <a:t>рівних</a:t>
            </a:r>
            <a:r>
              <a:rPr lang="ru-RU" sz="2000" dirty="0"/>
              <a:t> у </a:t>
            </a:r>
            <a:r>
              <a:rPr lang="ru-RU" sz="2000" dirty="0" err="1"/>
              <a:t>нашій</a:t>
            </a:r>
            <a:r>
              <a:rPr lang="ru-RU" sz="2000" dirty="0"/>
              <a:t> </a:t>
            </a:r>
            <a:r>
              <a:rPr lang="ru-RU" sz="2000" dirty="0" err="1"/>
              <a:t>країні</a:t>
            </a:r>
            <a:r>
              <a:rPr lang="ru-RU" sz="2000" dirty="0"/>
              <a:t>. </a:t>
            </a:r>
            <a:r>
              <a:rPr lang="ru-RU" sz="2000" dirty="0" err="1"/>
              <a:t>Архітектурне</a:t>
            </a:r>
            <a:r>
              <a:rPr lang="ru-RU" sz="2000" dirty="0"/>
              <a:t> </a:t>
            </a:r>
            <a:r>
              <a:rPr lang="ru-RU" sz="2000" dirty="0" err="1"/>
              <a:t>оздоблення</a:t>
            </a:r>
            <a:r>
              <a:rPr lang="ru-RU" sz="2000" dirty="0"/>
              <a:t> </a:t>
            </a:r>
            <a:r>
              <a:rPr lang="ru-RU" sz="2000" dirty="0" err="1"/>
              <a:t>всього</a:t>
            </a:r>
            <a:r>
              <a:rPr lang="ru-RU" sz="2000" dirty="0"/>
              <a:t> собору продиктовано </a:t>
            </a:r>
            <a:r>
              <a:rPr lang="ru-RU" sz="2000" dirty="0" err="1"/>
              <a:t>певною</a:t>
            </a:r>
            <a:r>
              <a:rPr lang="ru-RU" sz="2000" dirty="0"/>
              <a:t> </a:t>
            </a:r>
            <a:r>
              <a:rPr lang="ru-RU" sz="2000" dirty="0" err="1"/>
              <a:t>логікою</a:t>
            </a:r>
            <a:r>
              <a:rPr lang="ru-RU" sz="2000" dirty="0"/>
              <a:t> і </a:t>
            </a:r>
            <a:r>
              <a:rPr lang="ru-RU" sz="2000" dirty="0" err="1"/>
              <a:t>послідовністю</a:t>
            </a:r>
            <a:r>
              <a:rPr lang="ru-RU" sz="2000" dirty="0"/>
              <a:t> </a:t>
            </a:r>
            <a:r>
              <a:rPr lang="ru-RU" sz="2000" dirty="0" err="1"/>
              <a:t>розвитку</a:t>
            </a:r>
            <a:r>
              <a:rPr lang="ru-RU" sz="2000" dirty="0"/>
              <a:t> форм . </a:t>
            </a:r>
            <a:r>
              <a:rPr lang="ru-RU" sz="2000" dirty="0" err="1"/>
              <a:t>Дослідники</a:t>
            </a:r>
            <a:r>
              <a:rPr lang="ru-RU" sz="2000" dirty="0"/>
              <a:t> </a:t>
            </a:r>
            <a:r>
              <a:rPr lang="ru-RU" sz="2000" dirty="0" err="1"/>
              <a:t>прийшли</a:t>
            </a:r>
            <a:r>
              <a:rPr lang="ru-RU" sz="2000" dirty="0"/>
              <a:t> до </a:t>
            </a:r>
            <a:r>
              <a:rPr lang="ru-RU" sz="2000" dirty="0" err="1"/>
              <a:t>висновку</a:t>
            </a:r>
            <a:r>
              <a:rPr lang="ru-RU" sz="2000" dirty="0"/>
              <a:t> про </a:t>
            </a:r>
            <a:r>
              <a:rPr lang="ru-RU" sz="2000" dirty="0" err="1"/>
              <a:t>переважання</a:t>
            </a:r>
            <a:r>
              <a:rPr lang="ru-RU" sz="2000" dirty="0"/>
              <a:t> в </a:t>
            </a:r>
            <a:r>
              <a:rPr lang="ru-RU" sz="2000" dirty="0" err="1"/>
              <a:t>ньому</a:t>
            </a:r>
            <a:r>
              <a:rPr lang="ru-RU" sz="2000" dirty="0"/>
              <a:t> ряду " золотого </a:t>
            </a:r>
            <a:r>
              <a:rPr lang="ru-RU" sz="2000" dirty="0" err="1"/>
              <a:t>перетину</a:t>
            </a:r>
            <a:r>
              <a:rPr lang="ru-RU" sz="2000" dirty="0"/>
              <a:t>".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096852"/>
            <a:ext cx="3970378" cy="3060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404664"/>
            <a:ext cx="84348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err="1" smtClean="0">
                <a:latin typeface="+mj-lt"/>
              </a:rPr>
              <a:t>Золотий</a:t>
            </a:r>
            <a:r>
              <a:rPr lang="ru-RU" sz="4800" dirty="0" smtClean="0">
                <a:latin typeface="+mj-lt"/>
              </a:rPr>
              <a:t> </a:t>
            </a:r>
            <a:r>
              <a:rPr lang="uk-UA" sz="4800" dirty="0" smtClean="0">
                <a:latin typeface="+mj-lt"/>
              </a:rPr>
              <a:t>переріз в архітектурі</a:t>
            </a:r>
            <a:endParaRPr lang="ru-RU" sz="4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12529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2655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Прикладом </a:t>
            </a:r>
            <a:r>
              <a:rPr lang="ru-RU" sz="2000" dirty="0" err="1"/>
              <a:t>використання</a:t>
            </a:r>
            <a:r>
              <a:rPr lang="ru-RU" sz="2000" dirty="0"/>
              <a:t> золотого </a:t>
            </a:r>
            <a:r>
              <a:rPr lang="ru-RU" sz="2000" dirty="0" err="1"/>
              <a:t>перетину</a:t>
            </a:r>
            <a:r>
              <a:rPr lang="ru-RU" sz="2000" dirty="0"/>
              <a:t> в </a:t>
            </a:r>
            <a:r>
              <a:rPr lang="ru-RU" sz="2000" dirty="0" err="1"/>
              <a:t>будівництві</a:t>
            </a:r>
            <a:r>
              <a:rPr lang="ru-RU" sz="2000" dirty="0"/>
              <a:t> </a:t>
            </a:r>
            <a:r>
              <a:rPr lang="ru-RU" sz="2000" dirty="0" err="1"/>
              <a:t>храмів</a:t>
            </a:r>
            <a:r>
              <a:rPr lang="ru-RU" sz="2000" dirty="0"/>
              <a:t> </a:t>
            </a:r>
            <a:r>
              <a:rPr lang="ru-RU" sz="2000" dirty="0" err="1"/>
              <a:t>може</a:t>
            </a:r>
            <a:r>
              <a:rPr lang="ru-RU" sz="2000" dirty="0"/>
              <a:t> </a:t>
            </a:r>
            <a:r>
              <a:rPr lang="ru-RU" sz="2000" dirty="0" err="1"/>
              <a:t>служити</a:t>
            </a:r>
            <a:r>
              <a:rPr lang="ru-RU" sz="2000" dirty="0"/>
              <a:t> і </a:t>
            </a:r>
            <a:r>
              <a:rPr lang="ru-RU" sz="2000" dirty="0" err="1"/>
              <a:t>Стрітенський</a:t>
            </a:r>
            <a:r>
              <a:rPr lang="ru-RU" sz="2000" dirty="0"/>
              <a:t> </a:t>
            </a:r>
            <a:r>
              <a:rPr lang="ru-RU" sz="2000" dirty="0" err="1"/>
              <a:t>жіночий</a:t>
            </a:r>
            <a:r>
              <a:rPr lang="ru-RU" sz="2000" dirty="0"/>
              <a:t> </a:t>
            </a:r>
            <a:r>
              <a:rPr lang="ru-RU" sz="2000" dirty="0" err="1"/>
              <a:t>монастир</a:t>
            </a:r>
            <a:r>
              <a:rPr lang="ru-RU" sz="2000" dirty="0"/>
              <a:t> </a:t>
            </a:r>
            <a:r>
              <a:rPr lang="ru-RU" sz="2000" dirty="0" err="1"/>
              <a:t>с.Батуріно</a:t>
            </a:r>
            <a:r>
              <a:rPr lang="ru-RU" sz="2000" dirty="0"/>
              <a:t> </a:t>
            </a:r>
            <a:r>
              <a:rPr lang="ru-RU" sz="2000" dirty="0" err="1"/>
              <a:t>Прибайкальського</a:t>
            </a:r>
            <a:r>
              <a:rPr lang="ru-RU" sz="2000" dirty="0"/>
              <a:t> району. </a:t>
            </a:r>
            <a:r>
              <a:rPr lang="ru-RU" sz="2000" dirty="0" err="1"/>
              <a:t>Розрахунок</a:t>
            </a:r>
            <a:r>
              <a:rPr lang="ru-RU" sz="2000" dirty="0"/>
              <a:t> </a:t>
            </a:r>
            <a:r>
              <a:rPr lang="ru-RU" sz="2000" dirty="0" err="1"/>
              <a:t>розмірів</a:t>
            </a:r>
            <a:r>
              <a:rPr lang="ru-RU" sz="2000" dirty="0"/>
              <a:t> </a:t>
            </a:r>
            <a:r>
              <a:rPr lang="ru-RU" sz="2000" dirty="0" err="1"/>
              <a:t>цієї</a:t>
            </a:r>
            <a:r>
              <a:rPr lang="ru-RU" sz="2000" dirty="0"/>
              <a:t> церкви , </a:t>
            </a:r>
            <a:r>
              <a:rPr lang="ru-RU" sz="2000" dirty="0" err="1"/>
              <a:t>взятих</a:t>
            </a:r>
            <a:r>
              <a:rPr lang="ru-RU" sz="2000" dirty="0"/>
              <a:t> з </a:t>
            </a:r>
            <a:r>
              <a:rPr lang="ru-RU" sz="2000" dirty="0" err="1"/>
              <a:t>архіву</a:t>
            </a:r>
            <a:r>
              <a:rPr lang="ru-RU" sz="2000" dirty="0"/>
              <a:t> , дозволив </a:t>
            </a:r>
            <a:r>
              <a:rPr lang="ru-RU" sz="2000" dirty="0" err="1"/>
              <a:t>виявити</a:t>
            </a:r>
            <a:r>
              <a:rPr lang="ru-RU" sz="2000" dirty="0"/>
              <a:t> 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композиційний</a:t>
            </a:r>
            <a:r>
              <a:rPr lang="ru-RU" sz="2000" dirty="0"/>
              <a:t> </a:t>
            </a:r>
            <a:r>
              <a:rPr lang="ru-RU" sz="2000" dirty="0" err="1"/>
              <a:t>задум</a:t>
            </a:r>
            <a:r>
              <a:rPr lang="ru-RU" sz="2000" dirty="0"/>
              <a:t> </a:t>
            </a:r>
            <a:r>
              <a:rPr lang="ru-RU" sz="2000" dirty="0" err="1"/>
              <a:t>цілком</a:t>
            </a:r>
            <a:r>
              <a:rPr lang="ru-RU" sz="2000" dirty="0"/>
              <a:t> </a:t>
            </a:r>
            <a:r>
              <a:rPr lang="ru-RU" sz="2000" dirty="0" err="1"/>
              <a:t>пов'язаний</a:t>
            </a:r>
            <a:r>
              <a:rPr lang="ru-RU" sz="2000" dirty="0"/>
              <a:t> з "золотим </a:t>
            </a:r>
            <a:r>
              <a:rPr lang="ru-RU" sz="2000" dirty="0" err="1"/>
              <a:t>перетином</a:t>
            </a:r>
            <a:r>
              <a:rPr lang="ru-RU" sz="2000" dirty="0"/>
              <a:t> " 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76872"/>
            <a:ext cx="5034136" cy="3335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15688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119</TotalTime>
  <Words>879</Words>
  <Application>Microsoft Office PowerPoint</Application>
  <PresentationFormat>Экран (4:3)</PresentationFormat>
  <Paragraphs>72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NewsPrint</vt:lpstr>
      <vt:lpstr>Золотий переріз</vt:lpstr>
      <vt:lpstr>Презентация PowerPoint</vt:lpstr>
      <vt:lpstr>Презентация PowerPoint</vt:lpstr>
      <vt:lpstr>Обчислення значення золотого перетину</vt:lpstr>
      <vt:lpstr>Зв'язок із числами Фібоначчі</vt:lpstr>
      <vt:lpstr>Презентация PowerPoint</vt:lpstr>
      <vt:lpstr>Золотий перетин у пентаграмі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12</cp:revision>
  <dcterms:created xsi:type="dcterms:W3CDTF">2013-10-16T16:13:34Z</dcterms:created>
  <dcterms:modified xsi:type="dcterms:W3CDTF">2013-12-08T12:30:28Z</dcterms:modified>
</cp:coreProperties>
</file>