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3BA91-0F42-4C67-BE58-1CC6935F0B29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D254E-79C2-413A-B17D-C2027E31C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psy.msu.ru/illusion/distortion/hering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Ознаки паралельності прямих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 </a:t>
            </a:r>
            <a:r>
              <a:rPr lang="ru-RU" dirty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/>
              <a:t>означення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 smtClean="0"/>
              <a:t>доведення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/>
              <a:t>паралельності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, </a:t>
            </a:r>
            <a:r>
              <a:rPr lang="ru-RU" dirty="0" err="1" smtClean="0"/>
              <a:t>розв'язування</a:t>
            </a:r>
            <a:r>
              <a:rPr lang="ru-RU" dirty="0" smtClean="0"/>
              <a:t>  </a:t>
            </a:r>
            <a:r>
              <a:rPr lang="ru-RU" dirty="0" err="1" smtClean="0"/>
              <a:t>тренувальних</a:t>
            </a:r>
            <a:r>
              <a:rPr lang="ru-RU" dirty="0" smtClean="0"/>
              <a:t> </a:t>
            </a:r>
            <a:r>
              <a:rPr lang="ru-RU" dirty="0" err="1"/>
              <a:t>вправи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Picture 7" descr="pe0182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00042"/>
            <a:ext cx="1557338" cy="17097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00562" y="5786455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Вчитель математики </a:t>
            </a:r>
            <a:r>
              <a:rPr lang="uk-UA" dirty="0" err="1" smtClean="0"/>
              <a:t>Березанської</a:t>
            </a:r>
            <a:r>
              <a:rPr lang="uk-UA" dirty="0" smtClean="0"/>
              <a:t> ЗОШ  </a:t>
            </a:r>
            <a:r>
              <a:rPr lang="uk-UA" dirty="0" err="1" smtClean="0"/>
              <a:t>Алексєєнко</a:t>
            </a:r>
            <a:r>
              <a:rPr lang="uk-UA" dirty="0" smtClean="0"/>
              <a:t> В.І.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70013" y="301625"/>
            <a:ext cx="7313612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err="1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Ілюзія</a:t>
            </a:r>
            <a:r>
              <a:rPr lang="ru-RU" sz="36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6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кафе «</a:t>
            </a:r>
            <a:r>
              <a:rPr lang="en-US" sz="36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Wall</a:t>
            </a:r>
            <a:r>
              <a:rPr lang="ru-RU" sz="36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</a:t>
            </a:r>
          </a:p>
        </p:txBody>
      </p:sp>
      <p:pic>
        <p:nvPicPr>
          <p:cNvPr id="11267" name="Picture 4" descr="parall2.gif (6952 byte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00188"/>
            <a:ext cx="7127875" cy="390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285728"/>
            <a:ext cx="3696012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Тренувальна права</a:t>
            </a:r>
            <a:endParaRPr lang="ru-RU" sz="32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291" name="Line 15"/>
          <p:cNvSpPr>
            <a:spLocks noChangeShapeType="1"/>
          </p:cNvSpPr>
          <p:nvPr/>
        </p:nvSpPr>
        <p:spPr bwMode="auto">
          <a:xfrm>
            <a:off x="2930525" y="2935288"/>
            <a:ext cx="3168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Freeform 23"/>
          <p:cNvSpPr>
            <a:spLocks/>
          </p:cNvSpPr>
          <p:nvPr/>
        </p:nvSpPr>
        <p:spPr bwMode="auto">
          <a:xfrm rot="6949260" flipV="1">
            <a:off x="3182938" y="2755900"/>
            <a:ext cx="287338" cy="71437"/>
          </a:xfrm>
          <a:custGeom>
            <a:avLst/>
            <a:gdLst>
              <a:gd name="T0" fmla="*/ 0 w 379"/>
              <a:gd name="T1" fmla="*/ 1753720455 h 182"/>
              <a:gd name="T2" fmla="*/ 2147483647 w 379"/>
              <a:gd name="T3" fmla="*/ 1753720455 h 182"/>
              <a:gd name="T4" fmla="*/ 2147483647 w 379"/>
              <a:gd name="T5" fmla="*/ 2147483647 h 182"/>
              <a:gd name="T6" fmla="*/ 2147483647 w 379"/>
              <a:gd name="T7" fmla="*/ 2147483647 h 182"/>
              <a:gd name="T8" fmla="*/ 2147483647 w 379"/>
              <a:gd name="T9" fmla="*/ 2147483647 h 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9"/>
              <a:gd name="T16" fmla="*/ 0 h 182"/>
              <a:gd name="T17" fmla="*/ 379 w 379"/>
              <a:gd name="T18" fmla="*/ 182 h 1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9" h="182">
                <a:moveTo>
                  <a:pt x="0" y="29"/>
                </a:moveTo>
                <a:cubicBezTo>
                  <a:pt x="86" y="0"/>
                  <a:pt x="47" y="10"/>
                  <a:pt x="225" y="29"/>
                </a:cubicBezTo>
                <a:cubicBezTo>
                  <a:pt x="244" y="31"/>
                  <a:pt x="279" y="47"/>
                  <a:pt x="279" y="47"/>
                </a:cubicBezTo>
                <a:cubicBezTo>
                  <a:pt x="332" y="126"/>
                  <a:pt x="301" y="83"/>
                  <a:pt x="369" y="128"/>
                </a:cubicBezTo>
                <a:cubicBezTo>
                  <a:pt x="379" y="170"/>
                  <a:pt x="378" y="152"/>
                  <a:pt x="378" y="18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2643188" y="2071688"/>
            <a:ext cx="4535487" cy="2670175"/>
            <a:chOff x="204" y="391"/>
            <a:chExt cx="2857" cy="1682"/>
          </a:xfrm>
        </p:grpSpPr>
        <p:sp>
          <p:nvSpPr>
            <p:cNvPr id="12295" name="Line 16"/>
            <p:cNvSpPr>
              <a:spLocks noChangeShapeType="1"/>
            </p:cNvSpPr>
            <p:nvPr/>
          </p:nvSpPr>
          <p:spPr bwMode="auto">
            <a:xfrm>
              <a:off x="431" y="1570"/>
              <a:ext cx="19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6" name="Line 17"/>
            <p:cNvSpPr>
              <a:spLocks noChangeShapeType="1"/>
            </p:cNvSpPr>
            <p:nvPr/>
          </p:nvSpPr>
          <p:spPr bwMode="auto">
            <a:xfrm>
              <a:off x="567" y="618"/>
              <a:ext cx="1497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7" name="Text Box 18"/>
            <p:cNvSpPr txBox="1">
              <a:spLocks noChangeArrowheads="1"/>
            </p:cNvSpPr>
            <p:nvPr/>
          </p:nvSpPr>
          <p:spPr bwMode="auto">
            <a:xfrm>
              <a:off x="2229" y="526"/>
              <a:ext cx="27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 b="1" i="1">
                  <a:solidFill>
                    <a:srgbClr val="FF0000"/>
                  </a:solidFill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12298" name="Text Box 19"/>
            <p:cNvSpPr txBox="1">
              <a:spLocks noChangeArrowheads="1"/>
            </p:cNvSpPr>
            <p:nvPr/>
          </p:nvSpPr>
          <p:spPr bwMode="auto">
            <a:xfrm>
              <a:off x="2319" y="1156"/>
              <a:ext cx="27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600" b="1" i="1">
                  <a:solidFill>
                    <a:srgbClr val="FF0000"/>
                  </a:solidFill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12299" name="Text Box 20"/>
            <p:cNvSpPr txBox="1">
              <a:spLocks noChangeArrowheads="1"/>
            </p:cNvSpPr>
            <p:nvPr/>
          </p:nvSpPr>
          <p:spPr bwMode="auto">
            <a:xfrm>
              <a:off x="657" y="391"/>
              <a:ext cx="27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FF0000"/>
                  </a:solidFill>
                  <a:latin typeface="Times New Roman" pitchFamily="18" charset="0"/>
                </a:rPr>
                <a:t>k</a:t>
              </a:r>
              <a:endParaRPr lang="ru-RU" sz="3600" b="1" i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2300" name="Freeform 21"/>
            <p:cNvSpPr>
              <a:spLocks/>
            </p:cNvSpPr>
            <p:nvPr/>
          </p:nvSpPr>
          <p:spPr bwMode="auto">
            <a:xfrm>
              <a:off x="1431" y="1375"/>
              <a:ext cx="379" cy="182"/>
            </a:xfrm>
            <a:custGeom>
              <a:avLst/>
              <a:gdLst>
                <a:gd name="T0" fmla="*/ 0 w 379"/>
                <a:gd name="T1" fmla="*/ 29 h 182"/>
                <a:gd name="T2" fmla="*/ 225 w 379"/>
                <a:gd name="T3" fmla="*/ 29 h 182"/>
                <a:gd name="T4" fmla="*/ 279 w 379"/>
                <a:gd name="T5" fmla="*/ 47 h 182"/>
                <a:gd name="T6" fmla="*/ 369 w 379"/>
                <a:gd name="T7" fmla="*/ 128 h 182"/>
                <a:gd name="T8" fmla="*/ 378 w 379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9"/>
                <a:gd name="T16" fmla="*/ 0 h 182"/>
                <a:gd name="T17" fmla="*/ 379 w 379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9" h="182">
                  <a:moveTo>
                    <a:pt x="0" y="29"/>
                  </a:moveTo>
                  <a:cubicBezTo>
                    <a:pt x="86" y="0"/>
                    <a:pt x="47" y="10"/>
                    <a:pt x="225" y="29"/>
                  </a:cubicBezTo>
                  <a:cubicBezTo>
                    <a:pt x="244" y="31"/>
                    <a:pt x="279" y="47"/>
                    <a:pt x="279" y="47"/>
                  </a:cubicBezTo>
                  <a:cubicBezTo>
                    <a:pt x="332" y="126"/>
                    <a:pt x="301" y="83"/>
                    <a:pt x="369" y="128"/>
                  </a:cubicBezTo>
                  <a:cubicBezTo>
                    <a:pt x="379" y="170"/>
                    <a:pt x="378" y="152"/>
                    <a:pt x="378" y="1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Freeform 22"/>
            <p:cNvSpPr>
              <a:spLocks/>
            </p:cNvSpPr>
            <p:nvPr/>
          </p:nvSpPr>
          <p:spPr bwMode="auto">
            <a:xfrm rot="6949260" flipV="1">
              <a:off x="620" y="839"/>
              <a:ext cx="181" cy="45"/>
            </a:xfrm>
            <a:custGeom>
              <a:avLst/>
              <a:gdLst>
                <a:gd name="T0" fmla="*/ 0 w 379"/>
                <a:gd name="T1" fmla="*/ 0 h 182"/>
                <a:gd name="T2" fmla="*/ 24 w 379"/>
                <a:gd name="T3" fmla="*/ 0 h 182"/>
                <a:gd name="T4" fmla="*/ 31 w 379"/>
                <a:gd name="T5" fmla="*/ 1 h 182"/>
                <a:gd name="T6" fmla="*/ 40 w 379"/>
                <a:gd name="T7" fmla="*/ 2 h 182"/>
                <a:gd name="T8" fmla="*/ 41 w 379"/>
                <a:gd name="T9" fmla="*/ 3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9"/>
                <a:gd name="T16" fmla="*/ 0 h 182"/>
                <a:gd name="T17" fmla="*/ 379 w 379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9" h="182">
                  <a:moveTo>
                    <a:pt x="0" y="29"/>
                  </a:moveTo>
                  <a:cubicBezTo>
                    <a:pt x="86" y="0"/>
                    <a:pt x="47" y="10"/>
                    <a:pt x="225" y="29"/>
                  </a:cubicBezTo>
                  <a:cubicBezTo>
                    <a:pt x="244" y="31"/>
                    <a:pt x="279" y="47"/>
                    <a:pt x="279" y="47"/>
                  </a:cubicBezTo>
                  <a:cubicBezTo>
                    <a:pt x="332" y="126"/>
                    <a:pt x="301" y="83"/>
                    <a:pt x="369" y="128"/>
                  </a:cubicBezTo>
                  <a:cubicBezTo>
                    <a:pt x="379" y="170"/>
                    <a:pt x="378" y="152"/>
                    <a:pt x="378" y="1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Text Box 24"/>
            <p:cNvSpPr txBox="1">
              <a:spLocks noChangeArrowheads="1"/>
            </p:cNvSpPr>
            <p:nvPr/>
          </p:nvSpPr>
          <p:spPr bwMode="auto">
            <a:xfrm>
              <a:off x="1644" y="1111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153°</a:t>
              </a:r>
            </a:p>
          </p:txBody>
        </p:sp>
        <p:sp>
          <p:nvSpPr>
            <p:cNvPr id="12303" name="Text Box 26"/>
            <p:cNvSpPr txBox="1">
              <a:spLocks noChangeArrowheads="1"/>
            </p:cNvSpPr>
            <p:nvPr/>
          </p:nvSpPr>
          <p:spPr bwMode="auto">
            <a:xfrm>
              <a:off x="204" y="663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27°</a:t>
              </a:r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340" y="1842"/>
              <a:ext cx="27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>
                <a:latin typeface="Verdana" pitchFamily="34" charset="0"/>
              </a:endParaRPr>
            </a:p>
          </p:txBody>
        </p:sp>
      </p:grpSp>
      <p:sp>
        <p:nvSpPr>
          <p:cNvPr id="12294" name="TextBox 17"/>
          <p:cNvSpPr txBox="1">
            <a:spLocks noChangeArrowheads="1"/>
          </p:cNvSpPr>
          <p:nvPr/>
        </p:nvSpPr>
        <p:spPr bwMode="auto">
          <a:xfrm>
            <a:off x="1857375" y="1071563"/>
            <a:ext cx="5160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Чи</a:t>
            </a:r>
            <a:r>
              <a:rPr lang="ru-RU" sz="2400" b="1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паралельні</a:t>
            </a:r>
            <a:r>
              <a:rPr lang="ru-RU" sz="2400" b="1" dirty="0" smtClean="0">
                <a:latin typeface="Verdana" pitchFamily="34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прямі</a:t>
            </a:r>
            <a:r>
              <a:rPr lang="ru-RU" sz="2400" b="1" dirty="0" smtClean="0">
                <a:latin typeface="Verdana" pitchFamily="34" charset="0"/>
              </a:rPr>
              <a:t>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Verdana" pitchFamily="34" charset="0"/>
              </a:rPr>
              <a:t>і</a:t>
            </a:r>
            <a:r>
              <a:rPr lang="ru-RU" sz="2400" b="1" dirty="0" smtClean="0">
                <a:latin typeface="Verdana" pitchFamily="34" charset="0"/>
              </a:rPr>
              <a:t>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>
                <a:latin typeface="Verdana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285728"/>
            <a:ext cx="360303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Тренувальна права</a:t>
            </a:r>
            <a:endParaRPr lang="ru-RU" sz="32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2924175" y="928688"/>
            <a:ext cx="29770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Verdana" pitchFamily="34" charset="0"/>
              </a:rPr>
              <a:t>Доведіть</a:t>
            </a:r>
            <a:r>
              <a:rPr lang="ru-RU" sz="2400" b="1" dirty="0" smtClean="0">
                <a:latin typeface="Verdana" pitchFamily="34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  <a:latin typeface="Verdana" pitchFamily="34" charset="0"/>
              </a:rPr>
              <a:t>d</a:t>
            </a:r>
            <a:r>
              <a:rPr lang="en-US" sz="2800" b="1" dirty="0">
                <a:latin typeface="Verdana" pitchFamily="34" charset="0"/>
              </a:rPr>
              <a:t>||</a:t>
            </a:r>
            <a:r>
              <a:rPr lang="en-US" sz="2800" b="1" dirty="0">
                <a:solidFill>
                  <a:srgbClr val="FF0000"/>
                </a:solidFill>
                <a:latin typeface="Verdana" pitchFamily="34" charset="0"/>
              </a:rPr>
              <a:t>a</a:t>
            </a:r>
            <a:r>
              <a:rPr lang="ru-RU" sz="2400" b="1" dirty="0">
                <a:latin typeface="Verdana" pitchFamily="34" charset="0"/>
              </a:rPr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071688" y="2500313"/>
            <a:ext cx="2857500" cy="2000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286250" y="3000375"/>
            <a:ext cx="2857500" cy="20002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785938" y="3357563"/>
            <a:ext cx="5857875" cy="12144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9" name="Прямоугольник 9"/>
          <p:cNvSpPr>
            <a:spLocks noChangeArrowheads="1"/>
          </p:cNvSpPr>
          <p:nvPr/>
        </p:nvSpPr>
        <p:spPr bwMode="auto">
          <a:xfrm>
            <a:off x="4500563" y="2000250"/>
            <a:ext cx="471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Verdana" pitchFamily="34" charset="0"/>
              </a:rPr>
              <a:t>d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13320" name="Прямоугольник 10"/>
          <p:cNvSpPr>
            <a:spLocks noChangeArrowheads="1"/>
          </p:cNvSpPr>
          <p:nvPr/>
        </p:nvSpPr>
        <p:spPr bwMode="auto">
          <a:xfrm>
            <a:off x="6715125" y="2500313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Verdana" pitchFamily="34" charset="0"/>
              </a:rPr>
              <a:t>а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778125" y="3573463"/>
            <a:ext cx="92075" cy="350837"/>
          </a:xfrm>
          <a:custGeom>
            <a:avLst/>
            <a:gdLst>
              <a:gd name="connsiteX0" fmla="*/ 63810 w 91945"/>
              <a:gd name="connsiteY0" fmla="*/ 0 h 351692"/>
              <a:gd name="connsiteX1" fmla="*/ 49742 w 91945"/>
              <a:gd name="connsiteY1" fmla="*/ 253218 h 351692"/>
              <a:gd name="connsiteX2" fmla="*/ 91945 w 91945"/>
              <a:gd name="connsiteY2" fmla="*/ 351692 h 35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945" h="351692">
                <a:moveTo>
                  <a:pt x="63810" y="0"/>
                </a:moveTo>
                <a:cubicBezTo>
                  <a:pt x="0" y="95713"/>
                  <a:pt x="20250" y="46781"/>
                  <a:pt x="49742" y="253218"/>
                </a:cubicBezTo>
                <a:cubicBezTo>
                  <a:pt x="59819" y="323758"/>
                  <a:pt x="61415" y="321160"/>
                  <a:pt x="91945" y="35169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5880100" y="3897313"/>
            <a:ext cx="246063" cy="379412"/>
          </a:xfrm>
          <a:custGeom>
            <a:avLst/>
            <a:gdLst>
              <a:gd name="connsiteX0" fmla="*/ 0 w 245975"/>
              <a:gd name="connsiteY0" fmla="*/ 0 h 379827"/>
              <a:gd name="connsiteX1" fmla="*/ 98474 w 245975"/>
              <a:gd name="connsiteY1" fmla="*/ 42203 h 379827"/>
              <a:gd name="connsiteX2" fmla="*/ 154745 w 245975"/>
              <a:gd name="connsiteY2" fmla="*/ 126609 h 379827"/>
              <a:gd name="connsiteX3" fmla="*/ 182880 w 245975"/>
              <a:gd name="connsiteY3" fmla="*/ 168812 h 379827"/>
              <a:gd name="connsiteX4" fmla="*/ 225083 w 245975"/>
              <a:gd name="connsiteY4" fmla="*/ 239151 h 379827"/>
              <a:gd name="connsiteX5" fmla="*/ 239151 w 245975"/>
              <a:gd name="connsiteY5" fmla="*/ 379827 h 37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975" h="379827">
                <a:moveTo>
                  <a:pt x="0" y="0"/>
                </a:moveTo>
                <a:cubicBezTo>
                  <a:pt x="37125" y="9281"/>
                  <a:pt x="71271" y="11113"/>
                  <a:pt x="98474" y="42203"/>
                </a:cubicBezTo>
                <a:cubicBezTo>
                  <a:pt x="120741" y="67651"/>
                  <a:pt x="135988" y="98474"/>
                  <a:pt x="154745" y="126609"/>
                </a:cubicBezTo>
                <a:cubicBezTo>
                  <a:pt x="164123" y="140677"/>
                  <a:pt x="177533" y="152772"/>
                  <a:pt x="182880" y="168812"/>
                </a:cubicBezTo>
                <a:cubicBezTo>
                  <a:pt x="201142" y="223598"/>
                  <a:pt x="186463" y="200529"/>
                  <a:pt x="225083" y="239151"/>
                </a:cubicBezTo>
                <a:cubicBezTo>
                  <a:pt x="245975" y="322716"/>
                  <a:pt x="239151" y="276087"/>
                  <a:pt x="239151" y="37982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23" name="TextBox 13"/>
          <p:cNvSpPr txBox="1">
            <a:spLocks noChangeArrowheads="1"/>
          </p:cNvSpPr>
          <p:nvPr/>
        </p:nvSpPr>
        <p:spPr bwMode="auto">
          <a:xfrm>
            <a:off x="2286000" y="3643313"/>
            <a:ext cx="43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1</a:t>
            </a:r>
          </a:p>
        </p:txBody>
      </p:sp>
      <p:sp>
        <p:nvSpPr>
          <p:cNvPr id="13324" name="TextBox 15"/>
          <p:cNvSpPr txBox="1">
            <a:spLocks noChangeArrowheads="1"/>
          </p:cNvSpPr>
          <p:nvPr/>
        </p:nvSpPr>
        <p:spPr bwMode="auto">
          <a:xfrm>
            <a:off x="2928938" y="3048000"/>
            <a:ext cx="4397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2</a:t>
            </a:r>
          </a:p>
        </p:txBody>
      </p:sp>
      <p:sp>
        <p:nvSpPr>
          <p:cNvPr id="13325" name="TextBox 16"/>
          <p:cNvSpPr txBox="1">
            <a:spLocks noChangeArrowheads="1"/>
          </p:cNvSpPr>
          <p:nvPr/>
        </p:nvSpPr>
        <p:spPr bwMode="auto">
          <a:xfrm>
            <a:off x="3714750" y="3286125"/>
            <a:ext cx="43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3</a:t>
            </a:r>
          </a:p>
        </p:txBody>
      </p:sp>
      <p:sp>
        <p:nvSpPr>
          <p:cNvPr id="13326" name="TextBox 17"/>
          <p:cNvSpPr txBox="1">
            <a:spLocks noChangeArrowheads="1"/>
          </p:cNvSpPr>
          <p:nvPr/>
        </p:nvSpPr>
        <p:spPr bwMode="auto">
          <a:xfrm>
            <a:off x="3143250" y="3786188"/>
            <a:ext cx="43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4</a:t>
            </a:r>
          </a:p>
        </p:txBody>
      </p:sp>
      <p:sp>
        <p:nvSpPr>
          <p:cNvPr id="13327" name="TextBox 18"/>
          <p:cNvSpPr txBox="1">
            <a:spLocks noChangeArrowheads="1"/>
          </p:cNvSpPr>
          <p:nvPr/>
        </p:nvSpPr>
        <p:spPr bwMode="auto">
          <a:xfrm>
            <a:off x="4643438" y="4000500"/>
            <a:ext cx="4397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5</a:t>
            </a:r>
          </a:p>
        </p:txBody>
      </p:sp>
      <p:sp>
        <p:nvSpPr>
          <p:cNvPr id="13328" name="TextBox 19"/>
          <p:cNvSpPr txBox="1">
            <a:spLocks noChangeArrowheads="1"/>
          </p:cNvSpPr>
          <p:nvPr/>
        </p:nvSpPr>
        <p:spPr bwMode="auto">
          <a:xfrm>
            <a:off x="5286375" y="3500438"/>
            <a:ext cx="43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6</a:t>
            </a:r>
          </a:p>
        </p:txBody>
      </p:sp>
      <p:sp>
        <p:nvSpPr>
          <p:cNvPr id="13329" name="TextBox 20"/>
          <p:cNvSpPr txBox="1">
            <a:spLocks noChangeArrowheads="1"/>
          </p:cNvSpPr>
          <p:nvPr/>
        </p:nvSpPr>
        <p:spPr bwMode="auto">
          <a:xfrm>
            <a:off x="6072188" y="3714750"/>
            <a:ext cx="4397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7</a:t>
            </a:r>
          </a:p>
        </p:txBody>
      </p:sp>
      <p:sp>
        <p:nvSpPr>
          <p:cNvPr id="13330" name="TextBox 21"/>
          <p:cNvSpPr txBox="1">
            <a:spLocks noChangeArrowheads="1"/>
          </p:cNvSpPr>
          <p:nvPr/>
        </p:nvSpPr>
        <p:spPr bwMode="auto">
          <a:xfrm>
            <a:off x="5429250" y="4286250"/>
            <a:ext cx="439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Verdana" pitchFamily="34" charset="0"/>
              </a:rPr>
              <a:t>8</a:t>
            </a:r>
          </a:p>
        </p:txBody>
      </p:sp>
      <p:sp>
        <p:nvSpPr>
          <p:cNvPr id="13331" name="TextBox 22"/>
          <p:cNvSpPr txBox="1">
            <a:spLocks noChangeArrowheads="1"/>
          </p:cNvSpPr>
          <p:nvPr/>
        </p:nvSpPr>
        <p:spPr bwMode="auto">
          <a:xfrm>
            <a:off x="1714500" y="2714625"/>
            <a:ext cx="471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Verdana" pitchFamily="34" charset="0"/>
              </a:rPr>
              <a:t>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"/>
          <p:cNvPicPr>
            <a:picLocks noChangeAspect="1" noChangeArrowheads="1"/>
          </p:cNvPicPr>
          <p:nvPr/>
        </p:nvPicPr>
        <p:blipFill>
          <a:blip r:embed="rId2"/>
          <a:srcRect l="2564" t="8050" r="3419"/>
          <a:stretch>
            <a:fillRect/>
          </a:stretch>
        </p:blipFill>
        <p:spPr bwMode="auto">
          <a:xfrm>
            <a:off x="1071538" y="714356"/>
            <a:ext cx="7358114" cy="59261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285728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Доведіть, що  а ІІ </a:t>
            </a:r>
            <a:r>
              <a:rPr lang="uk-UA" i="1" dirty="0" smtClean="0"/>
              <a:t>в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642919"/>
            <a:ext cx="457203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/>
              <a:t>Означення паралельних прямих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1214422"/>
            <a:ext cx="692948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/>
              <a:t>прямі</a:t>
            </a:r>
            <a:r>
              <a:rPr lang="ru-RU" sz="2000" dirty="0"/>
              <a:t> в </a:t>
            </a:r>
            <a:r>
              <a:rPr lang="ru-RU" sz="2000" dirty="0" err="1"/>
              <a:t>просторі</a:t>
            </a:r>
            <a:r>
              <a:rPr lang="ru-RU" sz="2000" dirty="0"/>
              <a:t> </a:t>
            </a:r>
            <a:r>
              <a:rPr lang="ru-RU" sz="2000" dirty="0" err="1"/>
              <a:t>називаються</a:t>
            </a:r>
            <a:r>
              <a:rPr lang="ru-RU" sz="2000" dirty="0"/>
              <a:t> </a:t>
            </a:r>
            <a:r>
              <a:rPr lang="ru-RU" sz="2000" dirty="0" err="1"/>
              <a:t>паралельними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вони лежать в </a:t>
            </a:r>
            <a:r>
              <a:rPr lang="ru-RU" sz="2000" dirty="0" err="1"/>
              <a:t>одній</a:t>
            </a:r>
            <a:r>
              <a:rPr lang="ru-RU" sz="2000" dirty="0"/>
              <a:t> </a:t>
            </a:r>
            <a:r>
              <a:rPr lang="ru-RU" sz="2000" dirty="0" err="1" smtClean="0"/>
              <a:t>площині</a:t>
            </a:r>
            <a:r>
              <a:rPr lang="ru-RU" sz="2000" dirty="0" smtClean="0"/>
              <a:t>  </a:t>
            </a:r>
            <a:r>
              <a:rPr lang="ru-RU" sz="2000" dirty="0" err="1"/>
              <a:t>і</a:t>
            </a:r>
            <a:r>
              <a:rPr lang="ru-RU" sz="2000" dirty="0"/>
              <a:t> не </a:t>
            </a:r>
            <a:r>
              <a:rPr lang="ru-RU" sz="2000" dirty="0" err="1"/>
              <a:t>перетинаються</a:t>
            </a:r>
            <a:r>
              <a:rPr lang="ru-RU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00" y="2428868"/>
            <a:ext cx="6357982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Для того, </a:t>
            </a:r>
            <a:r>
              <a:rPr lang="ru-RU" sz="2000" dirty="0" err="1"/>
              <a:t>щоб</a:t>
            </a:r>
            <a:r>
              <a:rPr lang="ru-RU" sz="2000" dirty="0"/>
              <a:t> на </a:t>
            </a:r>
            <a:r>
              <a:rPr lang="ru-RU" sz="2000" dirty="0" err="1"/>
              <a:t>практиці</a:t>
            </a:r>
            <a:r>
              <a:rPr lang="ru-RU" sz="2000" dirty="0"/>
              <a:t> </a:t>
            </a:r>
            <a:r>
              <a:rPr lang="ru-RU" sz="2000" dirty="0" err="1"/>
              <a:t>з’ясовувати</a:t>
            </a:r>
            <a:r>
              <a:rPr lang="ru-RU" sz="2000" dirty="0"/>
              <a:t> </a:t>
            </a:r>
            <a:r>
              <a:rPr lang="ru-RU" sz="2000" dirty="0" err="1"/>
              <a:t>паралельність</a:t>
            </a:r>
            <a:r>
              <a:rPr lang="ru-RU" sz="2000" dirty="0"/>
              <a:t> </a:t>
            </a:r>
            <a:r>
              <a:rPr lang="ru-RU" sz="2000" dirty="0" err="1"/>
              <a:t>прямих</a:t>
            </a:r>
            <a:r>
              <a:rPr lang="ru-RU" sz="2000" dirty="0"/>
              <a:t>,  </a:t>
            </a:r>
            <a:r>
              <a:rPr lang="ru-RU" sz="2000" dirty="0" err="1"/>
              <a:t>недостатньо</a:t>
            </a:r>
            <a:r>
              <a:rPr lang="ru-RU" sz="2000" dirty="0"/>
              <a:t> знати </a:t>
            </a:r>
            <a:r>
              <a:rPr lang="ru-RU" sz="2000" dirty="0" err="1">
                <a:solidFill>
                  <a:srgbClr val="FF0000"/>
                </a:solidFill>
              </a:rPr>
              <a:t>означення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/>
              <a:t>паралельних</a:t>
            </a:r>
            <a:r>
              <a:rPr lang="ru-RU" sz="2000" dirty="0"/>
              <a:t> </a:t>
            </a:r>
            <a:r>
              <a:rPr lang="ru-RU" sz="2000" dirty="0" err="1"/>
              <a:t>прямих</a:t>
            </a:r>
            <a:r>
              <a:rPr lang="ru-RU" sz="2000" dirty="0"/>
              <a:t> Тому ми </a:t>
            </a:r>
            <a:r>
              <a:rPr lang="ru-RU" sz="2000" dirty="0" err="1"/>
              <a:t>доведемо</a:t>
            </a:r>
            <a:r>
              <a:rPr lang="ru-RU" sz="2000" dirty="0"/>
              <a:t> </a:t>
            </a:r>
            <a:r>
              <a:rPr lang="ru-RU" sz="2000" dirty="0" err="1" smtClean="0"/>
              <a:t>певні</a:t>
            </a:r>
            <a:r>
              <a:rPr lang="ru-RU" sz="2000" dirty="0" smtClean="0"/>
              <a:t> </a:t>
            </a:r>
            <a:r>
              <a:rPr lang="ru-RU" sz="2000" dirty="0" err="1"/>
              <a:t>твердження</a:t>
            </a:r>
            <a:r>
              <a:rPr lang="ru-RU" sz="2000" dirty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називаються</a:t>
            </a:r>
            <a:r>
              <a:rPr lang="ru-RU" sz="2000" dirty="0" smtClean="0"/>
              <a:t> </a:t>
            </a:r>
            <a:r>
              <a:rPr lang="ru-RU" sz="2000" dirty="0" err="1">
                <a:solidFill>
                  <a:srgbClr val="FF0000"/>
                </a:solidFill>
              </a:rPr>
              <a:t>ознакою</a:t>
            </a:r>
            <a:r>
              <a:rPr lang="ru-RU" sz="2000" dirty="0"/>
              <a:t> </a:t>
            </a:r>
            <a:r>
              <a:rPr lang="ru-RU" sz="2000" dirty="0" err="1"/>
              <a:t>паралельності</a:t>
            </a:r>
            <a:r>
              <a:rPr lang="ru-RU" sz="2000" dirty="0"/>
              <a:t> </a:t>
            </a:r>
            <a:r>
              <a:rPr lang="ru-RU" sz="2000" dirty="0" err="1"/>
              <a:t>прямих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4143380"/>
            <a:ext cx="7000924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означення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тому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плутати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>
                <a:solidFill>
                  <a:srgbClr val="FF0000"/>
                </a:solidFill>
              </a:rPr>
              <a:t>Означення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говорить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означуване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ознака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ж </a:t>
            </a:r>
            <a:r>
              <a:rPr lang="ru-RU" dirty="0" err="1"/>
              <a:t>поняття</a:t>
            </a:r>
            <a:r>
              <a:rPr lang="ru-RU" dirty="0"/>
              <a:t>, яку часто </a:t>
            </a:r>
            <a:r>
              <a:rPr lang="ru-RU" dirty="0" err="1"/>
              <a:t>застосовують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яка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теоремою.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535785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Є три ознаки паралельності прямих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785794"/>
            <a:ext cx="6286544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i="1" dirty="0" smtClean="0"/>
              <a:t>1.Дві прямі паралельні ,якщо при перетині із січною вони утворюють </a:t>
            </a:r>
            <a:r>
              <a:rPr lang="uk-UA" sz="2400" i="1" u="sng" dirty="0" smtClean="0">
                <a:solidFill>
                  <a:srgbClr val="FF0000"/>
                </a:solidFill>
              </a:rPr>
              <a:t>рівні внутрішні різносторонні кути</a:t>
            </a:r>
            <a:r>
              <a:rPr lang="uk-UA" sz="2400" u="sng" dirty="0" smtClean="0">
                <a:solidFill>
                  <a:srgbClr val="FF0000"/>
                </a:solidFill>
              </a:rPr>
              <a:t>.</a:t>
            </a:r>
            <a:endParaRPr lang="ru-RU" sz="2400" u="sng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429388" y="1357298"/>
            <a:ext cx="2500330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643702" y="1928802"/>
            <a:ext cx="221457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500826" y="2000240"/>
            <a:ext cx="192882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flipV="1">
            <a:off x="7286644" y="1571612"/>
            <a:ext cx="428628" cy="500066"/>
          </a:xfrm>
          <a:prstGeom prst="arc">
            <a:avLst>
              <a:gd name="adj1" fmla="val 11619369"/>
              <a:gd name="adj2" fmla="val 16541073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7215206" y="2143116"/>
            <a:ext cx="428628" cy="642942"/>
          </a:xfrm>
          <a:prstGeom prst="arc">
            <a:avLst>
              <a:gd name="adj1" fmla="val 16713541"/>
              <a:gd name="adj2" fmla="val 20451242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7286644" y="1571612"/>
            <a:ext cx="428628" cy="571504"/>
          </a:xfrm>
          <a:prstGeom prst="arc">
            <a:avLst>
              <a:gd name="adj1" fmla="val 19828388"/>
              <a:gd name="adj2" fmla="val 6051202"/>
            </a:avLst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>
            <a:off x="7358082" y="2500306"/>
            <a:ext cx="914400" cy="628648"/>
          </a:xfrm>
          <a:prstGeom prst="arc">
            <a:avLst>
              <a:gd name="adj1" fmla="val 12191915"/>
              <a:gd name="adj2" fmla="val 124872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7215206" y="2214554"/>
            <a:ext cx="428628" cy="500066"/>
          </a:xfrm>
          <a:prstGeom prst="arc">
            <a:avLst>
              <a:gd name="adj1" fmla="val 9793503"/>
              <a:gd name="adj2" fmla="val 16377273"/>
            </a:avLst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71472" y="200024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Теорема доводиться від супротивного </a:t>
            </a:r>
            <a:endParaRPr lang="ru-RU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8596" y="307181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Чи паралельні прямі а і в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286116" y="271462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2857488" y="3000372"/>
            <a:ext cx="271464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00364" y="3714752"/>
            <a:ext cx="271464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214678" y="3143248"/>
            <a:ext cx="200026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57818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500694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в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4143372" y="25003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4143372" y="342900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65˚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643306" y="27860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115˚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714348" y="2428869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Вправа на закріплення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38" grpId="0"/>
      <p:bldP spid="39" grpId="0"/>
      <p:bldP spid="40" grpId="0"/>
      <p:bldP spid="41" grpId="0"/>
      <p:bldP spid="4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71472" y="428604"/>
            <a:ext cx="7215238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/>
              <a:t>2</a:t>
            </a:r>
            <a:r>
              <a:rPr lang="uk-UA" sz="2000" dirty="0" smtClean="0"/>
              <a:t>.Дві </a:t>
            </a:r>
            <a:r>
              <a:rPr lang="uk-UA" sz="2000" dirty="0" smtClean="0"/>
              <a:t>прямі паралельні ,якщо при перетині із січною вони утворюють внутрішні односторонні кути,сума яких дорівнює 180˚</a:t>
            </a:r>
            <a:endParaRPr lang="ru-RU" sz="20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4714876" y="1500174"/>
            <a:ext cx="300039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786314" y="2143116"/>
            <a:ext cx="314327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322099" y="1964521"/>
            <a:ext cx="192882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5720" y="192880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Дано: а і </a:t>
            </a:r>
            <a:r>
              <a:rPr lang="uk-UA" i="1" dirty="0" smtClean="0"/>
              <a:t>в прямі,  с -  січна.</a:t>
            </a:r>
            <a:endParaRPr lang="ru-RU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928662" y="250030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Довести а ІІ </a:t>
            </a:r>
            <a:r>
              <a:rPr lang="uk-UA" i="1" dirty="0" smtClean="0"/>
              <a:t>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072198" y="178592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57950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357950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1857364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&lt;4+&lt;3 =180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28662" y="321468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Доведення</a:t>
            </a:r>
            <a:endParaRPr lang="ru-RU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385762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 умовою теореми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71802" y="3857628"/>
            <a:ext cx="1428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&lt;4+&lt;3 =180˚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429124" y="392906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Кути &lt;2 і&lt; 4  - суміжні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 flipV="1">
            <a:off x="6858016" y="4000499"/>
            <a:ext cx="428628" cy="214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7429520" y="40005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&lt;2+&lt;4=180˚</a:t>
            </a:r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285720" y="4643446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142976" y="464344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&lt;3=&lt;2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000232" y="4643447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&lt;2</a:t>
            </a:r>
            <a:r>
              <a:rPr lang="en-US" dirty="0" smtClean="0"/>
              <a:t>i&lt;</a:t>
            </a:r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30" name="Выноска-облако 29"/>
          <p:cNvSpPr/>
          <p:nvPr/>
        </p:nvSpPr>
        <p:spPr>
          <a:xfrm>
            <a:off x="2714612" y="4286256"/>
            <a:ext cx="4500594" cy="2000264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3143240" y="4500570"/>
            <a:ext cx="3286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Вони внутрішні різносторонні. А якщо вони рівні ,то за </a:t>
            </a:r>
            <a:r>
              <a:rPr lang="uk-UA" b="1" i="1" dirty="0" smtClean="0"/>
              <a:t>попередньою ознакою </a:t>
            </a:r>
          </a:p>
          <a:p>
            <a:r>
              <a:rPr lang="uk-UA" dirty="0" smtClean="0"/>
              <a:t>прямі  </a:t>
            </a:r>
            <a:r>
              <a:rPr lang="uk-UA" dirty="0" smtClean="0">
                <a:solidFill>
                  <a:srgbClr val="FF0000"/>
                </a:solidFill>
              </a:rPr>
              <a:t>а і </a:t>
            </a:r>
            <a:r>
              <a:rPr lang="uk-UA" i="1" dirty="0" smtClean="0">
                <a:solidFill>
                  <a:srgbClr val="FF0000"/>
                </a:solidFill>
              </a:rPr>
              <a:t>в- паралельні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/>
      <p:bldP spid="21" grpId="0"/>
      <p:bldP spid="8" grpId="0"/>
      <p:bldP spid="9" grpId="0"/>
      <p:bldP spid="10" grpId="0"/>
      <p:bldP spid="11" grpId="0"/>
      <p:bldP spid="12" grpId="0"/>
      <p:bldP spid="14" grpId="0"/>
      <p:bldP spid="16" grpId="0"/>
      <p:bldP spid="18" grpId="0"/>
      <p:bldP spid="22" grpId="0"/>
      <p:bldP spid="24" grpId="0" animBg="1"/>
      <p:bldP spid="25" grpId="0"/>
      <p:bldP spid="26" grpId="0" animBg="1"/>
      <p:bldP spid="27" grpId="0"/>
      <p:bldP spid="29" grpId="0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571472" y="1500174"/>
            <a:ext cx="8072494" cy="421484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85852" y="207167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Чи паралельні прямі?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857224" y="2571744"/>
            <a:ext cx="350046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857224" y="3286124"/>
            <a:ext cx="335758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1357290" y="3071810"/>
            <a:ext cx="157163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71604" y="292893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108˚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571604" y="321468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72˚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929322" y="2357430"/>
            <a:ext cx="1571636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357818" y="2857496"/>
            <a:ext cx="1643074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5286380" y="2928934"/>
            <a:ext cx="250033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85918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857356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286512" y="32861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16˚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16" y="32146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154˚</a:t>
            </a:r>
            <a:endParaRPr lang="ru-RU" dirty="0"/>
          </a:p>
        </p:txBody>
      </p:sp>
      <p:sp>
        <p:nvSpPr>
          <p:cNvPr id="29" name="Пятно 2 28"/>
          <p:cNvSpPr/>
          <p:nvPr/>
        </p:nvSpPr>
        <p:spPr>
          <a:xfrm>
            <a:off x="4500562" y="285728"/>
            <a:ext cx="4214842" cy="1557342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572132" y="71435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Вправа на закріплення.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6" grpId="0"/>
      <p:bldP spid="17" grpId="0"/>
      <p:bldP spid="27" grpId="0"/>
      <p:bldP spid="28" grpId="0"/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642919"/>
            <a:ext cx="771530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3</a:t>
            </a:r>
            <a:r>
              <a:rPr lang="uk-UA" sz="2400" dirty="0" smtClean="0"/>
              <a:t>.Дві прямі паралельні ,якщо ,перетинаючись із січною , вони утворюють рівні відповідні кути.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92880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Дано: а і </a:t>
            </a:r>
            <a:r>
              <a:rPr lang="uk-UA" i="1" dirty="0" smtClean="0"/>
              <a:t>в прямі,  с -  січна.</a:t>
            </a:r>
            <a:endParaRPr lang="ru-RU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072066" y="1428736"/>
            <a:ext cx="264320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5357818" y="2214554"/>
            <a:ext cx="264320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072066" y="2000240"/>
            <a:ext cx="22860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6072198" y="1571612"/>
            <a:ext cx="714380" cy="500066"/>
          </a:xfrm>
          <a:prstGeom prst="arc">
            <a:avLst>
              <a:gd name="adj1" fmla="val 16864183"/>
              <a:gd name="adj2" fmla="val 20849878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5715008" y="2500306"/>
            <a:ext cx="714380" cy="571504"/>
          </a:xfrm>
          <a:prstGeom prst="arc">
            <a:avLst>
              <a:gd name="adj1" fmla="val 16804299"/>
              <a:gd name="adj2" fmla="val 20779278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357950" y="22859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429388" y="17859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643702" y="128586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929322" y="192880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928662" y="23574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&lt;1=&lt;3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86116" y="207167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&lt;1 </a:t>
            </a:r>
            <a:r>
              <a:rPr lang="ru-RU" dirty="0" err="1" smtClean="0"/>
              <a:t>і</a:t>
            </a:r>
            <a:r>
              <a:rPr lang="ru-RU" dirty="0" smtClean="0"/>
              <a:t> &lt;3 </a:t>
            </a:r>
            <a:r>
              <a:rPr lang="ru-RU" dirty="0" err="1" smtClean="0"/>
              <a:t>відповідні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928662" y="271462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Довести а ІІ </a:t>
            </a:r>
            <a:r>
              <a:rPr lang="uk-UA" i="1" dirty="0" smtClean="0"/>
              <a:t>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928662" y="321468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 smtClean="0"/>
              <a:t>Доведення</a:t>
            </a:r>
            <a:endParaRPr lang="ru-RU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642910" y="385762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 умовою теореми 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928926" y="400050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&lt;1 </a:t>
            </a:r>
            <a:r>
              <a:rPr lang="ru-RU" dirty="0" err="1" smtClean="0"/>
              <a:t>і</a:t>
            </a:r>
            <a:r>
              <a:rPr lang="ru-RU" dirty="0" smtClean="0"/>
              <a:t> &lt;3 </a:t>
            </a:r>
            <a:r>
              <a:rPr lang="ru-RU" dirty="0" err="1" smtClean="0"/>
              <a:t>відповідні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000628" y="398715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&lt;1=&lt;3</a:t>
            </a:r>
            <a:endParaRPr lang="ru-RU" dirty="0"/>
          </a:p>
        </p:txBody>
      </p:sp>
      <p:sp>
        <p:nvSpPr>
          <p:cNvPr id="24" name="Овальная выноска 23"/>
          <p:cNvSpPr/>
          <p:nvPr/>
        </p:nvSpPr>
        <p:spPr>
          <a:xfrm>
            <a:off x="5786446" y="3214686"/>
            <a:ext cx="2286016" cy="1500198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286512" y="357187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&lt;3</a:t>
            </a:r>
            <a:r>
              <a:rPr lang="en-US" dirty="0" smtClean="0"/>
              <a:t>i&lt;4</a:t>
            </a:r>
            <a:r>
              <a:rPr lang="uk-UA" dirty="0" smtClean="0"/>
              <a:t> вертикальні</a:t>
            </a:r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285720" y="5072074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357290" y="500063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&lt;3=&lt;4</a:t>
            </a:r>
            <a:endParaRPr lang="ru-RU" dirty="0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2285984" y="4786322"/>
            <a:ext cx="1357322" cy="100013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428860" y="514351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&lt;1=&lt;4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857620" y="5143512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&lt;4 </a:t>
            </a:r>
            <a:r>
              <a:rPr lang="en-US" dirty="0" smtClean="0"/>
              <a:t>i</a:t>
            </a:r>
            <a:r>
              <a:rPr lang="uk-UA" dirty="0" smtClean="0"/>
              <a:t> </a:t>
            </a:r>
            <a:r>
              <a:rPr lang="en-US" dirty="0" smtClean="0"/>
              <a:t>&lt;1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внутрішні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0000"/>
                </a:solidFill>
              </a:rPr>
              <a:t>різносторонні і рівні </a:t>
            </a:r>
            <a:r>
              <a:rPr lang="uk-UA" dirty="0" smtClean="0"/>
              <a:t>, </a:t>
            </a:r>
            <a:r>
              <a:rPr lang="uk-UA" dirty="0" smtClean="0"/>
              <a:t>за </a:t>
            </a:r>
            <a:r>
              <a:rPr lang="uk-UA" dirty="0" smtClean="0"/>
              <a:t>ознакою </a:t>
            </a:r>
            <a:r>
              <a:rPr lang="uk-UA" i="1" dirty="0" smtClean="0"/>
              <a:t>( Теорема 3)</a:t>
            </a:r>
            <a:r>
              <a:rPr lang="uk-UA" dirty="0" smtClean="0"/>
              <a:t> випливає ,що а ІІ </a:t>
            </a:r>
            <a:r>
              <a:rPr lang="uk-UA" i="1" dirty="0" smtClean="0"/>
              <a:t>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8579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Тренувальна вправа</a:t>
            </a:r>
            <a:endParaRPr lang="ru-RU" dirty="0"/>
          </a:p>
        </p:txBody>
      </p:sp>
      <p:sp>
        <p:nvSpPr>
          <p:cNvPr id="3" name="Волна 2"/>
          <p:cNvSpPr/>
          <p:nvPr/>
        </p:nvSpPr>
        <p:spPr>
          <a:xfrm>
            <a:off x="357158" y="1714488"/>
            <a:ext cx="8358246" cy="3714776"/>
          </a:xfrm>
          <a:prstGeom prst="wave">
            <a:avLst>
              <a:gd name="adj1" fmla="val 12500"/>
              <a:gd name="adj2" fmla="val -151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285852" y="221455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Чи паралельні прямі?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000364" y="2857496"/>
            <a:ext cx="300039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571868" y="3643314"/>
            <a:ext cx="2857520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" idx="0"/>
            <a:endCxn id="3" idx="0"/>
          </p:cNvCxnSpPr>
          <p:nvPr/>
        </p:nvCxnSpPr>
        <p:spPr>
          <a:xfrm rot="5400000">
            <a:off x="4663159" y="2178835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3571868" y="3357562"/>
            <a:ext cx="1857388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29190" y="27860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52</a:t>
            </a:r>
            <a:r>
              <a:rPr lang="ru-RU" dirty="0" smtClean="0"/>
              <a:t>˚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500562" y="37147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52˚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072494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0000"/>
                </a:solidFill>
              </a:rPr>
              <a:t>Дві прямі перпендикулярні до третьої прямої, паралельні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50004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Наслідок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85918" y="2714620"/>
            <a:ext cx="43577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714480" y="3429000"/>
            <a:ext cx="43577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2894001" y="3106735"/>
            <a:ext cx="1928826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571868" y="2571744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3286124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ering.gif (3182 bytes)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714500" y="2233613"/>
            <a:ext cx="62642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71538" y="571488"/>
            <a:ext cx="7313612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Ілюзія</a:t>
            </a:r>
            <a:r>
              <a:rPr lang="ru-RU" sz="32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Герінга</a:t>
            </a:r>
            <a:endParaRPr lang="ru-RU" sz="32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ru-RU" sz="3200" b="1" dirty="0" err="1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ілюзия</a:t>
            </a:r>
            <a:r>
              <a:rPr lang="ru-RU" sz="32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32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веера)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404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Ознаки паралельності прямих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Ознаки паралельності прямих</dc:title>
  <dc:creator>Admin</dc:creator>
  <cp:lastModifiedBy>Admin</cp:lastModifiedBy>
  <cp:revision>22</cp:revision>
  <dcterms:created xsi:type="dcterms:W3CDTF">2011-11-20T07:56:48Z</dcterms:created>
  <dcterms:modified xsi:type="dcterms:W3CDTF">2011-11-21T20:07:29Z</dcterms:modified>
</cp:coreProperties>
</file>