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8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5D9C-1E14-4E28-8E4D-4AEDD3973707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EABC-1D2B-4581-87B7-426D4200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77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5D9C-1E14-4E28-8E4D-4AEDD3973707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EABC-1D2B-4581-87B7-426D4200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82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5D9C-1E14-4E28-8E4D-4AEDD3973707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EABC-1D2B-4581-87B7-426D4200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02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5D9C-1E14-4E28-8E4D-4AEDD3973707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EABC-1D2B-4581-87B7-426D4200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99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5D9C-1E14-4E28-8E4D-4AEDD3973707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EABC-1D2B-4581-87B7-426D4200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82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5D9C-1E14-4E28-8E4D-4AEDD3973707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EABC-1D2B-4581-87B7-426D4200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12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5D9C-1E14-4E28-8E4D-4AEDD3973707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EABC-1D2B-4581-87B7-426D4200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65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5D9C-1E14-4E28-8E4D-4AEDD3973707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EABC-1D2B-4581-87B7-426D4200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05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5D9C-1E14-4E28-8E4D-4AEDD3973707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EABC-1D2B-4581-87B7-426D4200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24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5D9C-1E14-4E28-8E4D-4AEDD3973707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EABC-1D2B-4581-87B7-426D4200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458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5D9C-1E14-4E28-8E4D-4AEDD3973707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EABC-1D2B-4581-87B7-426D4200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90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25D9C-1E14-4E28-8E4D-4AEDD3973707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0EABC-1D2B-4581-87B7-426D4200A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51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7.wdp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188640"/>
            <a:ext cx="73083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Арифметична</a:t>
            </a:r>
          </a:p>
          <a:p>
            <a:pPr algn="ctr"/>
            <a:r>
              <a:rPr lang="uk-UA" sz="66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прогресія</a:t>
            </a:r>
            <a:r>
              <a:rPr lang="ru-RU" sz="66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6600" b="1" i="1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050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260648"/>
            <a:ext cx="8352928" cy="1754326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2. Що називають різницею арифметичної прогресії? </a:t>
            </a:r>
          </a:p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Як її позначають?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49080"/>
            <a:ext cx="2895600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2348880"/>
            <a:ext cx="8352928" cy="181588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Відповідь:</a:t>
            </a:r>
          </a:p>
          <a:p>
            <a:pPr algn="ctr"/>
            <a:r>
              <a:rPr lang="uk-UA" sz="2800" dirty="0" smtClean="0">
                <a:latin typeface="Book Antiqua" pitchFamily="18" charset="0"/>
              </a:rPr>
              <a:t> </a:t>
            </a:r>
            <a:r>
              <a:rPr lang="uk-UA" sz="2800" i="1" dirty="0" smtClean="0">
                <a:latin typeface="Book Antiqua" pitchFamily="18" charset="0"/>
              </a:rPr>
              <a:t>Це число, що показує на скільки кожний наступний член більше або менше попереднього. Позначають буквою d.</a:t>
            </a:r>
            <a:endParaRPr lang="uk-UA" sz="2800" i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378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44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516" y="260648"/>
            <a:ext cx="8712968" cy="1323439"/>
          </a:xfrm>
          <a:prstGeom prst="rect">
            <a:avLst/>
          </a:prstGeom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uk-UA" sz="4000" b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entury Gothic" pitchFamily="34" charset="0"/>
                <a:cs typeface="Leelawadee" pitchFamily="34" charset="-34"/>
              </a:rPr>
              <a:t>3. Назвіть формулу n-</a:t>
            </a:r>
            <a:r>
              <a:rPr lang="uk-UA" sz="4000" b="1" dirty="0" err="1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entury Gothic" pitchFamily="34" charset="0"/>
                <a:cs typeface="Leelawadee" pitchFamily="34" charset="-34"/>
              </a:rPr>
              <a:t>ого</a:t>
            </a:r>
            <a:r>
              <a:rPr lang="uk-UA" sz="4000" b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entury Gothic" pitchFamily="34" charset="0"/>
                <a:cs typeface="Leelawadee" pitchFamily="34" charset="-34"/>
              </a:rPr>
              <a:t> члена арифметичної прогресії.</a:t>
            </a:r>
            <a:endParaRPr lang="uk-UA" sz="4000" b="1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Century Gothic" pitchFamily="34" charset="0"/>
              <a:cs typeface="Leelawadee" pitchFamily="34" charset="-34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7" b="100000" l="0" r="100000">
                        <a14:foregroundMark x1="46333" y1="37982" x2="37333" y2="270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438" y="2996952"/>
            <a:ext cx="3139447" cy="352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77" y="1584087"/>
            <a:ext cx="835183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62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25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67644" y="0"/>
            <a:ext cx="6408712" cy="2376264"/>
          </a:xfrm>
          <a:prstGeom prst="rect">
            <a:avLst/>
          </a:prstGeom>
        </p:spPr>
        <p:txBody>
          <a:bodyPr wrap="square">
            <a:prstTxWarp prst="textFadeLeft">
              <a:avLst/>
            </a:prstTxWarp>
            <a:spAutoFit/>
          </a:bodyPr>
          <a:lstStyle/>
          <a:p>
            <a:pPr algn="ctr"/>
            <a:r>
              <a:rPr lang="uk-UA" sz="3600" b="1" i="1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t="100000" r="100000"/>
                  </a:path>
                </a:gradFill>
                <a:latin typeface="Century Gothic" pitchFamily="34" charset="0"/>
              </a:rPr>
              <a:t>4. У чому полягає </a:t>
            </a:r>
            <a:r>
              <a:rPr lang="uk-UA" sz="36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Century Gothic" pitchFamily="34" charset="0"/>
              </a:rPr>
              <a:t>властивість арифметичної прогресії?</a:t>
            </a:r>
            <a:endParaRPr lang="uk-UA" sz="3600" b="1" i="1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t="100000" r="100000"/>
                </a:path>
                <a:tileRect l="-100000" b="-100000"/>
              </a:gradFill>
              <a:latin typeface="Century Gothic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9" y="3867263"/>
            <a:ext cx="2401887" cy="524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2780" y="2389196"/>
            <a:ext cx="889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Відповідь: </a:t>
            </a:r>
          </a:p>
          <a:p>
            <a:r>
              <a:rPr lang="uk-UA" sz="2400" i="1" dirty="0" smtClean="0"/>
              <a:t>Кожен член арифметичної прогресії, починаючи з другого дорівнює середньому арифметичному двох сусідніх з ним членів.</a:t>
            </a:r>
            <a:endParaRPr lang="uk-UA" sz="2400" i="1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509120"/>
            <a:ext cx="30289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99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3899" y="404664"/>
            <a:ext cx="8712968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Book Antiqua" pitchFamily="18" charset="0"/>
              </a:rPr>
              <a:t>5. </a:t>
            </a:r>
            <a:r>
              <a:rPr lang="uk-UA" sz="32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Book Antiqua" pitchFamily="18" charset="0"/>
              </a:rPr>
              <a:t>Назвіть</a:t>
            </a: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Book Antiqua" pitchFamily="18" charset="0"/>
              </a:rPr>
              <a:t> формулу </a:t>
            </a:r>
            <a:r>
              <a:rPr lang="uk-UA" sz="32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Book Antiqua" pitchFamily="18" charset="0"/>
              </a:rPr>
              <a:t>суми</a:t>
            </a: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Book Antiqua" pitchFamily="18" charset="0"/>
              </a:rPr>
              <a:t>? </a:t>
            </a:r>
            <a:r>
              <a:rPr lang="en-US" sz="32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Book Antiqua" pitchFamily="18" charset="0"/>
              </a:rPr>
              <a:t>n</a:t>
            </a: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Book Antiqua" pitchFamily="18" charset="0"/>
              </a:rPr>
              <a:t> перших </a:t>
            </a:r>
            <a:r>
              <a:rPr lang="uk-UA" sz="32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Book Antiqua" pitchFamily="18" charset="0"/>
              </a:rPr>
              <a:t>членів</a:t>
            </a: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uk-UA" sz="32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Book Antiqua" pitchFamily="18" charset="0"/>
              </a:rPr>
              <a:t>арифметичної прогресії.</a:t>
            </a:r>
            <a:endParaRPr lang="uk-UA" sz="3200" b="1" i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883" y="1844824"/>
            <a:ext cx="3758737" cy="338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7" y="3355689"/>
            <a:ext cx="4467225" cy="1866900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20652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05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4873" y="211025"/>
            <a:ext cx="7624203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6. Які бувають арифметичні </a:t>
            </a:r>
          </a:p>
          <a:p>
            <a:pPr algn="ctr"/>
            <a:r>
              <a:rPr lang="uk-UA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прогресії?</a:t>
            </a:r>
            <a:endParaRPr lang="uk-UA" sz="4000" b="1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628800"/>
            <a:ext cx="2770310" cy="830997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4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Відповіді:</a:t>
            </a:r>
            <a:endParaRPr lang="uk-UA" sz="4800" b="1" i="1" dirty="0">
              <a:ln>
                <a:solidFill>
                  <a:sysClr val="windowText" lastClr="000000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551837"/>
            <a:ext cx="8640960" cy="3046988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uk-UA" sz="3200" i="1" dirty="0" smtClean="0"/>
              <a:t>Якщо</a:t>
            </a:r>
            <a:r>
              <a:rPr lang="ru-RU" sz="3200" i="1" dirty="0" smtClean="0"/>
              <a:t> в </a:t>
            </a:r>
            <a:r>
              <a:rPr lang="uk-UA" sz="3200" i="1" dirty="0" smtClean="0"/>
              <a:t>арифметичній прогресії різниця </a:t>
            </a:r>
            <a:r>
              <a:rPr lang="en-US" sz="3200" i="1" dirty="0" smtClean="0"/>
              <a:t>d&gt; 0, </a:t>
            </a:r>
            <a:r>
              <a:rPr lang="uk-UA" sz="3200" i="1" dirty="0" smtClean="0"/>
              <a:t>то прогресія є </a:t>
            </a:r>
            <a:r>
              <a:rPr lang="uk-UA" sz="3200" b="1" i="1" dirty="0" smtClean="0">
                <a:solidFill>
                  <a:schemeClr val="accent6">
                    <a:lumMod val="75000"/>
                  </a:schemeClr>
                </a:solidFill>
              </a:rPr>
              <a:t>зростаючою</a:t>
            </a:r>
            <a:r>
              <a:rPr lang="uk-UA" sz="3200" i="1" dirty="0" smtClean="0"/>
              <a:t>.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uk-UA" sz="3200" i="1" dirty="0" smtClean="0"/>
              <a:t>     Якщо в арифметичній прогресії різниця</a:t>
            </a:r>
            <a:r>
              <a:rPr lang="ru-RU" sz="3200" i="1" dirty="0" smtClean="0"/>
              <a:t> </a:t>
            </a:r>
          </a:p>
          <a:p>
            <a:pPr algn="ctr"/>
            <a:r>
              <a:rPr lang="en-US" sz="3200" i="1" dirty="0" smtClean="0"/>
              <a:t>d &lt;0, </a:t>
            </a:r>
            <a:r>
              <a:rPr lang="ru-RU" sz="3200" i="1" dirty="0" smtClean="0"/>
              <a:t>то </a:t>
            </a:r>
            <a:r>
              <a:rPr lang="uk-UA" sz="3200" i="1" dirty="0" smtClean="0"/>
              <a:t>прогресія є </a:t>
            </a:r>
            <a:r>
              <a:rPr lang="uk-UA" sz="3200" b="1" i="1" dirty="0" smtClean="0">
                <a:solidFill>
                  <a:schemeClr val="accent4">
                    <a:lumMod val="75000"/>
                  </a:schemeClr>
                </a:solidFill>
              </a:rPr>
              <a:t>спадною</a:t>
            </a:r>
            <a:r>
              <a:rPr lang="uk-UA" sz="3200" i="1" dirty="0" smtClean="0"/>
              <a:t>.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3200" i="1" dirty="0" smtClean="0"/>
              <a:t>     </a:t>
            </a:r>
            <a:r>
              <a:rPr lang="uk-UA" sz="3200" i="1" dirty="0" smtClean="0"/>
              <a:t>Якщо в арифметичній прогресії </a:t>
            </a:r>
            <a:r>
              <a:rPr lang="en-US" sz="3200" i="1" dirty="0" smtClean="0"/>
              <a:t>d = 0, </a:t>
            </a:r>
            <a:r>
              <a:rPr lang="ru-RU" sz="3200" i="1" dirty="0" smtClean="0"/>
              <a:t>то </a:t>
            </a:r>
            <a:r>
              <a:rPr lang="uk-UA" sz="3200" i="1" dirty="0" smtClean="0"/>
              <a:t>прогресія є </a:t>
            </a:r>
            <a:r>
              <a:rPr lang="uk-UA" sz="3200" b="1" i="1" dirty="0" smtClean="0">
                <a:solidFill>
                  <a:schemeClr val="accent2">
                    <a:lumMod val="50000"/>
                  </a:schemeClr>
                </a:solidFill>
              </a:rPr>
              <a:t>постійною</a:t>
            </a:r>
            <a:r>
              <a:rPr lang="ru-RU" sz="3200" i="1" dirty="0" smtClean="0"/>
              <a:t>.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212883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8"/>
            <a:ext cx="9144000" cy="68567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0" t="58728" r="37943" b="22354"/>
          <a:stretch/>
        </p:blipFill>
        <p:spPr>
          <a:xfrm>
            <a:off x="323528" y="3006432"/>
            <a:ext cx="4544291" cy="12053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404664"/>
            <a:ext cx="39565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72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Висновок</a:t>
            </a:r>
            <a:endParaRPr lang="uk-UA" sz="7200" b="1" i="1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0705" y="2348880"/>
            <a:ext cx="540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i="1" dirty="0" smtClean="0">
                <a:solidFill>
                  <a:schemeClr val="bg1"/>
                </a:solidFill>
                <a:latin typeface="Century Gothic" pitchFamily="34" charset="0"/>
              </a:rPr>
              <a:t>Знаючи ці формули, можна вирішити багато цікавих завдань літературного, історичного і практичного змісту.</a:t>
            </a:r>
            <a:endParaRPr lang="uk-UA" sz="3200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38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rot="16200000">
            <a:off x="-2498879" y="2847483"/>
            <a:ext cx="68451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72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entury Gothic" pitchFamily="34" charset="0"/>
                <a:cs typeface="Courier New" pitchFamily="49" charset="0"/>
              </a:rPr>
              <a:t>Перевір себе!</a:t>
            </a:r>
            <a:endParaRPr lang="uk-UA" sz="7200" b="1" i="1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Century Gothic" pitchFamily="34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928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752" y="332656"/>
            <a:ext cx="9036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Які з послідовностей є арифметичними прогресіями?</a:t>
            </a:r>
            <a:endParaRPr lang="uk-UA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44824"/>
            <a:ext cx="56166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3, 6, 9, 12,…..                          </a:t>
            </a:r>
          </a:p>
          <a:p>
            <a:r>
              <a:rPr lang="ru-RU" sz="3600" b="1" dirty="0" smtClean="0"/>
              <a:t>5, 12, 18, 24, 30,…..</a:t>
            </a:r>
          </a:p>
          <a:p>
            <a:r>
              <a:rPr lang="ru-RU" sz="3600" b="1" dirty="0" smtClean="0"/>
              <a:t>7, 14, 28, 35, 49,….</a:t>
            </a:r>
          </a:p>
          <a:p>
            <a:r>
              <a:rPr lang="ru-RU" sz="3600" b="1" dirty="0" smtClean="0"/>
              <a:t>5, 15, 25,….,95….</a:t>
            </a:r>
          </a:p>
          <a:p>
            <a:r>
              <a:rPr lang="ru-RU" sz="3600" b="1" dirty="0" smtClean="0"/>
              <a:t>1000, 1001, 1002, 1003,….</a:t>
            </a:r>
          </a:p>
          <a:p>
            <a:r>
              <a:rPr lang="ru-RU" sz="3600" b="1" dirty="0" smtClean="0"/>
              <a:t>1, 2, 4, 7, 9, 11…..</a:t>
            </a:r>
          </a:p>
          <a:p>
            <a:r>
              <a:rPr lang="ru-RU" sz="3600" b="1" dirty="0" smtClean="0"/>
              <a:t>5, 4, 3, 2, 1, 0, -1, -2,….</a:t>
            </a:r>
            <a:endParaRPr lang="ru-RU" sz="3600" b="1" dirty="0"/>
          </a:p>
        </p:txBody>
      </p:sp>
      <p:sp>
        <p:nvSpPr>
          <p:cNvPr id="6" name="Облако 5"/>
          <p:cNvSpPr/>
          <p:nvPr/>
        </p:nvSpPr>
        <p:spPr>
          <a:xfrm>
            <a:off x="3707904" y="1832961"/>
            <a:ext cx="1331640" cy="720080"/>
          </a:xfrm>
          <a:prstGeom prst="cloud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5748" y="1919766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=3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086" y="2553041"/>
            <a:ext cx="36036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3038475"/>
            <a:ext cx="36036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467" y="3429000"/>
            <a:ext cx="1371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88274"/>
            <a:ext cx="1371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936" y="5065842"/>
            <a:ext cx="1371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374" y="4668390"/>
            <a:ext cx="3651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147936" y="3572817"/>
            <a:ext cx="811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d=10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7937" y="4132091"/>
            <a:ext cx="655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d=1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70384" y="5209659"/>
            <a:ext cx="819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d= -1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9591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57" t="62626" r="12677"/>
          <a:stretch/>
        </p:blipFill>
        <p:spPr bwMode="auto">
          <a:xfrm>
            <a:off x="1331640" y="4264673"/>
            <a:ext cx="6719455" cy="2563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20164" y="47385"/>
            <a:ext cx="6623801" cy="132343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uk-UA" sz="8000" b="1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Обчисли усно!</a:t>
            </a:r>
            <a:endParaRPr lang="ru-RU" sz="8000" b="1" dirty="0">
              <a:ln>
                <a:solidFill>
                  <a:schemeClr val="tx1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9360" y="1358563"/>
            <a:ext cx="8804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66CCFF"/>
                </a:solidFill>
                <a:latin typeface="Century Gothic" pitchFamily="34" charset="0"/>
              </a:rPr>
              <a:t>Знайти різницю арифметичної прогресії:</a:t>
            </a:r>
            <a:endParaRPr lang="uk-UA" sz="3200" b="1" i="1" dirty="0">
              <a:ln>
                <a:solidFill>
                  <a:sysClr val="windowText" lastClr="000000"/>
                </a:solidFill>
              </a:ln>
              <a:solidFill>
                <a:srgbClr val="66CCFF"/>
              </a:solidFill>
              <a:latin typeface="Century Goth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05367" y="194064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entury Gothic" pitchFamily="34" charset="0"/>
              </a:rPr>
              <a:t>1; 5; 9………</a:t>
            </a:r>
          </a:p>
          <a:p>
            <a:pPr algn="ctr"/>
            <a:endParaRPr lang="ru-RU" sz="3200" b="1" i="1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Century Gothic" pitchFamily="34" charset="0"/>
            </a:endParaRPr>
          </a:p>
          <a:p>
            <a:pPr algn="ctr"/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entury Gothic" pitchFamily="34" charset="0"/>
              </a:rPr>
              <a:t>105; 100….</a:t>
            </a:r>
          </a:p>
          <a:p>
            <a:pPr algn="ctr"/>
            <a:endParaRPr lang="ru-RU" sz="3200" b="1" i="1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Century Gothic" pitchFamily="34" charset="0"/>
            </a:endParaRPr>
          </a:p>
          <a:p>
            <a:pPr algn="ctr"/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entury Gothic" pitchFamily="34" charset="0"/>
              </a:rPr>
              <a:t>-13; -15; -17……</a:t>
            </a:r>
            <a:endParaRPr lang="ru-RU" sz="3200" b="1" i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147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877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80036" y="1608909"/>
            <a:ext cx="497604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cs typeface="Leelawadee" pitchFamily="34" charset="-34"/>
              </a:rPr>
              <a:t>Виріши завдання:</a:t>
            </a:r>
          </a:p>
          <a:p>
            <a:endParaRPr lang="uk-UA" sz="4800" b="1" i="1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  <a:cs typeface="Leelawadee" pitchFamily="34" charset="-34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439905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 smtClean="0"/>
              <a:t>Між числами 6 і 21 вставте 4 числа так, щоб разом з даними числами вони утворили арифметичну прогресію.</a:t>
            </a:r>
            <a:endParaRPr lang="uk-UA" sz="2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298370"/>
            <a:ext cx="25875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Рішення:</a:t>
            </a:r>
            <a:endParaRPr lang="uk-UA" sz="4800" b="1" i="1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0897" y="3572208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i="1" dirty="0" smtClean="0"/>
              <a:t>а₁=6, а₆=21,</a:t>
            </a:r>
            <a:endParaRPr lang="ru-RU" sz="24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6508" y="404531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i="1" dirty="0" smtClean="0"/>
              <a:t>d = (21 – 6)/ (6 – 1)= 3, </a:t>
            </a:r>
          </a:p>
          <a:p>
            <a:r>
              <a:rPr lang="en-US" sz="2400" i="1" dirty="0" smtClean="0"/>
              <a:t>6, 9, 12, 15, 18, 21.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614388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31"/>
          <a:stretch/>
        </p:blipFill>
        <p:spPr>
          <a:xfrm>
            <a:off x="9452" y="-11864"/>
            <a:ext cx="9134548" cy="6869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15616" y="404664"/>
            <a:ext cx="7212231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6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Назад, в історію!</a:t>
            </a:r>
            <a:endParaRPr lang="uk-UA" sz="66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829" y="1848554"/>
            <a:ext cx="376085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567" y="3068960"/>
            <a:ext cx="3248159" cy="3658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9103" y="1916832"/>
            <a:ext cx="4572000" cy="92333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uk-UA" b="1" dirty="0" smtClean="0">
                <a:latin typeface="Book Antiqua" pitchFamily="18" charset="0"/>
              </a:rPr>
              <a:t>Поняття числової послідовності виникло і розвивалося задовго до створення вчення про функції.</a:t>
            </a:r>
            <a:endParaRPr lang="uk-UA" b="1" dirty="0"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1542" y="4954075"/>
            <a:ext cx="4014944" cy="923330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Book Antiqua" pitchFamily="18" charset="0"/>
              </a:rPr>
              <a:t>На зв'язок між прогресіями першим звернув увагу великий </a:t>
            </a:r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АРХІМЕД</a:t>
            </a:r>
            <a:r>
              <a:rPr lang="uk-UA" b="1" dirty="0" smtClean="0">
                <a:latin typeface="Book Antiqua" pitchFamily="18" charset="0"/>
              </a:rPr>
              <a:t> (</a:t>
            </a:r>
            <a:r>
              <a:rPr lang="uk-UA" b="1" dirty="0" err="1" smtClean="0">
                <a:latin typeface="Book Antiqua" pitchFamily="18" charset="0"/>
              </a:rPr>
              <a:t>бл</a:t>
            </a:r>
            <a:r>
              <a:rPr lang="uk-UA" b="1" dirty="0" smtClean="0">
                <a:latin typeface="Book Antiqua" pitchFamily="18" charset="0"/>
              </a:rPr>
              <a:t>. 287-212 рр.. до </a:t>
            </a:r>
            <a:r>
              <a:rPr lang="uk-UA" b="1" dirty="0" err="1" smtClean="0">
                <a:latin typeface="Book Antiqua" pitchFamily="18" charset="0"/>
              </a:rPr>
              <a:t>н.е</a:t>
            </a:r>
            <a:r>
              <a:rPr lang="uk-UA" b="1" dirty="0" smtClean="0">
                <a:latin typeface="Book Antiqua" pitchFamily="18" charset="0"/>
              </a:rPr>
              <a:t>)</a:t>
            </a:r>
            <a:endParaRPr lang="uk-UA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39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93540" y="476672"/>
            <a:ext cx="69665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С</a:t>
            </a:r>
            <a:r>
              <a:rPr lang="uk-UA" sz="4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амостійна</a:t>
            </a:r>
          </a:p>
          <a:p>
            <a:pPr algn="ctr"/>
            <a:r>
              <a:rPr lang="uk-UA" sz="4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робота</a:t>
            </a:r>
            <a:endParaRPr lang="uk-UA" sz="4400" b="1" i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763" y="1906808"/>
            <a:ext cx="8382000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385" y="1923222"/>
            <a:ext cx="147478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386" y="2523080"/>
            <a:ext cx="147478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375" y="3071056"/>
            <a:ext cx="147478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376" y="3662582"/>
            <a:ext cx="147478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893" y="4221088"/>
            <a:ext cx="147478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145" y="4869159"/>
            <a:ext cx="147478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146" y="5453874"/>
            <a:ext cx="14747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456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1988840"/>
            <a:ext cx="56703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Прогресії в житті</a:t>
            </a:r>
          </a:p>
          <a:p>
            <a:pPr algn="ctr"/>
            <a:r>
              <a:rPr lang="uk-UA" sz="66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та побуті.</a:t>
            </a:r>
            <a:endParaRPr lang="uk-UA" sz="6600" b="1" i="1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469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07"/>
            <a:ext cx="9144000" cy="68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3" y="327060"/>
            <a:ext cx="21814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66CCFF"/>
                </a:solidFill>
              </a:rPr>
              <a:t>Завдання 1</a:t>
            </a:r>
            <a:endParaRPr lang="uk-UA" sz="3200" b="1" i="1" dirty="0">
              <a:ln>
                <a:solidFill>
                  <a:sysClr val="windowText" lastClr="000000"/>
                </a:solidFill>
              </a:ln>
              <a:solidFill>
                <a:srgbClr val="66CC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3" y="802254"/>
            <a:ext cx="26642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i="1" dirty="0" smtClean="0"/>
              <a:t>Курс повітряних ванн починають з 15 хв. в перший день і збільшують час цієї процедури в кожен наступний день на 10 хвилин. </a:t>
            </a:r>
            <a:r>
              <a:rPr lang="uk-UA" sz="1600" b="1" i="1" dirty="0" smtClean="0"/>
              <a:t>Скільки днів слід приймати ванни в зазначеному режимі, щоб досягти їх максимальної тривалості 1год 45 хвилин?</a:t>
            </a:r>
            <a:endParaRPr lang="uk-UA" sz="1600" b="1" i="1" dirty="0"/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203449" y="1971806"/>
            <a:ext cx="2313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Відповідь:</a:t>
            </a:r>
            <a:r>
              <a:rPr lang="uk-UA" b="1" i="1" dirty="0" smtClean="0"/>
              <a:t> 10 днів</a:t>
            </a:r>
            <a:endParaRPr lang="uk-UA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932805"/>
            <a:ext cx="21814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66CCFF"/>
                </a:solidFill>
              </a:rPr>
              <a:t>Завдання 2</a:t>
            </a:r>
            <a:endParaRPr lang="uk-UA" sz="3200" b="1" i="1" dirty="0">
              <a:ln>
                <a:solidFill>
                  <a:sysClr val="windowText" lastClr="000000"/>
                </a:solidFill>
              </a:ln>
              <a:solidFill>
                <a:srgbClr val="66CC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02673" y="1372256"/>
            <a:ext cx="30243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i="1" dirty="0" smtClean="0"/>
              <a:t>При зберіганні колод стройового лісу їх укладають так, як показано на малюнку</a:t>
            </a:r>
            <a:r>
              <a:rPr lang="uk-UA" sz="1600" dirty="0" smtClean="0"/>
              <a:t>.</a:t>
            </a:r>
            <a:endParaRPr lang="uk-UA" sz="16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427" y="2177853"/>
            <a:ext cx="2610829" cy="142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99976" y="3626360"/>
            <a:ext cx="2727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 smtClean="0"/>
              <a:t>Скільки колод знаходиться в одній кладці, якщо в її основу покласти 12 колод?</a:t>
            </a:r>
            <a:endParaRPr lang="uk-UA" sz="1600" b="1" i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7117496" y="2793254"/>
            <a:ext cx="2472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Відповідь:</a:t>
            </a:r>
            <a:r>
              <a:rPr lang="uk-UA" i="1" dirty="0" smtClean="0"/>
              <a:t> </a:t>
            </a:r>
            <a:r>
              <a:rPr lang="uk-UA" b="1" i="1" dirty="0" smtClean="0"/>
              <a:t>78 колод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3416523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9"/>
            <a:ext cx="9144000" cy="685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88640"/>
            <a:ext cx="7016664" cy="1785104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11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Спадщина</a:t>
            </a:r>
            <a:endParaRPr lang="uk-UA" sz="11000" b="1" i="1" dirty="0">
              <a:ln>
                <a:solidFill>
                  <a:sysClr val="windowText" lastClr="000000"/>
                </a:solidFill>
              </a:ln>
              <a:solidFill>
                <a:srgbClr val="66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516" y="2636912"/>
            <a:ext cx="8712968" cy="353943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i="1" dirty="0" smtClean="0"/>
              <a:t>Джентльмен отримав спадщину. Перший місяць він витратив 1000 $, а кожен наступний місяць він витрачав на 500 $ більше, ніж в попередній. Скільки $ він витратив за другий місяць? За третій? Який розмір спадщини, якщо грошей вистачило на рік такий безбідного життя?</a:t>
            </a:r>
            <a:endParaRPr lang="uk-UA" sz="3200" i="1" dirty="0"/>
          </a:p>
        </p:txBody>
      </p:sp>
    </p:spTree>
    <p:extLst>
      <p:ext uri="{BB962C8B-B14F-4D97-AF65-F5344CB8AC3E}">
        <p14:creationId xmlns:p14="http://schemas.microsoft.com/office/powerpoint/2010/main" val="74934014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10616" y="5013176"/>
            <a:ext cx="4722768" cy="156966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96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eelawadee" pitchFamily="34" charset="-34"/>
              </a:rPr>
              <a:t>Рішення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232551"/>
            <a:ext cx="4552950" cy="609600"/>
          </a:xfrm>
          <a:prstGeom prst="rect">
            <a:avLst/>
          </a:prstGeom>
          <a:ln/>
          <a:effectLst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323528" y="1196752"/>
            <a:ext cx="3663567" cy="461665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i="1" dirty="0" smtClean="0"/>
              <a:t>Застосувавши формулу   </a:t>
            </a:r>
            <a:endParaRPr lang="uk-UA" sz="2400" b="1" i="1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095" y="1196752"/>
            <a:ext cx="2616200" cy="506413"/>
          </a:xfrm>
          <a:prstGeom prst="rect">
            <a:avLst/>
          </a:prstGeom>
          <a:ln/>
          <a:effectLst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6603295" y="1219125"/>
            <a:ext cx="2029851" cy="461665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i="1" dirty="0" smtClean="0"/>
              <a:t>, отримуємо:</a:t>
            </a:r>
            <a:endParaRPr lang="uk-UA" sz="2400" b="1" i="1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1988840"/>
            <a:ext cx="5895975" cy="638175"/>
          </a:xfrm>
          <a:prstGeom prst="rect">
            <a:avLst/>
          </a:prstGeom>
          <a:ln/>
          <a:effectLst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9" y="2782887"/>
            <a:ext cx="38163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576" y="2734251"/>
            <a:ext cx="1695450" cy="665163"/>
          </a:xfrm>
          <a:prstGeom prst="rect">
            <a:avLst/>
          </a:prstGeom>
          <a:ln/>
          <a:effectLst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350" y="3717032"/>
            <a:ext cx="5438775" cy="1066800"/>
          </a:xfrm>
          <a:prstGeom prst="rect">
            <a:avLst/>
          </a:prstGeom>
          <a:ln/>
          <a:effectLst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14797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74" y="-5859"/>
            <a:ext cx="9156073" cy="6867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406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925781" y="116632"/>
            <a:ext cx="5358583" cy="2308324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sz="7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Стародавній </a:t>
            </a:r>
          </a:p>
          <a:p>
            <a:pPr algn="ctr"/>
            <a:r>
              <a:rPr lang="uk-UA" sz="7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Єгипет</a:t>
            </a:r>
            <a:endParaRPr lang="uk-UA" sz="72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69139"/>
            <a:ext cx="2419227" cy="3029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86003" y="2708920"/>
            <a:ext cx="5832648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Book Antiqua" pitchFamily="18" charset="0"/>
              </a:rPr>
              <a:t>Відомості, пов'язані з прогресіями, вперше зустрічаються в дійшли до нас документах Стародавньої Греції. Вже в V ст. до н. е.. греки знали такі прогресії і їх суми:</a:t>
            </a:r>
          </a:p>
          <a:p>
            <a:pPr algn="ctr"/>
            <a:endParaRPr lang="uk-UA" b="1" dirty="0">
              <a:latin typeface="Book Antiqua" pitchFamily="18" charset="0"/>
            </a:endParaRPr>
          </a:p>
          <a:p>
            <a:pPr algn="ctr"/>
            <a:endParaRPr lang="uk-UA" b="1" dirty="0" smtClean="0">
              <a:latin typeface="Book Antiqua" pitchFamily="18" charset="0"/>
            </a:endParaRPr>
          </a:p>
          <a:p>
            <a:pPr algn="ctr"/>
            <a:endParaRPr lang="uk-UA" b="1" dirty="0">
              <a:latin typeface="Book Antiqua" pitchFamily="18" charset="0"/>
            </a:endParaRPr>
          </a:p>
          <a:p>
            <a:pPr algn="ctr"/>
            <a:endParaRPr lang="uk-UA" b="1" dirty="0" smtClean="0">
              <a:latin typeface="Book Antiqua" pitchFamily="18" charset="0"/>
            </a:endParaRPr>
          </a:p>
          <a:p>
            <a:pPr algn="ctr"/>
            <a:endParaRPr lang="uk-UA" b="1" dirty="0">
              <a:latin typeface="Book Antiqua" pitchFamily="18" charset="0"/>
            </a:endParaRPr>
          </a:p>
          <a:p>
            <a:pPr algn="ctr"/>
            <a:endParaRPr lang="uk-UA" b="1" dirty="0" smtClean="0">
              <a:latin typeface="Book Antiqua" pitchFamily="18" charset="0"/>
            </a:endParaRPr>
          </a:p>
          <a:p>
            <a:pPr algn="ctr"/>
            <a:endParaRPr lang="uk-UA" b="1" dirty="0">
              <a:latin typeface="Book Antiqua" pitchFamily="18" charset="0"/>
            </a:endParaRPr>
          </a:p>
          <a:p>
            <a:pPr algn="ctr"/>
            <a:endParaRPr lang="uk-UA" b="1" dirty="0" smtClean="0">
              <a:latin typeface="Book Antiqua" pitchFamily="18" charset="0"/>
            </a:endParaRPr>
          </a:p>
          <a:p>
            <a:pPr algn="ctr"/>
            <a:r>
              <a:rPr lang="uk-UA" b="1" dirty="0">
                <a:latin typeface="Book Antiqua" pitchFamily="18" charset="0"/>
              </a:rPr>
              <a:t> </a:t>
            </a:r>
            <a:r>
              <a:rPr lang="uk-UA" b="1" dirty="0" smtClean="0">
                <a:latin typeface="Book Antiqua" pitchFamily="18" charset="0"/>
              </a:rPr>
              <a:t>                                       </a:t>
            </a:r>
            <a:endParaRPr lang="uk-UA" b="1" dirty="0">
              <a:latin typeface="Book Antiqua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770" y="3931029"/>
            <a:ext cx="5615509" cy="124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462" y="5445224"/>
            <a:ext cx="5641730" cy="631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653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868"/>
          <a:stretch/>
        </p:blipFill>
        <p:spPr>
          <a:xfrm>
            <a:off x="0" y="-44178"/>
            <a:ext cx="9144000" cy="6865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9" y="332656"/>
            <a:ext cx="2592288" cy="28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 rot="5400000">
            <a:off x="5225620" y="2994560"/>
            <a:ext cx="697498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000" b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Book Antiqua" pitchFamily="18" charset="0"/>
              </a:rPr>
              <a:t>Англія</a:t>
            </a:r>
            <a:r>
              <a:rPr lang="ru-RU" sz="5000" b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Book Antiqua" pitchFamily="18" charset="0"/>
              </a:rPr>
              <a:t> </a:t>
            </a:r>
            <a:r>
              <a:rPr lang="en-US" sz="5000" b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Book Antiqua" pitchFamily="18" charset="0"/>
              </a:rPr>
              <a:t>XVIII </a:t>
            </a:r>
            <a:r>
              <a:rPr lang="uk-UA" sz="5000" b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Book Antiqua" pitchFamily="18" charset="0"/>
              </a:rPr>
              <a:t>століття</a:t>
            </a:r>
            <a:endParaRPr lang="uk-UA" sz="5000" b="1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b="100000"/>
                </a:path>
                <a:tileRect t="-100000" r="-100000"/>
              </a:gradFill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321264"/>
            <a:ext cx="5150386" cy="156966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Book Antiqua" pitchFamily="18" charset="0"/>
              </a:rPr>
              <a:t>У XVIII в. в англійських підручниках з'явилися позначення арифметичної і геометричної прогресій: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2854590"/>
            <a:ext cx="3560590" cy="64633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600" b="1" dirty="0" smtClean="0">
                <a:latin typeface="Book Antiqua" pitchFamily="18" charset="0"/>
              </a:rPr>
              <a:t>Арифметична </a:t>
            </a:r>
            <a:endParaRPr lang="uk-UA" sz="3600" b="1" dirty="0"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2634" y="4365104"/>
            <a:ext cx="3139001" cy="64633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600" b="1" dirty="0" smtClean="0">
                <a:latin typeface="Book Antiqua" pitchFamily="18" charset="0"/>
              </a:rPr>
              <a:t>Геометрична</a:t>
            </a:r>
            <a:endParaRPr lang="uk-UA" sz="3600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1438" y="2854588"/>
            <a:ext cx="890446" cy="64633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uk-UA" dirty="0" smtClean="0"/>
          </a:p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309" y="4316000"/>
            <a:ext cx="9874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44597" y="285458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●</a:t>
            </a:r>
            <a:endParaRPr lang="ru-RU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142" y="3081325"/>
            <a:ext cx="427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97914" y="289665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____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82498" y="437053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_____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85138" y="4319859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● ●</a:t>
            </a:r>
            <a:endParaRPr lang="ru-RU" dirty="0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07" y="4566824"/>
            <a:ext cx="6159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621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3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63328" y="332656"/>
            <a:ext cx="4817344" cy="120032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  <a:effectLst>
            <a:softEdge rad="127000"/>
          </a:effectLst>
        </p:spPr>
        <p:txBody>
          <a:bodyPr wrap="none">
            <a:spAutoFit/>
          </a:bodyPr>
          <a:lstStyle/>
          <a:p>
            <a:r>
              <a:rPr lang="uk-UA" sz="7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ook Antiqua" pitchFamily="18" charset="0"/>
              </a:rPr>
              <a:t>Німеччина</a:t>
            </a:r>
            <a:endParaRPr lang="uk-UA" sz="7200" b="1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Book Antiqu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532985"/>
            <a:ext cx="2816225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65" y="4507960"/>
            <a:ext cx="2425700" cy="798513"/>
          </a:xfrm>
          <a:prstGeom prst="rect">
            <a:avLst/>
          </a:prstGeom>
          <a:ln/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707904" y="1844824"/>
            <a:ext cx="5256584" cy="43704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i="1" dirty="0" smtClean="0"/>
              <a:t>Знайшов моментально суму всіх натуральних чисел від 1 до 100, будучи ще учнем початкової школи.</a:t>
            </a:r>
          </a:p>
          <a:p>
            <a:pPr algn="ctr"/>
            <a:endParaRPr lang="uk-UA" sz="2400" b="1" i="1" dirty="0"/>
          </a:p>
          <a:p>
            <a:pPr algn="ctr"/>
            <a:endParaRPr lang="uk-UA" sz="2400" b="1" i="1" dirty="0" smtClean="0"/>
          </a:p>
          <a:p>
            <a:pPr algn="ctr"/>
            <a:r>
              <a:rPr lang="uk-UA" sz="2800" b="1" i="1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b="100000"/>
                  </a:path>
                </a:gradFill>
              </a:rPr>
              <a:t>Рішення</a:t>
            </a:r>
          </a:p>
          <a:p>
            <a:pPr algn="ctr"/>
            <a:r>
              <a:rPr lang="uk-UA" sz="28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1 + 2 + 3 + 4 + ….. + 99 + 100 = (1 + 100) + (2 + 99) + (3 + 98) + …..  = 101 ∙ 50  = 5050 </a:t>
            </a:r>
          </a:p>
          <a:p>
            <a:pPr algn="ctr"/>
            <a:endParaRPr lang="uk-UA" sz="2800" b="1" i="1" dirty="0" smtClean="0">
              <a:ln>
                <a:solidFill>
                  <a:schemeClr val="tx1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b="100000"/>
                </a:path>
              </a:gra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109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59223" y="332656"/>
            <a:ext cx="87847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Прогресії в літературі</a:t>
            </a:r>
            <a:endParaRPr lang="uk-UA" sz="6000" b="1" i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556792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/>
              <a:t>Навіть у літературі ми зустрічаємося з математичними поняттями! Так, згадаємо рядки з "Євгенія Онєгіна".</a:t>
            </a:r>
            <a:endParaRPr lang="uk-UA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2499295"/>
            <a:ext cx="66611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...Не мог он ямба от хорея,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Как мы не бились отличить...</a:t>
            </a:r>
            <a:endParaRPr lang="ru-RU" sz="3200" b="1" i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861048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u="sng" dirty="0" smtClean="0">
                <a:solidFill>
                  <a:schemeClr val="accent1">
                    <a:lumMod val="75000"/>
                  </a:schemeClr>
                </a:solidFill>
              </a:rPr>
              <a:t>Ямб</a:t>
            </a:r>
            <a:r>
              <a:rPr lang="uk-UA" sz="2000" b="1" i="1" dirty="0" smtClean="0"/>
              <a:t> - це віршований розмір з наголосом на парних складах 2, 4, 6, 8 ... Номери ударних складів утворюють арифметичну прогресію з першим членом 2 і різницею прогресії 2.</a:t>
            </a:r>
          </a:p>
          <a:p>
            <a:endParaRPr lang="uk-UA" sz="2000" b="1" i="1" dirty="0"/>
          </a:p>
          <a:p>
            <a:r>
              <a:rPr lang="ru-RU" sz="2400" b="1" i="1" u="sng" dirty="0" smtClean="0">
                <a:solidFill>
                  <a:schemeClr val="accent1">
                    <a:lumMod val="75000"/>
                  </a:schemeClr>
                </a:solidFill>
              </a:rPr>
              <a:t>Хорей</a:t>
            </a:r>
            <a:r>
              <a:rPr lang="ru-RU" sz="2000" b="1" i="1" dirty="0" smtClean="0"/>
              <a:t> - </a:t>
            </a:r>
            <a:r>
              <a:rPr lang="uk-UA" sz="2000" b="1" i="1" dirty="0" smtClean="0"/>
              <a:t>це віршований розмір з наголосом на непарних складах вірша. Номери ударних складів утворюють арифметичну прогресію 1, 3, 5, 7 ..</a:t>
            </a:r>
            <a:r>
              <a:rPr lang="ru-RU" sz="2000" b="1" i="1" dirty="0" smtClean="0"/>
              <a:t>.</a:t>
            </a:r>
            <a:endParaRPr lang="uk-UA" sz="2000" b="1" i="1" dirty="0"/>
          </a:p>
        </p:txBody>
      </p:sp>
    </p:spTree>
    <p:extLst>
      <p:ext uri="{BB962C8B-B14F-4D97-AF65-F5344CB8AC3E}">
        <p14:creationId xmlns:p14="http://schemas.microsoft.com/office/powerpoint/2010/main" val="4086079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6"/>
          <a:stretch/>
        </p:blipFill>
        <p:spPr>
          <a:xfrm>
            <a:off x="2223981" y="115710"/>
            <a:ext cx="6920019" cy="67313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6200000">
            <a:off x="-2383367" y="2555481"/>
            <a:ext cx="644920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b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Book Antiqua" pitchFamily="18" charset="0"/>
              </a:rPr>
              <a:t>Приклади</a:t>
            </a:r>
            <a:endParaRPr lang="uk-UA" sz="9600" b="1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955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0"/>
          <a:stretch/>
        </p:blipFill>
        <p:spPr>
          <a:xfrm>
            <a:off x="2123728" y="0"/>
            <a:ext cx="702027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299364"/>
            <a:ext cx="6480720" cy="6063198"/>
          </a:xfrm>
          <a:prstGeom prst="rect">
            <a:avLst/>
          </a:prstGeom>
          <a:solidFill>
            <a:srgbClr val="92D050"/>
          </a:solidFill>
          <a:ln>
            <a:solidFill>
              <a:srgbClr val="006600"/>
            </a:solidFill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sz="2800" b="1" i="1" u="sng" dirty="0" smtClean="0">
                <a:solidFill>
                  <a:srgbClr val="FFFF00"/>
                </a:solidFill>
                <a:latin typeface="Century Gothic" pitchFamily="34" charset="0"/>
              </a:rPr>
              <a:t>Ямб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196752"/>
            <a:ext cx="6048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i="1" dirty="0" smtClean="0">
                <a:latin typeface="Courier New" pitchFamily="49" charset="0"/>
                <a:cs typeface="Courier New" pitchFamily="49" charset="0"/>
              </a:rPr>
              <a:t>«</a:t>
            </a:r>
            <a:r>
              <a:rPr lang="uk-UA" sz="3200" i="1" dirty="0" err="1" smtClean="0">
                <a:latin typeface="Courier New" pitchFamily="49" charset="0"/>
                <a:cs typeface="Courier New" pitchFamily="49" charset="0"/>
              </a:rPr>
              <a:t>Мой</a:t>
            </a:r>
            <a:r>
              <a:rPr lang="uk-UA" sz="32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uk-UA" sz="3200" i="1" dirty="0" err="1" smtClean="0">
                <a:latin typeface="Courier New" pitchFamily="49" charset="0"/>
                <a:cs typeface="Courier New" pitchFamily="49" charset="0"/>
              </a:rPr>
              <a:t>дЯдя</a:t>
            </a:r>
            <a:r>
              <a:rPr lang="uk-UA" sz="32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uk-UA" sz="3200" i="1" dirty="0" err="1" smtClean="0">
                <a:latin typeface="Courier New" pitchFamily="49" charset="0"/>
                <a:cs typeface="Courier New" pitchFamily="49" charset="0"/>
              </a:rPr>
              <a:t>сАмых</a:t>
            </a:r>
            <a:r>
              <a:rPr lang="uk-UA" sz="32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uk-UA" sz="3200" i="1" dirty="0" err="1" smtClean="0">
                <a:latin typeface="Courier New" pitchFamily="49" charset="0"/>
                <a:cs typeface="Courier New" pitchFamily="49" charset="0"/>
              </a:rPr>
              <a:t>чЕстных</a:t>
            </a:r>
            <a:r>
              <a:rPr lang="uk-UA" sz="3200" i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algn="ctr"/>
            <a:r>
              <a:rPr lang="uk-UA" sz="3200" i="1" dirty="0" err="1" smtClean="0">
                <a:latin typeface="Courier New" pitchFamily="49" charset="0"/>
                <a:cs typeface="Courier New" pitchFamily="49" charset="0"/>
              </a:rPr>
              <a:t>прАвил</a:t>
            </a:r>
            <a:r>
              <a:rPr lang="uk-UA" sz="3200" i="1" dirty="0" smtClean="0">
                <a:latin typeface="Courier New" pitchFamily="49" charset="0"/>
                <a:cs typeface="Courier New" pitchFamily="49" charset="0"/>
              </a:rPr>
              <a:t>...» </a:t>
            </a:r>
            <a:endParaRPr lang="uk-UA" sz="32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0960" y="2333017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Прогресія: 2, 4, 6, 8 ...</a:t>
            </a:r>
            <a:endParaRPr lang="uk-UA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6240" y="3069353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u="sng" dirty="0" smtClean="0">
                <a:solidFill>
                  <a:srgbClr val="FFFF00"/>
                </a:solidFill>
                <a:latin typeface="Century Gothic" pitchFamily="34" charset="0"/>
              </a:rPr>
              <a:t>Хорей</a:t>
            </a:r>
            <a:endParaRPr lang="ru-RU" sz="2800" b="1" i="1" u="sng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1507" y="3717032"/>
            <a:ext cx="536877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i="1" dirty="0" smtClean="0">
                <a:latin typeface="Courier New" pitchFamily="49" charset="0"/>
                <a:cs typeface="Courier New" pitchFamily="49" charset="0"/>
              </a:rPr>
              <a:t>«Я </a:t>
            </a:r>
            <a:r>
              <a:rPr lang="ru-RU" sz="3200" i="1" dirty="0" err="1" smtClean="0">
                <a:latin typeface="Courier New" pitchFamily="49" charset="0"/>
                <a:cs typeface="Courier New" pitchFamily="49" charset="0"/>
              </a:rPr>
              <a:t>пропАл</a:t>
            </a:r>
            <a:r>
              <a:rPr lang="ru-RU" sz="3200" i="1" dirty="0" smtClean="0">
                <a:latin typeface="Courier New" pitchFamily="49" charset="0"/>
                <a:cs typeface="Courier New" pitchFamily="49" charset="0"/>
              </a:rPr>
              <a:t>, как </a:t>
            </a:r>
            <a:r>
              <a:rPr lang="ru-RU" sz="3200" i="1" dirty="0" err="1" smtClean="0">
                <a:latin typeface="Courier New" pitchFamily="49" charset="0"/>
                <a:cs typeface="Courier New" pitchFamily="49" charset="0"/>
              </a:rPr>
              <a:t>звЕрь</a:t>
            </a:r>
            <a:r>
              <a:rPr lang="ru-RU" sz="3200" i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algn="ctr"/>
            <a:r>
              <a:rPr lang="ru-RU" sz="3200" i="1" dirty="0" smtClean="0">
                <a:latin typeface="Courier New" pitchFamily="49" charset="0"/>
                <a:cs typeface="Courier New" pitchFamily="49" charset="0"/>
              </a:rPr>
              <a:t>в </a:t>
            </a:r>
            <a:r>
              <a:rPr lang="ru-RU" sz="3200" i="1" dirty="0" err="1" smtClean="0">
                <a:latin typeface="Courier New" pitchFamily="49" charset="0"/>
                <a:cs typeface="Courier New" pitchFamily="49" charset="0"/>
              </a:rPr>
              <a:t>загОне</a:t>
            </a:r>
            <a:r>
              <a:rPr lang="ru-RU" sz="3200" i="1" dirty="0" smtClean="0">
                <a:latin typeface="Courier New" pitchFamily="49" charset="0"/>
                <a:cs typeface="Courier New" pitchFamily="49" charset="0"/>
              </a:rPr>
              <a:t>»</a:t>
            </a:r>
            <a:endParaRPr lang="ru-RU" sz="32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07692" y="4651725"/>
            <a:ext cx="2252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Courier New" pitchFamily="49" charset="0"/>
                <a:cs typeface="Courier New" pitchFamily="49" charset="0"/>
              </a:rPr>
              <a:t>Б. Л. Пастернак</a:t>
            </a:r>
            <a:endParaRPr lang="ru-RU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6240" y="5023427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Прогресія: 1, 3, 5, 7 ...</a:t>
            </a:r>
            <a:endParaRPr lang="uk-UA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935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10"/>
            <a:ext cx="9144000" cy="6884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404664"/>
            <a:ext cx="8712968" cy="1323439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Дайте визначення арифметичній прогресії.</a:t>
            </a:r>
            <a:endParaRPr lang="uk-UA" sz="4000" b="1" i="1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585" y="4005065"/>
            <a:ext cx="3140903" cy="262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1773718"/>
            <a:ext cx="3528392" cy="4832092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Відповідь:</a:t>
            </a:r>
            <a:endParaRPr lang="uk-UA" sz="5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endParaRPr lang="uk-UA" sz="2000" dirty="0" smtClean="0">
              <a:latin typeface="Book Antiqua" pitchFamily="18" charset="0"/>
            </a:endParaRPr>
          </a:p>
          <a:p>
            <a:pPr algn="ctr"/>
            <a:r>
              <a:rPr lang="uk-UA" sz="2000" dirty="0" smtClean="0">
                <a:latin typeface="Book Antiqua" pitchFamily="18" charset="0"/>
              </a:rPr>
              <a:t>арифметичною прогресією називається числова послідовність, кожен член якої, починаючи з другого, дорівнює попередньому, складеному з одним і тим же числом.</a:t>
            </a:r>
          </a:p>
          <a:p>
            <a:pPr algn="ctr"/>
            <a:endParaRPr lang="uk-UA" sz="2000" dirty="0">
              <a:latin typeface="Book Antiqua" pitchFamily="18" charset="0"/>
            </a:endParaRPr>
          </a:p>
          <a:p>
            <a:pPr algn="ctr"/>
            <a:endParaRPr lang="uk-UA" sz="2000" dirty="0" smtClean="0">
              <a:latin typeface="Book Antiqua" pitchFamily="18" charset="0"/>
            </a:endParaRPr>
          </a:p>
          <a:p>
            <a:pPr algn="ctr"/>
            <a:endParaRPr lang="uk-UA" sz="2000" dirty="0">
              <a:latin typeface="Book Antiqua" pitchFamily="18" charset="0"/>
            </a:endParaRPr>
          </a:p>
          <a:p>
            <a:pPr algn="ctr"/>
            <a:endParaRPr lang="uk-UA" sz="2000" dirty="0" smtClean="0">
              <a:latin typeface="Book Antiqua" pitchFamily="18" charset="0"/>
            </a:endParaRPr>
          </a:p>
          <a:p>
            <a:pPr algn="ctr"/>
            <a:endParaRPr lang="uk-UA" sz="2400" dirty="0">
              <a:latin typeface="Book Antiqua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404" y="5071895"/>
            <a:ext cx="3322596" cy="114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087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811</Words>
  <Application>Microsoft Office PowerPoint</Application>
  <PresentationFormat>Экран (4:3)</PresentationFormat>
  <Paragraphs>135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21</cp:revision>
  <dcterms:created xsi:type="dcterms:W3CDTF">2012-05-14T17:02:30Z</dcterms:created>
  <dcterms:modified xsi:type="dcterms:W3CDTF">2012-05-14T20:54:32Z</dcterms:modified>
</cp:coreProperties>
</file>