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72" r:id="rId6"/>
    <p:sldId id="273" r:id="rId7"/>
    <p:sldId id="258" r:id="rId8"/>
    <p:sldId id="262" r:id="rId9"/>
    <p:sldId id="259" r:id="rId10"/>
    <p:sldId id="260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ebel\Desktop\PPT\item_29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6" y="275645"/>
            <a:ext cx="8894644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88980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 smtClean="0"/>
              <a:t>Автор презентації – </a:t>
            </a:r>
            <a:r>
              <a:rPr lang="uk-UA" sz="1050" dirty="0" err="1" smtClean="0"/>
              <a:t>Лукан</a:t>
            </a:r>
            <a:r>
              <a:rPr lang="uk-UA" sz="1050" dirty="0" smtClean="0"/>
              <a:t> Ростислав. Усі права захищені. Несанкціоноване копіювання та розповсюдження карається Господом Богом</a:t>
            </a:r>
            <a:endParaRPr lang="uk-UA" sz="1050" dirty="0"/>
          </a:p>
        </p:txBody>
      </p:sp>
    </p:spTree>
    <p:extLst>
      <p:ext uri="{BB962C8B-B14F-4D97-AF65-F5344CB8AC3E}">
        <p14:creationId xmlns:p14="http://schemas.microsoft.com/office/powerpoint/2010/main" val="42411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9" name="Picture 3" descr="C:\Users\Rebel\Desktop\PPT\_1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814" y="388182"/>
            <a:ext cx="9145016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2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052736"/>
            <a:ext cx="5791200" cy="1340768"/>
          </a:xfrm>
        </p:spPr>
        <p:txBody>
          <a:bodyPr>
            <a:noAutofit/>
          </a:bodyPr>
          <a:lstStyle/>
          <a:p>
            <a:r>
              <a:rPr lang="uk-UA" sz="8000" b="1" dirty="0"/>
              <a:t>Об'єм</a:t>
            </a:r>
            <a:br>
              <a:rPr lang="uk-UA" sz="8000" b="1" dirty="0"/>
            </a:br>
            <a:endParaRPr lang="uk-UA" sz="8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0" y="1050181"/>
                <a:ext cx="8568952" cy="4373563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sz="11500" b="0" dirty="0" smtClean="0"/>
                  <a:t>V</a:t>
                </a:r>
                <a14:m>
                  <m:oMath xmlns:m="http://schemas.openxmlformats.org/officeDocument/2006/math">
                    <m:r>
                      <a:rPr lang="en-US" sz="11500" b="0" i="1" smtClean="0">
                        <a:latin typeface="Cambria Math"/>
                      </a:rPr>
                      <m:t>=</m:t>
                    </m:r>
                    <m:r>
                      <a:rPr lang="el-GR" sz="11500" b="0" i="1" smtClean="0">
                        <a:latin typeface="Cambria Math"/>
                      </a:rPr>
                      <m:t>𝜋</m:t>
                    </m:r>
                    <m:sSup>
                      <m:sSupPr>
                        <m:ctrlPr>
                          <a:rPr lang="en-US" sz="115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1500" b="0" i="1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sz="115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1500" b="0" i="1" smtClean="0">
                        <a:latin typeface="Cambria Math"/>
                      </a:rPr>
                      <m:t>𝐻</m:t>
                    </m:r>
                  </m:oMath>
                </a14:m>
                <a:endParaRPr lang="uk-UA" sz="11500" b="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050181"/>
                <a:ext cx="8568952" cy="4373563"/>
              </a:xfrm>
              <a:blipFill rotWithShape="1">
                <a:blip r:embed="rId2"/>
                <a:stretch>
                  <a:fillRect t="-905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 descr="C:\Users\Rebel\Desktop\PPT\Циліндр — Вікіпедія - Mozilla Firefox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brightnessContrast bright="-8000" contras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715627"/>
            <a:ext cx="4896543" cy="311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65475" y="3162747"/>
            <a:ext cx="239841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 smtClean="0"/>
              <a:t>V=</a:t>
            </a:r>
            <a:endParaRPr lang="uk-UA" sz="13800" dirty="0"/>
          </a:p>
        </p:txBody>
      </p:sp>
    </p:spTree>
    <p:extLst>
      <p:ext uri="{BB962C8B-B14F-4D97-AF65-F5344CB8AC3E}">
        <p14:creationId xmlns:p14="http://schemas.microsoft.com/office/powerpoint/2010/main" val="136703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Rebel\Desktop\PPT\imЙЙЙЙЙЙЙЙЙЙЙЙЙЙ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74" r="-42274"/>
          <a:stretch/>
        </p:blipFill>
        <p:spPr bwMode="auto">
          <a:xfrm>
            <a:off x="899592" y="3403873"/>
            <a:ext cx="7056784" cy="345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387424"/>
            <a:ext cx="9252520" cy="1371600"/>
          </a:xfrm>
        </p:spPr>
        <p:txBody>
          <a:bodyPr/>
          <a:lstStyle/>
          <a:p>
            <a:r>
              <a:rPr lang="uk-UA" b="1" dirty="0"/>
              <a:t>Переріз </a:t>
            </a:r>
            <a:r>
              <a:rPr lang="uk-UA" b="1" dirty="0" smtClean="0"/>
              <a:t>циліндра</a:t>
            </a:r>
            <a:r>
              <a:rPr lang="en-US" b="1" dirty="0" smtClean="0"/>
              <a:t> </a:t>
            </a:r>
            <a:r>
              <a:rPr lang="uk-UA" b="1" dirty="0" smtClean="0"/>
              <a:t>площинами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3961" y="908720"/>
            <a:ext cx="7620000" cy="4373563"/>
          </a:xfrm>
        </p:spPr>
        <p:txBody>
          <a:bodyPr/>
          <a:lstStyle/>
          <a:p>
            <a:r>
              <a:rPr lang="uk-UA" b="0" dirty="0"/>
              <a:t>Переріз циліндра площиною, яка проходить через його вісь, називають осьовим перерізом циліндра (мал. 484). Осьовий переріз циліндра — прямокутник, одна із сторін якого дорівнює діаметру циліндра, а інша - його висоті. На малюнку 484 прямокутник АВВ</a:t>
            </a:r>
            <a:r>
              <a:rPr lang="uk-UA" b="0" baseline="-25000" dirty="0"/>
              <a:t>1</a:t>
            </a:r>
            <a:r>
              <a:rPr lang="uk-UA" b="0" dirty="0"/>
              <a:t>А</a:t>
            </a:r>
            <a:r>
              <a:rPr lang="uk-UA" b="0" baseline="-25000" dirty="0"/>
              <a:t>1</a:t>
            </a:r>
            <a:r>
              <a:rPr lang="uk-UA" b="0" dirty="0"/>
              <a:t> - осьовий переріз циліндра; АВ - діаметр циліндра; АА</a:t>
            </a:r>
            <a:r>
              <a:rPr lang="uk-UA" b="0" baseline="-25000" dirty="0"/>
              <a:t>1</a:t>
            </a:r>
            <a:r>
              <a:rPr lang="uk-UA" b="0" dirty="0"/>
              <a:t> - твірна, що дорівнює висоті циліндра. Якщо осьовим перерізом циліндра є квадрат, його інколи називають рівнобічним (або рівнобедреним або рівностороннім).</a:t>
            </a:r>
            <a:endParaRPr lang="uk-UA" b="0" dirty="0"/>
          </a:p>
        </p:txBody>
      </p:sp>
      <p:pic>
        <p:nvPicPr>
          <p:cNvPr id="9218" name="Picture 2" descr="C:\Users\Rebel\Desktop\PPT\ЙЙЙЙЙЙЙЙЙЙЙЙЙЙЙ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212976"/>
            <a:ext cx="3024336" cy="355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87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7931224" cy="3852346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Так казав </a:t>
            </a:r>
            <a:r>
              <a:rPr lang="ru-RU" sz="7200" dirty="0" err="1" smtClean="0"/>
              <a:t>заратустра</a:t>
            </a:r>
            <a:r>
              <a:rPr lang="ru-RU" sz="7200" dirty="0" smtClean="0"/>
              <a:t>!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15602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703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487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02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703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487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9794" y="404664"/>
            <a:ext cx="8912274" cy="1371600"/>
          </a:xfrm>
        </p:spPr>
        <p:txBody>
          <a:bodyPr>
            <a:normAutofit fontScale="90000"/>
          </a:bodyPr>
          <a:lstStyle/>
          <a:p>
            <a:r>
              <a:rPr lang="vi-VN" dirty="0" smtClean="0">
                <a:solidFill>
                  <a:schemeClr val="tx1"/>
                </a:solidFill>
              </a:rPr>
              <a:t/>
            </a:r>
            <a:br>
              <a:rPr lang="vi-VN" dirty="0" smtClean="0">
                <a:solidFill>
                  <a:schemeClr val="tx1"/>
                </a:solidFill>
              </a:rPr>
            </a:br>
            <a:r>
              <a:rPr lang="vi-VN" sz="4400" b="1" dirty="0" smtClean="0">
                <a:solidFill>
                  <a:schemeClr val="tx1"/>
                </a:solidFill>
              </a:rPr>
              <a:t>Цилі́ндр (</a:t>
            </a:r>
            <a:r>
              <a:rPr lang="uk-UA" sz="4400" dirty="0" err="1" smtClean="0">
                <a:solidFill>
                  <a:schemeClr val="tx1"/>
                </a:solidFill>
              </a:rPr>
              <a:t>грец</a:t>
            </a:r>
            <a:r>
              <a:rPr lang="uk-UA" sz="4400" dirty="0" smtClean="0">
                <a:solidFill>
                  <a:schemeClr val="tx1"/>
                </a:solidFill>
              </a:rPr>
              <a:t>.</a:t>
            </a:r>
            <a:r>
              <a:rPr lang="el-GR" sz="4400" b="1" i="1" dirty="0" smtClean="0">
                <a:solidFill>
                  <a:schemeClr val="tx1"/>
                </a:solidFill>
              </a:rPr>
              <a:t>κύλινδρος</a:t>
            </a:r>
            <a:r>
              <a:rPr lang="el-GR" sz="4400" b="1" dirty="0" smtClean="0">
                <a:solidFill>
                  <a:schemeClr val="tx1"/>
                </a:solidFill>
              </a:rPr>
              <a:t> — «</a:t>
            </a:r>
            <a:r>
              <a:rPr lang="vi-VN" sz="4400" b="1" dirty="0" smtClean="0">
                <a:solidFill>
                  <a:schemeClr val="tx1"/>
                </a:solidFill>
              </a:rPr>
              <a:t>валик») — </a:t>
            </a:r>
            <a:r>
              <a:rPr lang="vi-VN" dirty="0" smtClean="0">
                <a:solidFill>
                  <a:schemeClr val="tx1"/>
                </a:solidFill>
              </a:rPr>
              <a:t/>
            </a:r>
            <a:br>
              <a:rPr lang="vi-VN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9384" y="692696"/>
            <a:ext cx="5365104" cy="5904656"/>
          </a:xfrm>
        </p:spPr>
        <p:txBody>
          <a:bodyPr>
            <a:normAutofit lnSpcReduction="10000"/>
          </a:bodyPr>
          <a:lstStyle/>
          <a:p>
            <a:r>
              <a:rPr lang="uk-UA" sz="4400" dirty="0" smtClean="0"/>
              <a:t>Геометричне тіло</a:t>
            </a:r>
            <a:r>
              <a:rPr lang="vi-VN" sz="4400" dirty="0" smtClean="0"/>
              <a:t>, обмежене замкнутою </a:t>
            </a:r>
            <a:r>
              <a:rPr lang="uk-UA" sz="4400" dirty="0" smtClean="0"/>
              <a:t>циліндричною поверхнею </a:t>
            </a:r>
            <a:r>
              <a:rPr lang="vi-VN" sz="4400" dirty="0" smtClean="0"/>
              <a:t>і двома паралельними площинами, що перетинають її.</a:t>
            </a:r>
          </a:p>
          <a:p>
            <a:endParaRPr lang="uk-UA" dirty="0"/>
          </a:p>
        </p:txBody>
      </p:sp>
      <p:pic>
        <p:nvPicPr>
          <p:cNvPr id="2050" name="Picture 2" descr="C:\Users\Rebel\Desktop\PPT\Geometricheskie-tela-gips-shar-yayco-cilindr-prizma-kub-konu-6_270x3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" y="1772816"/>
            <a:ext cx="3261110" cy="50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81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 descr="C:\Users\Rebel\Desktop\PPT\image2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730"/>
            <a:ext cx="7344816" cy="810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03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005" y="-387424"/>
            <a:ext cx="5887591" cy="1155576"/>
          </a:xfrm>
        </p:spPr>
        <p:txBody>
          <a:bodyPr/>
          <a:lstStyle/>
          <a:p>
            <a:r>
              <a:rPr lang="uk-UA" b="1" dirty="0"/>
              <a:t>Елементи циліндра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170" name="Picture 2" descr="C:\Users\Rebel\Desktop\PPT\image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7000"/>
                    </a14:imgEffect>
                    <a14:imgEffect>
                      <a14:brightnessContrast contrast="-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8" t="-320" r="6291" b="-382"/>
          <a:stretch/>
        </p:blipFill>
        <p:spPr bwMode="auto">
          <a:xfrm>
            <a:off x="-756000" y="908720"/>
            <a:ext cx="9576472" cy="594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2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8964488" cy="6858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100" u="sng" dirty="0" smtClean="0"/>
              <a:t>Основи</a:t>
            </a:r>
            <a:r>
              <a:rPr lang="uk-UA" sz="2100" b="0" dirty="0" smtClean="0"/>
              <a:t> – рівні круги, що лежать в паралельних площинах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100" u="sng" dirty="0" smtClean="0"/>
              <a:t>Твірні </a:t>
            </a:r>
            <a:r>
              <a:rPr lang="uk-UA" sz="2100" u="sng" dirty="0"/>
              <a:t>циліндра </a:t>
            </a:r>
            <a:r>
              <a:rPr lang="uk-UA" sz="2100" b="0" dirty="0"/>
              <a:t>— відрізки, що сполучають відповідні точки кіл кругів. Вони паралельні і рівні між собою</a:t>
            </a:r>
            <a:r>
              <a:rPr lang="uk-UA" sz="2100" b="0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100" u="sng" dirty="0" smtClean="0"/>
              <a:t>Поверхня циліндра </a:t>
            </a:r>
            <a:r>
              <a:rPr lang="uk-UA" sz="2100" b="0" dirty="0" smtClean="0"/>
              <a:t>― основа </a:t>
            </a:r>
            <a:r>
              <a:rPr lang="uk-UA" sz="2100" b="0" dirty="0"/>
              <a:t>і </a:t>
            </a:r>
            <a:r>
              <a:rPr lang="uk-UA" sz="2100" b="0" dirty="0" err="1" smtClean="0"/>
              <a:t>бічнна</a:t>
            </a:r>
            <a:r>
              <a:rPr lang="uk-UA" sz="2100" b="0" dirty="0" smtClean="0"/>
              <a:t> поверхня.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100" b="0" dirty="0" smtClean="0"/>
              <a:t>Бічна </a:t>
            </a:r>
            <a:r>
              <a:rPr lang="uk-UA" sz="2100" b="0" dirty="0"/>
              <a:t>поверхня складається з твірних</a:t>
            </a:r>
            <a:r>
              <a:rPr lang="uk-UA" sz="2100" b="0" dirty="0" smtClean="0"/>
              <a:t>.</a:t>
            </a:r>
            <a:endParaRPr lang="uk-UA" sz="2100" b="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100" u="sng" dirty="0" smtClean="0"/>
              <a:t>Радіус </a:t>
            </a:r>
            <a:r>
              <a:rPr lang="uk-UA" sz="2100" u="sng" dirty="0"/>
              <a:t>циліндра </a:t>
            </a:r>
            <a:r>
              <a:rPr lang="uk-UA" sz="2100" b="0" dirty="0" smtClean="0"/>
              <a:t>― радіус </a:t>
            </a:r>
            <a:r>
              <a:rPr lang="uk-UA" sz="2100" b="0" dirty="0"/>
              <a:t>його основи</a:t>
            </a:r>
            <a:r>
              <a:rPr lang="uk-UA" sz="2100" b="0" dirty="0" smtClean="0"/>
              <a:t>.</a:t>
            </a:r>
            <a:endParaRPr lang="uk-UA" sz="2100" b="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100" u="sng" dirty="0" smtClean="0"/>
              <a:t>Висота </a:t>
            </a:r>
            <a:r>
              <a:rPr lang="uk-UA" sz="2100" u="sng" dirty="0"/>
              <a:t>циліндра</a:t>
            </a:r>
            <a:r>
              <a:rPr lang="uk-UA" sz="2100" b="0" dirty="0"/>
              <a:t> </a:t>
            </a:r>
            <a:r>
              <a:rPr lang="uk-UA" sz="2100" b="0" dirty="0" smtClean="0"/>
              <a:t>― відстань </a:t>
            </a:r>
            <a:r>
              <a:rPr lang="uk-UA" sz="2100" b="0" dirty="0"/>
              <a:t>між площинами основ</a:t>
            </a:r>
            <a:r>
              <a:rPr lang="uk-UA" sz="2100" b="0" dirty="0" smtClean="0"/>
              <a:t>.</a:t>
            </a:r>
            <a:endParaRPr lang="uk-UA" sz="2100" b="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100" u="sng" dirty="0" smtClean="0"/>
              <a:t>Вісь </a:t>
            </a:r>
            <a:r>
              <a:rPr lang="uk-UA" sz="2100" u="sng" dirty="0"/>
              <a:t>циліндра </a:t>
            </a:r>
            <a:r>
              <a:rPr lang="uk-UA" sz="2100" b="0" dirty="0"/>
              <a:t>― </a:t>
            </a:r>
            <a:r>
              <a:rPr lang="uk-UA" sz="2100" b="0" dirty="0" smtClean="0"/>
              <a:t>пряма</a:t>
            </a:r>
            <a:r>
              <a:rPr lang="uk-UA" sz="2100" b="0" dirty="0"/>
              <a:t>, яка проходить через центри основ. Вона паралельна твірним</a:t>
            </a:r>
            <a:r>
              <a:rPr lang="uk-UA" sz="2100" b="0" dirty="0" smtClean="0"/>
              <a:t>.</a:t>
            </a:r>
            <a:endParaRPr lang="uk-UA" sz="2100" b="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100" u="sng" dirty="0"/>
              <a:t>Осьовий переріз </a:t>
            </a:r>
            <a:r>
              <a:rPr lang="uk-UA" sz="2100" b="0" dirty="0"/>
              <a:t>— </a:t>
            </a:r>
            <a:r>
              <a:rPr lang="uk-UA" sz="2100" b="0" dirty="0" err="1"/>
              <a:t>переріз</a:t>
            </a:r>
            <a:r>
              <a:rPr lang="uk-UA" sz="2100" b="0" dirty="0"/>
              <a:t> циліндра площиною, яка проходить через вісь циліндра</a:t>
            </a:r>
            <a:r>
              <a:rPr lang="uk-UA" sz="2100" b="0" dirty="0" smtClean="0"/>
              <a:t>.</a:t>
            </a:r>
            <a:endParaRPr lang="uk-UA" sz="2100" b="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100" u="sng" dirty="0"/>
              <a:t>Дотична до циліндра</a:t>
            </a:r>
            <a:r>
              <a:rPr lang="uk-UA" sz="2100" b="0" dirty="0"/>
              <a:t> — площина, яка проходить через твірну прямого циліндра і перпендикулярна до осьового перерізу, проведеного через цю твірну, </a:t>
            </a:r>
            <a:r>
              <a:rPr lang="uk-UA" sz="2100" u="sng" dirty="0"/>
              <a:t>називається площино</a:t>
            </a:r>
            <a:r>
              <a:rPr lang="uk-UA" sz="2100" b="0" dirty="0"/>
              <a:t>ю</a:t>
            </a:r>
            <a:r>
              <a:rPr lang="uk-UA" sz="2100" b="0" dirty="0" smtClean="0"/>
              <a:t>.</a:t>
            </a:r>
            <a:endParaRPr lang="uk-UA" sz="2100" b="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2100" u="sng" dirty="0"/>
              <a:t>Циліндр називається прямим</a:t>
            </a:r>
            <a:r>
              <a:rPr lang="uk-UA" sz="2100" b="0" dirty="0"/>
              <a:t>, якщо його твірні перпендикулярні до площин основ. Прямий циліндр можна розглядати як тіло, утворене обертанням прямокутника навколо його сторони як осі.</a:t>
            </a:r>
          </a:p>
        </p:txBody>
      </p:sp>
    </p:spTree>
    <p:extLst>
      <p:ext uri="{BB962C8B-B14F-4D97-AF65-F5344CB8AC3E}">
        <p14:creationId xmlns:p14="http://schemas.microsoft.com/office/powerpoint/2010/main" val="211050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15416"/>
            <a:ext cx="5791200" cy="1371600"/>
          </a:xfrm>
        </p:spPr>
        <p:txBody>
          <a:bodyPr/>
          <a:lstStyle/>
          <a:p>
            <a:r>
              <a:rPr lang="uk-UA" dirty="0" smtClean="0"/>
              <a:t>Види циліндрів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00" y="1052736"/>
            <a:ext cx="9023895" cy="5805264"/>
          </a:xfrm>
        </p:spPr>
        <p:txBody>
          <a:bodyPr>
            <a:normAutofit/>
          </a:bodyPr>
          <a:lstStyle/>
          <a:p>
            <a:r>
              <a:rPr lang="uk-UA" sz="2400" i="1" dirty="0"/>
              <a:t>Нескінченний циліндр</a:t>
            </a:r>
            <a:r>
              <a:rPr lang="uk-UA" sz="2400" b="0" dirty="0"/>
              <a:t> — це нескінченне тіло, обмежене замкнутою нескінченною циліндричною поверхнею.</a:t>
            </a:r>
          </a:p>
          <a:p>
            <a:r>
              <a:rPr lang="uk-UA" sz="2400" i="1" dirty="0"/>
              <a:t>Відкритий циліндр</a:t>
            </a:r>
            <a:r>
              <a:rPr lang="uk-UA" sz="2400" b="0" dirty="0"/>
              <a:t> — обмежене замкнутим циліндровим променем і його основою геометричне тіло.</a:t>
            </a:r>
          </a:p>
          <a:p>
            <a:r>
              <a:rPr lang="uk-UA" sz="2400" b="0" dirty="0"/>
              <a:t>Основи циліндра якісно впливають на циліндр:</a:t>
            </a:r>
          </a:p>
          <a:p>
            <a:r>
              <a:rPr lang="uk-UA" sz="2400" b="0" dirty="0"/>
              <a:t>якщо основи циліндра пласкі (і, отже, що містять їх площині </a:t>
            </a:r>
            <a:r>
              <a:rPr lang="uk-UA" sz="2400" b="0" dirty="0" smtClean="0"/>
              <a:t>рівнобіжні)</a:t>
            </a:r>
            <a:r>
              <a:rPr lang="uk-UA" sz="2400" b="0" dirty="0"/>
              <a:t> — циліндр називають таким, що стоїть на площині;</a:t>
            </a:r>
          </a:p>
          <a:p>
            <a:r>
              <a:rPr lang="uk-UA" sz="2400" b="0" dirty="0"/>
              <a:t>якщо основи стоять на площині циліндра перпендикулярні твірним — </a:t>
            </a:r>
            <a:r>
              <a:rPr lang="uk-UA" sz="2400" b="0" dirty="0" smtClean="0"/>
              <a:t>прямий циліндр; </a:t>
            </a:r>
            <a:r>
              <a:rPr lang="uk-UA" sz="2400" b="0" dirty="0"/>
              <a:t>зокрема, якщо основа що стоїть на площині циліндра: </a:t>
            </a:r>
          </a:p>
          <a:p>
            <a:pPr lvl="1"/>
            <a:r>
              <a:rPr lang="uk-UA" sz="2400" dirty="0" smtClean="0"/>
              <a:t>коло</a:t>
            </a:r>
            <a:r>
              <a:rPr lang="uk-UA" sz="2400" dirty="0"/>
              <a:t> — </a:t>
            </a:r>
            <a:r>
              <a:rPr lang="uk-UA" sz="2400" b="1" i="1" dirty="0"/>
              <a:t>круглий циліндр</a:t>
            </a:r>
            <a:r>
              <a:rPr lang="uk-UA" sz="2400" dirty="0"/>
              <a:t>;</a:t>
            </a:r>
          </a:p>
          <a:p>
            <a:pPr lvl="1"/>
            <a:r>
              <a:rPr lang="uk-UA" sz="2400" dirty="0" smtClean="0"/>
              <a:t>еліпс</a:t>
            </a:r>
            <a:r>
              <a:rPr lang="uk-UA" sz="2400" dirty="0"/>
              <a:t> — </a:t>
            </a:r>
            <a:r>
              <a:rPr lang="uk-UA" sz="2400" b="1" i="1" dirty="0"/>
              <a:t>еліптичний циліндр</a:t>
            </a:r>
            <a:r>
              <a:rPr lang="uk-UA" sz="2400" dirty="0"/>
              <a:t>.</a:t>
            </a:r>
          </a:p>
          <a:p>
            <a:endParaRPr lang="uk-UA" b="0" dirty="0"/>
          </a:p>
        </p:txBody>
      </p:sp>
    </p:spTree>
    <p:extLst>
      <p:ext uri="{BB962C8B-B14F-4D97-AF65-F5344CB8AC3E}">
        <p14:creationId xmlns:p14="http://schemas.microsoft.com/office/powerpoint/2010/main" val="348510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04" y="-315416"/>
            <a:ext cx="5791200" cy="1371600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площа</a:t>
            </a:r>
            <a:endParaRPr lang="uk-UA" sz="6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052736"/>
                <a:ext cx="7620000" cy="4373563"/>
              </a:xfrm>
            </p:spPr>
            <p:txBody>
              <a:bodyPr>
                <a:noAutofit/>
              </a:bodyPr>
              <a:lstStyle/>
              <a:p>
                <a:r>
                  <a:rPr lang="uk-UA" sz="2800" b="0" dirty="0" smtClean="0"/>
                  <a:t>Площа бічної поверхні</a:t>
                </a:r>
              </a:p>
              <a:p>
                <a:r>
                  <a:rPr lang="uk-UA" sz="2800" b="0" dirty="0"/>
                  <a:t>т</a:t>
                </a:r>
                <a:r>
                  <a:rPr lang="uk-UA" sz="2800" b="0" dirty="0" smtClean="0"/>
                  <a:t>іл обертання обчислюється </a:t>
                </a:r>
                <a:r>
                  <a:rPr lang="uk-UA" sz="2800" b="0" dirty="0"/>
                  <a:t>за їхньою розгорткою. </a:t>
                </a:r>
                <a:r>
                  <a:rPr lang="uk-UA" sz="2800" b="0" dirty="0" smtClean="0"/>
                  <a:t>Розгортка циліндра - прямокутник </a:t>
                </a:r>
                <a:r>
                  <a:rPr lang="uk-UA" sz="2800" b="0" dirty="0"/>
                  <a:t>з висотою і довжиною , отже площа бічної поверхні циліндра дорівнює площі його розгортки та обчислюється за формулою</a:t>
                </a:r>
                <a:r>
                  <a:rPr lang="uk-UA" sz="2800" b="0" dirty="0" smtClean="0"/>
                  <a:t>:</a:t>
                </a:r>
                <a:endParaRPr lang="en-US" sz="2800" b="0" dirty="0" smtClean="0"/>
              </a:p>
              <a:p>
                <a:r>
                  <a:rPr lang="en-US" sz="2800" dirty="0" smtClean="0"/>
                  <a:t>S</a:t>
                </a:r>
                <a:r>
                  <a:rPr lang="en-US" sz="2800" b="0" dirty="0" smtClean="0">
                    <a:solidFill>
                      <a:schemeClr val="tx2"/>
                    </a:solidFill>
                  </a:rPr>
                  <a:t>(</a:t>
                </a:r>
                <a:r>
                  <a:rPr lang="ru-RU" sz="2800" b="0" dirty="0" smtClean="0">
                    <a:solidFill>
                      <a:schemeClr val="tx2"/>
                    </a:solidFill>
                  </a:rPr>
                  <a:t>біч)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</a:rPr>
                      <m:t>=</m:t>
                    </m:r>
                    <m:r>
                      <a:rPr lang="uk-UA" sz="2800" b="1" i="1" smtClean="0">
                        <a:latin typeface="Cambria Math"/>
                      </a:rPr>
                      <m:t>𝟐</m:t>
                    </m:r>
                    <m:r>
                      <a:rPr lang="el-GR" sz="2800" i="1" smtClean="0">
                        <a:latin typeface="Cambria Math"/>
                      </a:rPr>
                      <m:t>𝜋</m:t>
                    </m:r>
                    <m:r>
                      <a:rPr lang="en-US" sz="2800" b="1" i="1" smtClean="0">
                        <a:latin typeface="Cambria Math"/>
                      </a:rPr>
                      <m:t>𝑹𝒉</m:t>
                    </m:r>
                  </m:oMath>
                </a14:m>
                <a:r>
                  <a:rPr lang="uk-UA" sz="2800" dirty="0" smtClean="0"/>
                  <a:t/>
                </a:r>
                <a:br>
                  <a:rPr lang="uk-UA" sz="2800" dirty="0" smtClean="0"/>
                </a:br>
                <a:r>
                  <a:rPr lang="uk-UA" sz="2800" b="0" dirty="0" smtClean="0"/>
                  <a:t>Де </a:t>
                </a:r>
                <a14:m>
                  <m:oMath xmlns:m="http://schemas.openxmlformats.org/officeDocument/2006/math">
                    <m:r>
                      <a:rPr lang="uk-UA" sz="2800" b="1" i="1">
                        <a:latin typeface="Cambria Math"/>
                      </a:rPr>
                      <m:t>𝟐</m:t>
                    </m:r>
                    <m:r>
                      <a:rPr lang="el-GR" sz="2800" b="1" i="1">
                        <a:latin typeface="Cambria Math"/>
                      </a:rPr>
                      <m:t>𝝅</m:t>
                    </m:r>
                    <m:r>
                      <a:rPr lang="en-US" sz="2800" b="1" i="1">
                        <a:latin typeface="Cambria Math"/>
                      </a:rPr>
                      <m:t>𝑹</m:t>
                    </m:r>
                  </m:oMath>
                </a14:m>
                <a:r>
                  <a:rPr lang="uk-UA" sz="2800" dirty="0" smtClean="0"/>
                  <a:t> </a:t>
                </a:r>
                <a:r>
                  <a:rPr lang="uk-UA" sz="2800" b="0" dirty="0" smtClean="0"/>
                  <a:t>– сторона </a:t>
                </a:r>
                <a:r>
                  <a:rPr lang="uk-UA" sz="2800" i="1" u="sng" dirty="0" smtClean="0"/>
                  <a:t>а</a:t>
                </a:r>
                <a:r>
                  <a:rPr lang="uk-UA" sz="2800" b="0" dirty="0" smtClean="0"/>
                  <a:t> прямокутника, а висота – сторона </a:t>
                </a:r>
                <a:r>
                  <a:rPr lang="uk-UA" sz="2800" u="sng" dirty="0" smtClean="0"/>
                  <a:t>в</a:t>
                </a:r>
                <a:endParaRPr lang="uk-UA" sz="2800" u="sng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052736"/>
                <a:ext cx="7620000" cy="4373563"/>
              </a:xfrm>
              <a:blipFill rotWithShape="1">
                <a:blip r:embed="rId2"/>
                <a:stretch>
                  <a:fillRect l="-1600" t="-1395" r="-560" b="-1101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733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146" name="Picture 2" descr="C:\Users\Rebel\Desktop\PPT\150px-Square_of_lateral_surface_of_cylinder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-387424"/>
            <a:ext cx="7560840" cy="7704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87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6712"/>
                <a:ext cx="7620000" cy="5289451"/>
              </a:xfrm>
            </p:spPr>
            <p:txBody>
              <a:bodyPr/>
              <a:lstStyle/>
              <a:p>
                <a:r>
                  <a:rPr lang="uk-UA" sz="3200" dirty="0" smtClean="0"/>
                  <a:t>Площа основ</a:t>
                </a:r>
              </a:p>
              <a:p>
                <a:r>
                  <a:rPr lang="uk-UA" sz="3200" b="0" dirty="0" smtClean="0"/>
                  <a:t>Площу основ можливо обчислити вельми простою формулою,адже основа – коло: </a:t>
                </a:r>
                <a:br>
                  <a:rPr lang="uk-UA" sz="3200" b="0" dirty="0" smtClean="0"/>
                </a:br>
                <a:endParaRPr lang="uk-UA" sz="3200" b="0" dirty="0" smtClean="0"/>
              </a:p>
              <a:p>
                <a:pPr algn="ctr"/>
                <a:r>
                  <a:rPr lang="en-US" sz="4000" dirty="0" smtClean="0"/>
                  <a:t>S</a:t>
                </a:r>
                <a:r>
                  <a:rPr lang="en-US" sz="4000" b="0" dirty="0" smtClean="0">
                    <a:solidFill>
                      <a:schemeClr val="tx2"/>
                    </a:solidFill>
                  </a:rPr>
                  <a:t>(</a:t>
                </a:r>
                <a:r>
                  <a:rPr lang="ru-RU" sz="4000" b="0" dirty="0" smtClean="0">
                    <a:solidFill>
                      <a:schemeClr val="tx2"/>
                    </a:solidFill>
                  </a:rPr>
                  <a:t>осн)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/>
                      </a:rPr>
                      <m:t>=</m:t>
                    </m:r>
                    <m:r>
                      <a:rPr lang="uk-UA" sz="4000" b="1" i="1" smtClean="0">
                        <a:latin typeface="Cambria Math"/>
                      </a:rPr>
                      <m:t>𝟐</m:t>
                    </m:r>
                    <m:r>
                      <a:rPr lang="el-GR" sz="4000" b="1" i="1" smtClean="0">
                        <a:latin typeface="Cambria Math"/>
                      </a:rPr>
                      <m:t>𝝅</m:t>
                    </m:r>
                    <m:sSup>
                      <m:sSupPr>
                        <m:ctrlPr>
                          <a:rPr lang="en-US" sz="4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/>
                          </a:rPr>
                          <m:t>𝒓</m:t>
                        </m:r>
                      </m:e>
                      <m:sup>
                        <m:r>
                          <a:rPr lang="en-US" sz="40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uk-UA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6712"/>
                <a:ext cx="7620000" cy="5289451"/>
              </a:xfrm>
              <a:blipFill rotWithShape="1">
                <a:blip r:embed="rId2"/>
                <a:stretch>
                  <a:fillRect l="-2000" t="-149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733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118</TotalTime>
  <Words>332</Words>
  <Application>Microsoft Office PowerPoint</Application>
  <PresentationFormat>Экран (4:3)</PresentationFormat>
  <Paragraphs>35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Главная</vt:lpstr>
      <vt:lpstr>Презентация PowerPoint</vt:lpstr>
      <vt:lpstr> Цилі́ндр (грец.κύλινδρος — «валик») —  </vt:lpstr>
      <vt:lpstr>Презентация PowerPoint</vt:lpstr>
      <vt:lpstr>Елементи циліндра</vt:lpstr>
      <vt:lpstr>Презентация PowerPoint</vt:lpstr>
      <vt:lpstr>Види циліндрів</vt:lpstr>
      <vt:lpstr>площа</vt:lpstr>
      <vt:lpstr>Презентация PowerPoint</vt:lpstr>
      <vt:lpstr>Презентация PowerPoint</vt:lpstr>
      <vt:lpstr>Презентация PowerPoint</vt:lpstr>
      <vt:lpstr>Об'єм </vt:lpstr>
      <vt:lpstr>Переріз циліндра площинами</vt:lpstr>
      <vt:lpstr>Так казав заратустра!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Rebel</dc:creator>
  <cp:lastModifiedBy>Rebel</cp:lastModifiedBy>
  <cp:revision>8</cp:revision>
  <dcterms:created xsi:type="dcterms:W3CDTF">2015-02-11T17:29:26Z</dcterms:created>
  <dcterms:modified xsi:type="dcterms:W3CDTF">2015-02-11T19:30:19Z</dcterms:modified>
</cp:coreProperties>
</file>