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B4AADF-ED57-4974-AB10-E21824BE20D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22AEBE-30E4-499E-9FAF-9D4DAA8300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B4AADF-ED57-4974-AB10-E21824BE20D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2AEBE-30E4-499E-9FAF-9D4DAA8300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B4AADF-ED57-4974-AB10-E21824BE20D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2AEBE-30E4-499E-9FAF-9D4DAA8300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B4AADF-ED57-4974-AB10-E21824BE20D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2AEBE-30E4-499E-9FAF-9D4DAA8300A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B4AADF-ED57-4974-AB10-E21824BE20D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2AEBE-30E4-499E-9FAF-9D4DAA8300A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B4AADF-ED57-4974-AB10-E21824BE20D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2AEBE-30E4-499E-9FAF-9D4DAA8300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B4AADF-ED57-4974-AB10-E21824BE20D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2AEBE-30E4-499E-9FAF-9D4DAA8300A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B4AADF-ED57-4974-AB10-E21824BE20D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2AEBE-30E4-499E-9FAF-9D4DAA8300A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B4AADF-ED57-4974-AB10-E21824BE20D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2AEBE-30E4-499E-9FAF-9D4DAA8300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3B4AADF-ED57-4974-AB10-E21824BE20D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2AEBE-30E4-499E-9FAF-9D4DAA8300A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B4AADF-ED57-4974-AB10-E21824BE20D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22AEBE-30E4-499E-9FAF-9D4DAA8300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3B4AADF-ED57-4974-AB10-E21824BE20D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A22AEBE-30E4-499E-9FAF-9D4DAA8300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rthalsaltes.com/" TargetMode="External"/><Relationship Id="rId2" Type="http://schemas.openxmlformats.org/officeDocument/2006/relationships/hyperlink" Target="http://www.georgehart.com/virtual-polyhedra/vp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lickr.com/photos/pascalin/sets/72157594234292561/" TargetMode="External"/><Relationship Id="rId5" Type="http://schemas.openxmlformats.org/officeDocument/2006/relationships/hyperlink" Target="http://mathworld.wolfram.com/Octahedron.html" TargetMode="External"/><Relationship Id="rId4" Type="http://schemas.openxmlformats.org/officeDocument/2006/relationships/hyperlink" Target="http://www.mathconsult.ch/showroom/unipol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Правильні многогранники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uk-UA" sz="1800" dirty="0" err="1" smtClean="0"/>
              <a:t>Корєшкова</a:t>
            </a:r>
            <a:r>
              <a:rPr lang="uk-UA" sz="1800" dirty="0" smtClean="0"/>
              <a:t> А. В.</a:t>
            </a:r>
            <a:endParaRPr lang="ru-RU" sz="1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www.georgehart.com/virtual-polyhedra/vp.html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http://www.korthalsaltes.com</a:t>
            </a:r>
            <a:r>
              <a:rPr lang="en-US" dirty="0" smtClean="0">
                <a:hlinkClick r:id="rId3"/>
              </a:rPr>
              <a:t>/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http://www.mathconsult.ch/showroom/unipoly</a:t>
            </a:r>
            <a:r>
              <a:rPr lang="en-US" dirty="0" smtClean="0">
                <a:hlinkClick r:id="rId4"/>
              </a:rPr>
              <a:t>/</a:t>
            </a:r>
            <a:endParaRPr lang="uk-UA" dirty="0" smtClean="0"/>
          </a:p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mathworld.wolfram.com/Octahedron.html</a:t>
            </a:r>
            <a:endParaRPr lang="uk-UA" dirty="0" smtClean="0"/>
          </a:p>
          <a:p>
            <a:r>
              <a:rPr lang="en-US" dirty="0" smtClean="0">
                <a:hlinkClick r:id="rId6"/>
              </a:rPr>
              <a:t>http://www.flickr.com/photos/pascalin/sets/72157594234292561</a:t>
            </a:r>
            <a:r>
              <a:rPr lang="en-US" dirty="0" smtClean="0">
                <a:hlinkClick r:id="rId6"/>
              </a:rPr>
              <a:t>/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3114668" cy="4525963"/>
          </a:xfrm>
        </p:spPr>
        <p:txBody>
          <a:bodyPr/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Правильний многогранник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або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Платонове тіло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dirty="0" smtClean="0"/>
              <a:t>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опуклий</a:t>
            </a:r>
            <a:r>
              <a:rPr lang="ru-RU" dirty="0" smtClean="0"/>
              <a:t> </a:t>
            </a:r>
            <a:r>
              <a:rPr lang="ru-RU" dirty="0" err="1" smtClean="0"/>
              <a:t>багатогранник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максимально </a:t>
            </a:r>
            <a:r>
              <a:rPr lang="ru-RU" dirty="0" err="1" smtClean="0"/>
              <a:t>можливою</a:t>
            </a:r>
            <a:r>
              <a:rPr lang="ru-RU" dirty="0" smtClean="0"/>
              <a:t> </a:t>
            </a:r>
            <a:r>
              <a:rPr lang="ru-RU" dirty="0" err="1" smtClean="0"/>
              <a:t>симетрією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Основи поняття		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14290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00694" y="300037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Додекаедр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1" y="3643314"/>
            <a:ext cx="229814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00760" y="607220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Ікосаедр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00100" y="1481329"/>
            <a:ext cx="7686700" cy="201911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err="1" smtClean="0"/>
              <a:t>Багатогранник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правильним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опуклий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грані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рівними</a:t>
            </a:r>
            <a:r>
              <a:rPr lang="ru-RU" dirty="0" smtClean="0"/>
              <a:t> </a:t>
            </a:r>
            <a:r>
              <a:rPr lang="ru-RU" dirty="0" err="1" smtClean="0"/>
              <a:t>правильними</a:t>
            </a:r>
            <a:r>
              <a:rPr lang="ru-RU" dirty="0" smtClean="0"/>
              <a:t> </a:t>
            </a:r>
            <a:r>
              <a:rPr lang="ru-RU" dirty="0" err="1" smtClean="0"/>
              <a:t>багатокутниками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кожній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вершині</a:t>
            </a:r>
            <a:r>
              <a:rPr lang="ru-RU" dirty="0" smtClean="0"/>
              <a:t> сходиться </a:t>
            </a:r>
            <a:r>
              <a:rPr lang="ru-RU" dirty="0" err="1" smtClean="0"/>
              <a:t>однакове</a:t>
            </a:r>
            <a:r>
              <a:rPr lang="ru-RU" dirty="0" smtClean="0"/>
              <a:t> число граней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двогранні</a:t>
            </a:r>
            <a:r>
              <a:rPr lang="ru-RU" dirty="0" smtClean="0"/>
              <a:t> кути </a:t>
            </a:r>
            <a:r>
              <a:rPr lang="ru-RU" dirty="0" err="1" smtClean="0"/>
              <a:t>рівні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Основні ознаки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429000"/>
            <a:ext cx="63579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28794" y="6286520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Розгортка ікосаедра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418623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Правильний</a:t>
            </a:r>
            <a:r>
              <a:rPr lang="ru-RU" dirty="0" smtClean="0"/>
              <a:t> </a:t>
            </a:r>
            <a:r>
              <a:rPr lang="ru-RU" dirty="0" err="1" smtClean="0"/>
              <a:t>тетраедр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задати</a:t>
            </a:r>
            <a:r>
              <a:rPr lang="ru-RU" dirty="0" smtClean="0"/>
              <a:t> координатами </a:t>
            </a:r>
            <a:r>
              <a:rPr lang="ru-RU" dirty="0" err="1" smtClean="0"/>
              <a:t>його</a:t>
            </a:r>
            <a:r>
              <a:rPr lang="ru-RU" dirty="0" smtClean="0"/>
              <a:t> вершин</a:t>
            </a:r>
          </a:p>
          <a:p>
            <a:r>
              <a:rPr lang="ru-RU" dirty="0" smtClean="0"/>
              <a:t>(1, 1, 1</a:t>
            </a:r>
            <a:r>
              <a:rPr lang="ru-RU" dirty="0" smtClean="0"/>
              <a:t>);</a:t>
            </a:r>
            <a:endParaRPr lang="ru-RU" dirty="0" smtClean="0"/>
          </a:p>
          <a:p>
            <a:r>
              <a:rPr lang="ru-RU" dirty="0" smtClean="0"/>
              <a:t>(-1, −1, 1</a:t>
            </a:r>
            <a:r>
              <a:rPr lang="ru-RU" dirty="0" smtClean="0"/>
              <a:t>);</a:t>
            </a:r>
            <a:endParaRPr lang="ru-RU" dirty="0" smtClean="0"/>
          </a:p>
          <a:p>
            <a:r>
              <a:rPr lang="ru-RU" dirty="0" smtClean="0"/>
              <a:t>(-1, 1, −1</a:t>
            </a:r>
            <a:r>
              <a:rPr lang="ru-RU" dirty="0" smtClean="0"/>
              <a:t>);</a:t>
            </a:r>
            <a:endParaRPr lang="ru-RU" dirty="0" smtClean="0"/>
          </a:p>
          <a:p>
            <a:r>
              <a:rPr lang="ru-RU" dirty="0" smtClean="0"/>
              <a:t>(1, −1, −1</a:t>
            </a:r>
            <a:r>
              <a:rPr lang="ru-RU" dirty="0" smtClean="0"/>
              <a:t>).</a:t>
            </a:r>
          </a:p>
          <a:p>
            <a:pPr>
              <a:buNone/>
            </a:pPr>
            <a:r>
              <a:rPr lang="uk-UA" dirty="0" smtClean="0"/>
              <a:t>Має 4 вершини, 6 ребер, 4 грані.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4214842" cy="114300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Правильний тетраедр (чотиригранник)</a:t>
            </a:r>
            <a:endParaRPr lang="ru-R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85728"/>
            <a:ext cx="1715886" cy="162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72066" y="2285992"/>
            <a:ext cx="30718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фізичному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Крижані</a:t>
            </a:r>
            <a:r>
              <a:rPr lang="ru-RU" dirty="0" smtClean="0"/>
              <a:t> </a:t>
            </a:r>
            <a:r>
              <a:rPr lang="ru-RU" dirty="0" err="1" smtClean="0"/>
              <a:t>кристали</a:t>
            </a:r>
            <a:r>
              <a:rPr lang="ru-RU" dirty="0" smtClean="0"/>
              <a:t> </a:t>
            </a:r>
            <a:r>
              <a:rPr lang="en-US" dirty="0" smtClean="0"/>
              <a:t>H2O</a:t>
            </a:r>
            <a:r>
              <a:rPr lang="uk-UA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Молекула метану </a:t>
            </a:r>
            <a:r>
              <a:rPr lang="en-US" dirty="0" smtClean="0"/>
              <a:t>CH4</a:t>
            </a:r>
            <a:r>
              <a:rPr lang="uk-UA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Молекула </a:t>
            </a:r>
            <a:r>
              <a:rPr lang="ru-RU" dirty="0" err="1" smtClean="0"/>
              <a:t>аміаку</a:t>
            </a:r>
            <a:r>
              <a:rPr lang="ru-RU" dirty="0" smtClean="0"/>
              <a:t> </a:t>
            </a:r>
            <a:r>
              <a:rPr lang="en-US" dirty="0" smtClean="0"/>
              <a:t>NH3</a:t>
            </a:r>
            <a:r>
              <a:rPr lang="uk-UA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Алмаз, </a:t>
            </a:r>
            <a:r>
              <a:rPr lang="en-US" dirty="0" smtClean="0"/>
              <a:t>C</a:t>
            </a:r>
            <a:r>
              <a:rPr lang="uk-UA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Флюорит </a:t>
            </a:r>
            <a:r>
              <a:rPr lang="en-US" dirty="0" smtClean="0"/>
              <a:t>CaF2</a:t>
            </a:r>
            <a:r>
              <a:rPr lang="uk-UA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Сфалерит, </a:t>
            </a:r>
            <a:r>
              <a:rPr lang="en-US" dirty="0" err="1" smtClean="0"/>
              <a:t>ZnS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572008"/>
            <a:ext cx="29146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214942" y="635795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Молекула метану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48" y="1481329"/>
            <a:ext cx="4400552" cy="22334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Куб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b="1" dirty="0" err="1" smtClean="0"/>
              <a:t>гексаедр</a:t>
            </a:r>
            <a:r>
              <a:rPr lang="ru-RU" dirty="0" smtClean="0"/>
              <a:t> — </a:t>
            </a:r>
            <a:r>
              <a:rPr lang="ru-RU" dirty="0" err="1" smtClean="0"/>
              <a:t>правильний</a:t>
            </a:r>
            <a:r>
              <a:rPr lang="ru-RU" dirty="0" smtClean="0"/>
              <a:t> </a:t>
            </a:r>
            <a:r>
              <a:rPr lang="ru-RU" dirty="0" err="1" smtClean="0"/>
              <a:t>багатогранник</a:t>
            </a:r>
            <a:r>
              <a:rPr lang="ru-RU" dirty="0" smtClean="0"/>
              <a:t>, </a:t>
            </a:r>
            <a:r>
              <a:rPr lang="ru-RU" dirty="0" err="1" smtClean="0"/>
              <a:t>кожна</a:t>
            </a:r>
            <a:r>
              <a:rPr lang="ru-RU" dirty="0" smtClean="0"/>
              <a:t> грань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квадратом</a:t>
            </a:r>
            <a:r>
              <a:rPr lang="ru-RU" dirty="0" smtClean="0"/>
              <a:t>. </a:t>
            </a:r>
            <a:r>
              <a:rPr lang="ru-RU" dirty="0" err="1" smtClean="0"/>
              <a:t>Має</a:t>
            </a:r>
            <a:r>
              <a:rPr lang="ru-RU" dirty="0" smtClean="0"/>
              <a:t> 8 </a:t>
            </a:r>
            <a:r>
              <a:rPr lang="ru-RU" dirty="0" err="1" smtClean="0"/>
              <a:t>кутів</a:t>
            </a:r>
            <a:r>
              <a:rPr lang="ru-RU" dirty="0" smtClean="0"/>
              <a:t>, 12 ребер, 6 граней.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1143000"/>
          </a:xfrm>
        </p:spPr>
        <p:txBody>
          <a:bodyPr/>
          <a:lstStyle/>
          <a:p>
            <a:r>
              <a:rPr lang="uk-UA" dirty="0" smtClean="0"/>
              <a:t>Куб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42918"/>
            <a:ext cx="20955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3714752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Властивості</a:t>
            </a:r>
            <a:r>
              <a:rPr lang="ru-RU" dirty="0" smtClean="0"/>
              <a:t> куба: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 куб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вписати</a:t>
            </a:r>
            <a:r>
              <a:rPr lang="ru-RU" dirty="0" smtClean="0"/>
              <a:t> </a:t>
            </a:r>
            <a:r>
              <a:rPr lang="ru-RU" dirty="0" err="1" smtClean="0"/>
              <a:t>тетраедр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способами, </a:t>
            </a:r>
            <a:r>
              <a:rPr lang="ru-RU" dirty="0" err="1" smtClean="0"/>
              <a:t>притому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вершини</a:t>
            </a:r>
            <a:r>
              <a:rPr lang="ru-RU" dirty="0" smtClean="0"/>
              <a:t> </a:t>
            </a:r>
            <a:r>
              <a:rPr lang="ru-RU" dirty="0" err="1" smtClean="0"/>
              <a:t>тетраедра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суміщено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чотирма</a:t>
            </a:r>
            <a:r>
              <a:rPr lang="ru-RU" dirty="0" smtClean="0"/>
              <a:t> </a:t>
            </a:r>
            <a:r>
              <a:rPr lang="ru-RU" dirty="0" err="1" smtClean="0"/>
              <a:t>вершинамі</a:t>
            </a:r>
            <a:r>
              <a:rPr lang="ru-RU" dirty="0" smtClean="0"/>
              <a:t> куба.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шість</a:t>
            </a:r>
            <a:r>
              <a:rPr lang="ru-RU" dirty="0" smtClean="0"/>
              <a:t> ребер </a:t>
            </a:r>
            <a:r>
              <a:rPr lang="ru-RU" dirty="0" err="1" smtClean="0"/>
              <a:t>тетраедра</a:t>
            </a:r>
            <a:r>
              <a:rPr lang="ru-RU" dirty="0" smtClean="0"/>
              <a:t> </a:t>
            </a:r>
            <a:r>
              <a:rPr lang="ru-RU" dirty="0" err="1" smtClean="0"/>
              <a:t>лежатимуть</a:t>
            </a:r>
            <a:r>
              <a:rPr lang="ru-RU" dirty="0" smtClean="0"/>
              <a:t> на </a:t>
            </a:r>
            <a:r>
              <a:rPr lang="ru-RU" dirty="0" err="1" smtClean="0"/>
              <a:t>всіх</a:t>
            </a:r>
            <a:r>
              <a:rPr lang="ru-RU" dirty="0" smtClean="0"/>
              <a:t> шести гранях куба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дорівнюватимуть</a:t>
            </a:r>
            <a:r>
              <a:rPr lang="ru-RU" dirty="0" smtClean="0"/>
              <a:t> </a:t>
            </a:r>
            <a:r>
              <a:rPr lang="ru-RU" dirty="0" err="1" smtClean="0"/>
              <a:t>діагоналі</a:t>
            </a:r>
            <a:r>
              <a:rPr lang="ru-RU" dirty="0" smtClean="0"/>
              <a:t> </a:t>
            </a:r>
            <a:r>
              <a:rPr lang="ru-RU" dirty="0" err="1" smtClean="0"/>
              <a:t>грані-квадрата</a:t>
            </a:r>
            <a:r>
              <a:rPr lang="ru-RU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перетини</a:t>
            </a:r>
            <a:r>
              <a:rPr lang="ru-RU" dirty="0" smtClean="0"/>
              <a:t> куба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правильними</a:t>
            </a:r>
            <a:r>
              <a:rPr lang="ru-RU" dirty="0" smtClean="0"/>
              <a:t> </a:t>
            </a:r>
            <a:r>
              <a:rPr lang="ru-RU" dirty="0" err="1" smtClean="0"/>
              <a:t>шестикутниками</a:t>
            </a:r>
            <a:r>
              <a:rPr lang="ru-RU" dirty="0" smtClean="0"/>
              <a:t> —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перетини</a:t>
            </a:r>
            <a:r>
              <a:rPr lang="ru-RU" dirty="0" smtClean="0"/>
              <a:t> </a:t>
            </a:r>
            <a:r>
              <a:rPr lang="ru-RU" dirty="0" err="1" smtClean="0"/>
              <a:t>проходять</a:t>
            </a:r>
            <a:r>
              <a:rPr lang="ru-RU" dirty="0" smtClean="0"/>
              <a:t> через центр куба перпендикулярно </a:t>
            </a:r>
            <a:r>
              <a:rPr lang="ru-RU" dirty="0" err="1" smtClean="0"/>
              <a:t>чотирьом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діагоналям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42918"/>
            <a:ext cx="3952876" cy="263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pPr>
              <a:buNone/>
            </a:pPr>
            <a:r>
              <a:rPr lang="ru-RU" b="1" dirty="0" err="1" smtClean="0"/>
              <a:t>Октаедр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8 граней (</a:t>
            </a:r>
            <a:r>
              <a:rPr lang="ru-RU" dirty="0" err="1" smtClean="0"/>
              <a:t>трикутних</a:t>
            </a:r>
            <a:r>
              <a:rPr lang="ru-RU" dirty="0" smtClean="0"/>
              <a:t>), 12 ребер, 6 вершин (у </a:t>
            </a:r>
            <a:r>
              <a:rPr lang="ru-RU" dirty="0" err="1" smtClean="0"/>
              <a:t>кожній</a:t>
            </a:r>
            <a:r>
              <a:rPr lang="ru-RU" dirty="0" smtClean="0"/>
              <a:t> </a:t>
            </a:r>
            <a:r>
              <a:rPr lang="ru-RU" dirty="0" err="1" smtClean="0"/>
              <a:t>вершині</a:t>
            </a:r>
            <a:r>
              <a:rPr lang="ru-RU" dirty="0" smtClean="0"/>
              <a:t> </a:t>
            </a:r>
            <a:r>
              <a:rPr lang="ru-RU" dirty="0" err="1" smtClean="0"/>
              <a:t>сходяться</a:t>
            </a:r>
            <a:r>
              <a:rPr lang="ru-RU" dirty="0" smtClean="0"/>
              <a:t> 4 ребра).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uk-UA" dirty="0" smtClean="0"/>
              <a:t>Октаедр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57166"/>
            <a:ext cx="2500330" cy="247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2"/>
            <a:ext cx="3857652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285992"/>
            <a:ext cx="304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472" y="4071942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 </a:t>
            </a:r>
            <a:r>
              <a:rPr lang="ru-RU" sz="2000" dirty="0" err="1" smtClean="0"/>
              <a:t>формі</a:t>
            </a:r>
            <a:r>
              <a:rPr lang="ru-RU" sz="2000" dirty="0" smtClean="0"/>
              <a:t> </a:t>
            </a:r>
            <a:r>
              <a:rPr lang="ru-RU" sz="2000" dirty="0" err="1" smtClean="0"/>
              <a:t>октаедра</a:t>
            </a:r>
            <a:r>
              <a:rPr lang="ru-RU" sz="2000" dirty="0" smtClean="0"/>
              <a:t> </a:t>
            </a:r>
            <a:r>
              <a:rPr lang="ru-RU" sz="2000" dirty="0" err="1" smtClean="0"/>
              <a:t>кристалізуються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мідь</a:t>
            </a:r>
            <a:r>
              <a:rPr lang="ru-RU" sz="2000" dirty="0" smtClean="0"/>
              <a:t>, </a:t>
            </a:r>
            <a:r>
              <a:rPr lang="ru-RU" sz="2000" dirty="0" err="1" smtClean="0"/>
              <a:t>срібло</a:t>
            </a:r>
            <a:r>
              <a:rPr lang="ru-RU" sz="2000" dirty="0" smtClean="0"/>
              <a:t>, алмаз, магнетит, флюорит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3757610" cy="45194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vi-VN" b="1" dirty="0" smtClean="0"/>
              <a:t>Додекаедр</a:t>
            </a:r>
            <a:r>
              <a:rPr lang="vi-VN" dirty="0" smtClean="0"/>
              <a:t> </a:t>
            </a:r>
            <a:r>
              <a:rPr lang="vi-VN" dirty="0" smtClean="0"/>
              <a:t>(від грец. </a:t>
            </a:r>
            <a:r>
              <a:rPr lang="en-US" dirty="0" err="1" smtClean="0"/>
              <a:t>dodeka</a:t>
            </a:r>
            <a:r>
              <a:rPr lang="en-US" dirty="0" smtClean="0"/>
              <a:t> — </a:t>
            </a:r>
            <a:r>
              <a:rPr lang="vi-VN" dirty="0" smtClean="0"/>
              <a:t>дванадцять і грец. </a:t>
            </a:r>
            <a:r>
              <a:rPr lang="en-US" dirty="0" err="1" smtClean="0"/>
              <a:t>hedra</a:t>
            </a:r>
            <a:r>
              <a:rPr lang="en-US" dirty="0" smtClean="0"/>
              <a:t> — </a:t>
            </a:r>
            <a:r>
              <a:rPr lang="vi-VN" dirty="0" smtClean="0"/>
              <a:t>грань</a:t>
            </a:r>
            <a:r>
              <a:rPr lang="vi-VN" dirty="0" smtClean="0"/>
              <a:t>)</a:t>
            </a:r>
            <a:r>
              <a:rPr lang="uk-UA" dirty="0" smtClean="0"/>
              <a:t> </a:t>
            </a:r>
            <a:r>
              <a:rPr lang="vi-VN" dirty="0" smtClean="0"/>
              <a:t>— </a:t>
            </a:r>
            <a:r>
              <a:rPr lang="vi-VN" dirty="0" smtClean="0"/>
              <a:t>правильний багатогранник, об'ємна геометрична фігура, складена з дванадцяти правильних п'ятикутників. Кожна вершина додекаедра є вершиною трьох правильних п'ятикутників. Таким чином, додекаедр має 12 граней (п'ятикутних), 30 ребер і 20 вершин (у кожній сходяться 3 ребра). Сума плоских кутів при кожній з 20 вершин рівна 324°.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Додекаедр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857232"/>
            <a:ext cx="20955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785794"/>
            <a:ext cx="22193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715140" y="335756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Кристал піриту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00562" y="335756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Д</a:t>
            </a:r>
            <a:r>
              <a:rPr lang="uk-UA" dirty="0" smtClean="0"/>
              <a:t>одекаедр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357430"/>
            <a:ext cx="2693319" cy="271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571876"/>
            <a:ext cx="2214578" cy="238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4357694"/>
            <a:ext cx="2414818" cy="229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29124" y="1481328"/>
            <a:ext cx="425767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err="1" smtClean="0"/>
              <a:t>Ікосаедр</a:t>
            </a:r>
            <a:r>
              <a:rPr lang="ru-RU" dirty="0" smtClean="0"/>
              <a:t> — </a:t>
            </a:r>
            <a:r>
              <a:rPr lang="ru-RU" dirty="0" err="1" smtClean="0"/>
              <a:t>правильний</a:t>
            </a:r>
            <a:r>
              <a:rPr lang="ru-RU" dirty="0" smtClean="0"/>
              <a:t> </a:t>
            </a:r>
            <a:r>
              <a:rPr lang="ru-RU" dirty="0" err="1" smtClean="0"/>
              <a:t>опуклий</a:t>
            </a:r>
            <a:r>
              <a:rPr lang="ru-RU" dirty="0" smtClean="0"/>
              <a:t> </a:t>
            </a:r>
            <a:r>
              <a:rPr lang="ru-RU" dirty="0" err="1" smtClean="0"/>
              <a:t>багатогранник</a:t>
            </a:r>
            <a:r>
              <a:rPr lang="ru-RU" dirty="0" smtClean="0"/>
              <a:t>, </a:t>
            </a:r>
            <a:r>
              <a:rPr lang="ru-RU" dirty="0" err="1" smtClean="0"/>
              <a:t>двадцятигранник</a:t>
            </a:r>
            <a:r>
              <a:rPr lang="ru-RU" dirty="0" smtClean="0"/>
              <a:t>,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Платонових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.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20 граней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рівностороннім</a:t>
            </a:r>
            <a:r>
              <a:rPr lang="ru-RU" dirty="0" smtClean="0"/>
              <a:t> </a:t>
            </a:r>
            <a:r>
              <a:rPr lang="ru-RU" dirty="0" err="1" smtClean="0"/>
              <a:t>трикутником</a:t>
            </a:r>
            <a:r>
              <a:rPr lang="ru-RU" dirty="0" smtClean="0"/>
              <a:t>. Число ребер </a:t>
            </a:r>
            <a:r>
              <a:rPr lang="ru-RU" dirty="0" err="1" smtClean="0"/>
              <a:t>рівне</a:t>
            </a:r>
            <a:r>
              <a:rPr lang="ru-RU" dirty="0" smtClean="0"/>
              <a:t> 30, число вершин — 12.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257676" cy="1143000"/>
          </a:xfrm>
        </p:spPr>
        <p:txBody>
          <a:bodyPr/>
          <a:lstStyle/>
          <a:p>
            <a:r>
              <a:rPr lang="uk-UA" dirty="0" smtClean="0"/>
              <a:t>Ікосаедр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5072074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Капсиди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вірусів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бактеріофаги</a:t>
            </a:r>
            <a:r>
              <a:rPr lang="ru-RU" dirty="0" smtClean="0"/>
              <a:t>, </a:t>
            </a:r>
            <a:r>
              <a:rPr lang="ru-RU" dirty="0" err="1" smtClean="0"/>
              <a:t>мімівірус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20955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28575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571612"/>
            <a:ext cx="3929090" cy="298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Правильні</a:t>
            </a:r>
            <a:r>
              <a:rPr lang="ru-RU" dirty="0" smtClean="0"/>
              <a:t> </a:t>
            </a:r>
            <a:r>
              <a:rPr lang="ru-RU" dirty="0" err="1" smtClean="0"/>
              <a:t>багатогранники</a:t>
            </a:r>
            <a:r>
              <a:rPr lang="ru-RU" dirty="0" smtClean="0"/>
              <a:t> </a:t>
            </a:r>
            <a:r>
              <a:rPr lang="ru-RU" dirty="0" err="1" smtClean="0"/>
              <a:t>названі</a:t>
            </a:r>
            <a:r>
              <a:rPr lang="ru-RU" dirty="0" smtClean="0"/>
              <a:t> по </a:t>
            </a:r>
            <a:r>
              <a:rPr lang="ru-RU" dirty="0" err="1" smtClean="0"/>
              <a:t>імені</a:t>
            </a:r>
            <a:r>
              <a:rPr lang="ru-RU" dirty="0" smtClean="0"/>
              <a:t> Платона, </a:t>
            </a:r>
            <a:r>
              <a:rPr lang="ru-RU" dirty="0" err="1" smtClean="0"/>
              <a:t>який</a:t>
            </a:r>
            <a:r>
              <a:rPr lang="ru-RU" dirty="0" smtClean="0"/>
              <a:t> в </a:t>
            </a:r>
            <a:r>
              <a:rPr lang="ru-RU" dirty="0" err="1" smtClean="0"/>
              <a:t>творі</a:t>
            </a:r>
            <a:r>
              <a:rPr lang="ru-RU" dirty="0" smtClean="0"/>
              <a:t> «</a:t>
            </a:r>
            <a:r>
              <a:rPr lang="ru-RU" dirty="0" err="1" smtClean="0"/>
              <a:t>Тімей</a:t>
            </a:r>
            <a:r>
              <a:rPr lang="ru-RU" dirty="0" smtClean="0"/>
              <a:t>» (</a:t>
            </a:r>
            <a:r>
              <a:rPr lang="ru-RU" dirty="0" err="1" smtClean="0"/>
              <a:t>нібито</a:t>
            </a:r>
            <a:r>
              <a:rPr lang="ru-RU" dirty="0" smtClean="0"/>
              <a:t> IV </a:t>
            </a:r>
            <a:r>
              <a:rPr lang="ru-RU" dirty="0" err="1" smtClean="0"/>
              <a:t>століття</a:t>
            </a:r>
            <a:r>
              <a:rPr lang="ru-RU" dirty="0" smtClean="0"/>
              <a:t> до н. е.) давав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містичний</a:t>
            </a:r>
            <a:r>
              <a:rPr lang="ru-RU" dirty="0" smtClean="0"/>
              <a:t> </a:t>
            </a:r>
            <a:r>
              <a:rPr lang="ru-RU" dirty="0" err="1" smtClean="0"/>
              <a:t>смисл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вони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до </a:t>
            </a:r>
            <a:r>
              <a:rPr lang="ru-RU" dirty="0" smtClean="0"/>
              <a:t>Платона;</a:t>
            </a:r>
          </a:p>
          <a:p>
            <a:r>
              <a:rPr lang="ru-RU" dirty="0" smtClean="0"/>
              <a:t>Кеплер </a:t>
            </a:r>
            <a:r>
              <a:rPr lang="ru-RU" dirty="0" err="1" smtClean="0"/>
              <a:t>намагався</a:t>
            </a:r>
            <a:r>
              <a:rPr lang="ru-RU" dirty="0" smtClean="0"/>
              <a:t> </a:t>
            </a:r>
            <a:r>
              <a:rPr lang="ru-RU" dirty="0" err="1" smtClean="0"/>
              <a:t>побудувати</a:t>
            </a:r>
            <a:r>
              <a:rPr lang="ru-RU" dirty="0" smtClean="0"/>
              <a:t> модель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вписуючи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описуючи</a:t>
            </a:r>
            <a:r>
              <a:rPr lang="ru-RU" dirty="0" smtClean="0"/>
              <a:t> </a:t>
            </a:r>
            <a:r>
              <a:rPr lang="ru-RU" dirty="0" err="1" smtClean="0"/>
              <a:t>правильні</a:t>
            </a:r>
            <a:r>
              <a:rPr lang="ru-RU" dirty="0" smtClean="0"/>
              <a:t> </a:t>
            </a:r>
            <a:r>
              <a:rPr lang="ru-RU" dirty="0" err="1" smtClean="0"/>
              <a:t>багатогранники</a:t>
            </a:r>
            <a:r>
              <a:rPr lang="ru-RU" dirty="0" smtClean="0"/>
              <a:t> в </a:t>
            </a:r>
            <a:r>
              <a:rPr lang="ru-RU" dirty="0" err="1" smtClean="0"/>
              <a:t>сфери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не </a:t>
            </a:r>
            <a:r>
              <a:rPr lang="ru-RU" dirty="0" err="1" smtClean="0"/>
              <a:t>повністю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послужило </a:t>
            </a:r>
            <a:r>
              <a:rPr lang="ru-RU" dirty="0" err="1" smtClean="0"/>
              <a:t>поштовхом</a:t>
            </a:r>
            <a:r>
              <a:rPr lang="ru-RU" dirty="0" smtClean="0"/>
              <a:t> до </a:t>
            </a:r>
            <a:r>
              <a:rPr lang="ru-RU" dirty="0" err="1" smtClean="0"/>
              <a:t>розробки</a:t>
            </a:r>
            <a:r>
              <a:rPr lang="ru-RU" dirty="0" smtClean="0"/>
              <a:t> </a:t>
            </a:r>
            <a:r>
              <a:rPr lang="ru-RU" dirty="0" err="1" smtClean="0"/>
              <a:t>Законів</a:t>
            </a:r>
            <a:r>
              <a:rPr lang="ru-RU" dirty="0" smtClean="0"/>
              <a:t> Кеплера.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uk-UA" dirty="0" smtClean="0"/>
              <a:t>Історія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66"/>
            <a:ext cx="1952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00562" y="300037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Платон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928934"/>
            <a:ext cx="232897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29388" y="607220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Йоганн </a:t>
            </a:r>
            <a:r>
              <a:rPr lang="uk-UA" dirty="0" err="1" smtClean="0"/>
              <a:t>Кеплер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4F4F4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95</TotalTime>
  <Words>462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Правильні многогранники</vt:lpstr>
      <vt:lpstr>Основи поняття  </vt:lpstr>
      <vt:lpstr>Основні ознаки</vt:lpstr>
      <vt:lpstr>Правильний тетраедр (чотиригранник)</vt:lpstr>
      <vt:lpstr>Куб</vt:lpstr>
      <vt:lpstr>Октаедр</vt:lpstr>
      <vt:lpstr>Додекаедр</vt:lpstr>
      <vt:lpstr>Ікосаедр</vt:lpstr>
      <vt:lpstr>Історія</vt:lpstr>
      <vt:lpstr>Джерела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Правильні многогранники</dc:title>
  <dc:creator>www.PHILka.RU</dc:creator>
  <cp:lastModifiedBy>www.PHILka.RU</cp:lastModifiedBy>
  <cp:revision>10</cp:revision>
  <dcterms:created xsi:type="dcterms:W3CDTF">2013-11-21T18:09:25Z</dcterms:created>
  <dcterms:modified xsi:type="dcterms:W3CDTF">2013-11-21T19:45:14Z</dcterms:modified>
</cp:coreProperties>
</file>