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74" r:id="rId9"/>
    <p:sldId id="262" r:id="rId10"/>
    <p:sldId id="268" r:id="rId11"/>
    <p:sldId id="269" r:id="rId12"/>
    <p:sldId id="267" r:id="rId13"/>
    <p:sldId id="265" r:id="rId14"/>
    <p:sldId id="266" r:id="rId15"/>
    <p:sldId id="271" r:id="rId16"/>
    <p:sldId id="272" r:id="rId17"/>
    <p:sldId id="275" r:id="rId18"/>
    <p:sldId id="276" r:id="rId19"/>
    <p:sldId id="263" r:id="rId20"/>
    <p:sldId id="264" r:id="rId21"/>
    <p:sldId id="27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E08531-73CC-42E0-B6B1-3E2E2E3692FF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98B82B-0E78-4BCC-B83E-366F32B3D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0"/>
            <a:ext cx="8568952" cy="3861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4797152"/>
            <a:ext cx="8568952" cy="2060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dirty="0" smtClean="0"/>
              <a:t>КЛАС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628800"/>
            <a:ext cx="7772400" cy="1752600"/>
          </a:xfrm>
        </p:spPr>
        <p:txBody>
          <a:bodyPr/>
          <a:lstStyle/>
          <a:p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uk-UA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“Многогранні</a:t>
            </a:r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кути. </a:t>
            </a:r>
            <a:r>
              <a:rPr lang="uk-UA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Многогранники”</a:t>
            </a:r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6453336"/>
            <a:ext cx="6400800" cy="1752600"/>
          </a:xfrm>
        </p:spPr>
        <p:txBody>
          <a:bodyPr/>
          <a:lstStyle/>
          <a:p>
            <a:r>
              <a:rPr lang="uk-UA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Автор: Ананьєва Поліна</a:t>
            </a:r>
            <a:endParaRPr lang="ru-RU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04664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u="sng" dirty="0" smtClean="0"/>
              <a:t>МІНІ</a:t>
            </a:r>
            <a:endParaRPr lang="ru-RU" sz="72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340768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u="sng" dirty="0" smtClean="0"/>
              <a:t>ПІДРУЧНИК</a:t>
            </a:r>
          </a:p>
          <a:p>
            <a:r>
              <a:rPr lang="uk-UA" sz="3200" dirty="0" smtClean="0"/>
              <a:t>З ТЕМИ :</a:t>
            </a:r>
            <a:endParaRPr lang="ru-RU" sz="1100" dirty="0"/>
          </a:p>
        </p:txBody>
      </p:sp>
      <p:sp>
        <p:nvSpPr>
          <p:cNvPr id="9" name="Овал 8"/>
          <p:cNvSpPr/>
          <p:nvPr/>
        </p:nvSpPr>
        <p:spPr>
          <a:xfrm>
            <a:off x="971600" y="4437112"/>
            <a:ext cx="2520280" cy="2420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800" dirty="0" smtClean="0">
                <a:solidFill>
                  <a:schemeClr val="tx1"/>
                </a:solidFill>
              </a:rPr>
              <a:t>11</a:t>
            </a:r>
            <a:endParaRPr lang="ru-RU" sz="13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>
          <a:xfrm>
            <a:off x="4139952" y="1484784"/>
            <a:ext cx="4572000" cy="38884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</a:t>
            </a:r>
            <a:r>
              <a:rPr kumimoji="0" lang="uk-UA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Призма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многогранник, дві грані якого – рівні</a:t>
            </a:r>
            <a:r>
              <a:rPr kumimoji="0" lang="uk-UA" sz="27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кутники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 відповідно</a:t>
            </a:r>
            <a:r>
              <a:rPr kumimoji="0" lang="uk-UA" sz="27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паралельними </a:t>
            </a:r>
            <a:r>
              <a:rPr kumimoji="0" lang="uk-UA" sz="27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сторонами, а всі інші грані – паралелограми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323528" y="1484784"/>
            <a:ext cx="3312368" cy="267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843808" y="0"/>
            <a:ext cx="309571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Призма</a:t>
            </a:r>
            <a:endParaRPr lang="ru-RU" sz="6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lum bright="10000" contrast="-10000"/>
          </a:blip>
          <a:srcRect/>
          <a:stretch>
            <a:fillRect/>
          </a:stretch>
        </p:blipFill>
        <p:spPr bwMode="auto">
          <a:xfrm>
            <a:off x="467544" y="4725144"/>
            <a:ext cx="2393664" cy="161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332656"/>
            <a:ext cx="49320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Піраміда</a:t>
            </a:r>
            <a:br>
              <a:rPr lang="uk-UA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4293096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– вершина піраміди;</a:t>
            </a:r>
            <a:endParaRPr lang="en-US" sz="14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ABCD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– основа піраміди;</a:t>
            </a:r>
          </a:p>
          <a:p>
            <a:pPr>
              <a:buFont typeface="Wingdings" pitchFamily="2" charset="2"/>
              <a:buNone/>
            </a:pP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∆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PAB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, ∆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PBC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, ∆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PCD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,</a:t>
            </a:r>
            <a:endParaRPr lang="en-US" sz="14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∆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PDA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– бічні грані;</a:t>
            </a:r>
            <a:endParaRPr lang="en-US" sz="14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PA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, 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PB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, 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PC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, 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PD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– бічні ребра;</a:t>
            </a:r>
            <a:endParaRPr lang="en-US" sz="14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AB</a:t>
            </a:r>
            <a:r>
              <a:rPr lang="ru-RU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, 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BC</a:t>
            </a:r>
            <a:r>
              <a:rPr lang="ru-RU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, 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CD</a:t>
            </a:r>
            <a:r>
              <a:rPr lang="ru-RU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, 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AD</a:t>
            </a:r>
            <a:r>
              <a:rPr lang="ru-RU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– 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ребра основи;</a:t>
            </a:r>
            <a:endParaRPr lang="en-US" sz="14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PO – </a:t>
            </a:r>
            <a:r>
              <a:rPr lang="uk-UA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висота, </a:t>
            </a:r>
            <a:r>
              <a:rPr lang="en-US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PO┴ABCD.</a:t>
            </a:r>
            <a:endParaRPr lang="ru-RU" sz="1400" b="1" i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683568" y="764704"/>
          <a:ext cx="3528392" cy="3542610"/>
        </p:xfrm>
        <a:graphic>
          <a:graphicData uri="http://schemas.openxmlformats.org/presentationml/2006/ole">
            <p:oleObj spid="_x0000_s37890" name="Visio" r:id="rId3" imgW="2332736" imgH="2354844" progId="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355976" y="1988840"/>
            <a:ext cx="4320480" cy="35394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</a:rPr>
              <a:t>Піраміда – це многогранник, одна грань якого – довільний </a:t>
            </a:r>
            <a:r>
              <a:rPr lang="en-US" sz="2800" b="1" i="1" dirty="0" smtClean="0">
                <a:solidFill>
                  <a:schemeClr val="bg1"/>
                </a:solidFill>
              </a:rPr>
              <a:t>n</a:t>
            </a:r>
            <a:r>
              <a:rPr lang="uk-UA" sz="2800" b="1" i="1" dirty="0" err="1" smtClean="0">
                <a:solidFill>
                  <a:schemeClr val="bg1"/>
                </a:solidFill>
              </a:rPr>
              <a:t>-кутник</a:t>
            </a:r>
            <a:r>
              <a:rPr lang="uk-UA" sz="2800" b="1" i="1" dirty="0" smtClean="0">
                <a:solidFill>
                  <a:schemeClr val="bg1"/>
                </a:solidFill>
              </a:rPr>
              <a:t>, а всі інші – </a:t>
            </a:r>
            <a:r>
              <a:rPr lang="en-US" sz="2800" b="1" i="1" dirty="0" smtClean="0">
                <a:solidFill>
                  <a:schemeClr val="bg1"/>
                </a:solidFill>
              </a:rPr>
              <a:t>n</a:t>
            </a:r>
            <a:r>
              <a:rPr lang="uk-UA" sz="2800" b="1" i="1" dirty="0" smtClean="0">
                <a:solidFill>
                  <a:schemeClr val="bg1"/>
                </a:solidFill>
              </a:rPr>
              <a:t> граней трикутники, що мають спільну вершину.</a:t>
            </a:r>
            <a:endParaRPr lang="ru-RU" sz="28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math4school.ru/img/math4school_ru/mnogogranniki/mng_04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2057"/>
            <a:ext cx="9144000" cy="6870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23528" y="507449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Обчисліть площу бічної поверхні прямої призми, основою якої є паралелограм зі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сторонами 8 см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22 см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висота призми дорів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нює 15 см.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95536" y="1628800"/>
            <a:ext cx="6530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Основою прямої призми є прямокутний трикутник із катетами 5 см і 12 см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Висота призми дорівнює 8 см. Обчисліть площу бічної поверхні призми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67544" y="2924944"/>
            <a:ext cx="70511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скільки разів збільшиться площа бічної поверхні правильної трикутної піраміди,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якщо сторону основи збільшити у 2 рази а апофему — в 3рази?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67544" y="4365104"/>
            <a:ext cx="66865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Основою прямої призми є чотирикутник зі сторонами 6 см, 7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8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9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Бічне ребро призми дорівнює 10 см. Обчисліть площу бічної поверхні призми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>
            <a:hlinkClick r:id="" action="ppaction://noaction">
              <a:snd r:embed="rId2" name="applause.wav"/>
            </a:hlinkClick>
          </p:cNvPr>
          <p:cNvSpPr/>
          <p:nvPr/>
        </p:nvSpPr>
        <p:spPr>
          <a:xfrm>
            <a:off x="1043608" y="1196752"/>
            <a:ext cx="108074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900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7" name="Прямоугольник 6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3059832" y="1196752"/>
            <a:ext cx="108074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8</a:t>
            </a:r>
            <a:r>
              <a:rPr lang="uk-UA" dirty="0" smtClean="0"/>
              <a:t>00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8" name="Прямоугольник 7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004048" y="1196752"/>
            <a:ext cx="10679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24</a:t>
            </a:r>
            <a:r>
              <a:rPr lang="uk-UA" dirty="0" smtClean="0"/>
              <a:t>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9" name="Прямоугольник 8">
            <a:hlinkClick r:id="" action="ppaction://noaction">
              <a:snd r:embed="rId2" name="applause.wav"/>
            </a:hlinkClick>
          </p:cNvPr>
          <p:cNvSpPr/>
          <p:nvPr/>
        </p:nvSpPr>
        <p:spPr>
          <a:xfrm>
            <a:off x="3131840" y="2348880"/>
            <a:ext cx="10679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240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0" name="Прямоугольник 9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971600" y="2276872"/>
            <a:ext cx="106471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320</a:t>
            </a:r>
            <a:r>
              <a:rPr lang="uk-UA" dirty="0" smtClean="0"/>
              <a:t>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1" name="Прямоугольник 10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004048" y="2348880"/>
            <a:ext cx="10679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6</a:t>
            </a:r>
            <a:r>
              <a:rPr lang="uk-UA" dirty="0" smtClean="0"/>
              <a:t>40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2" name="Прямоугольник 11">
            <a:hlinkClick r:id="" action="ppaction://noaction">
              <a:snd r:embed="rId2" name="applause.wav"/>
            </a:hlinkClick>
          </p:cNvPr>
          <p:cNvSpPr/>
          <p:nvPr/>
        </p:nvSpPr>
        <p:spPr>
          <a:xfrm>
            <a:off x="899592" y="3717032"/>
            <a:ext cx="115768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у 6 разів;</a:t>
            </a:r>
            <a:endParaRPr lang="ru-RU" dirty="0"/>
          </a:p>
        </p:txBody>
      </p:sp>
      <p:sp>
        <p:nvSpPr>
          <p:cNvPr id="13" name="Прямоугольник 12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2915816" y="3717032"/>
            <a:ext cx="115768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у </a:t>
            </a:r>
            <a:r>
              <a:rPr lang="en-US" dirty="0" smtClean="0"/>
              <a:t>9</a:t>
            </a:r>
            <a:r>
              <a:rPr lang="uk-UA" dirty="0" smtClean="0"/>
              <a:t> разів;</a:t>
            </a:r>
            <a:endParaRPr lang="ru-RU" dirty="0"/>
          </a:p>
        </p:txBody>
      </p:sp>
      <p:sp>
        <p:nvSpPr>
          <p:cNvPr id="14" name="Прямоугольник 13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004048" y="3717032"/>
            <a:ext cx="12426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у </a:t>
            </a:r>
            <a:r>
              <a:rPr lang="en-US" dirty="0" smtClean="0"/>
              <a:t>17</a:t>
            </a:r>
            <a:r>
              <a:rPr lang="uk-UA" dirty="0" smtClean="0"/>
              <a:t> разів;</a:t>
            </a:r>
            <a:endParaRPr lang="ru-RU" dirty="0"/>
          </a:p>
        </p:txBody>
      </p:sp>
      <p:sp>
        <p:nvSpPr>
          <p:cNvPr id="15" name="Прямоугольник 14">
            <a:hlinkClick r:id="" action="ppaction://noaction">
              <a:snd r:embed="rId2" name="applause.wav"/>
            </a:hlinkClick>
          </p:cNvPr>
          <p:cNvSpPr/>
          <p:nvPr/>
        </p:nvSpPr>
        <p:spPr>
          <a:xfrm>
            <a:off x="827584" y="5229200"/>
            <a:ext cx="10775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300 см</a:t>
            </a:r>
            <a:r>
              <a:rPr lang="uk-UA" baseline="30000" dirty="0" smtClean="0"/>
              <a:t>2</a:t>
            </a:r>
            <a:r>
              <a:rPr lang="uk-UA" dirty="0" smtClean="0">
                <a:hlinkClick r:id="" action="ppaction://noaction">
                  <a:snd r:embed="rId3" name="laser.wav"/>
                </a:hlinkClick>
              </a:rPr>
              <a:t>;</a:t>
            </a:r>
            <a:endParaRPr lang="ru-RU" dirty="0"/>
          </a:p>
        </p:txBody>
      </p:sp>
      <p:sp>
        <p:nvSpPr>
          <p:cNvPr id="16" name="Прямоугольник 15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2843808" y="5229200"/>
            <a:ext cx="10775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4</a:t>
            </a:r>
            <a:r>
              <a:rPr lang="uk-UA" dirty="0" smtClean="0"/>
              <a:t>00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7" name="Прямоугольник 16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148064" y="5229200"/>
            <a:ext cx="10775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r>
              <a:rPr lang="uk-UA" dirty="0" smtClean="0"/>
              <a:t>00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67544" y="548680"/>
            <a:ext cx="74881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Площа основи правильної чотирикутної піраміди дорівнює 36 см ,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площа її бічної поверхні - 60 см</a:t>
            </a:r>
            <a:r>
              <a:rPr kumimoji="0" lang="uk-UA" sz="16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Знайдіть довжину апофеми цієї піраміди.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67544" y="1916832"/>
            <a:ext cx="65735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Знайдіть площу бічної поверхні правильної чотирикутної піраміди,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якої сторона основи дорівнює 10 см, а бічне ребро — 13 см. 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67544" y="3284984"/>
            <a:ext cx="6221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Знайдіть площу бічної поверхні правильної трикутної піраміди,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якої бічне ребро дорівнює 10 см, а апофема — 6 см. 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67544" y="4458017"/>
            <a:ext cx="605306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Основою прямої призми є ромб з діагоналями 10 см і 24 см.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Менша діагональ призми дорівнює 26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см.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Обчисліть площу повної поверхні призми.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-123110"/>
            <a:ext cx="2487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>
            <a:hlinkClick r:id="" action="ppaction://noaction">
              <a:snd r:embed="rId2" name="laser.wav"/>
            </a:hlinkClick>
          </p:cNvPr>
          <p:cNvSpPr/>
          <p:nvPr/>
        </p:nvSpPr>
        <p:spPr>
          <a:xfrm>
            <a:off x="971600" y="1340768"/>
            <a:ext cx="83869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93</a:t>
            </a:r>
            <a:r>
              <a:rPr lang="uk-UA" dirty="0" smtClean="0"/>
              <a:t> см;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31840" y="1340768"/>
            <a:ext cx="84510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hlinkClick r:id="" action="ppaction://noaction">
                  <a:snd r:embed="rId2" name="laser.wav"/>
                </a:hlinkClick>
              </a:rPr>
              <a:t>5</a:t>
            </a:r>
            <a:r>
              <a:rPr lang="uk-UA" dirty="0" smtClean="0"/>
              <a:t>0 см;</a:t>
            </a:r>
            <a:endParaRPr lang="ru-RU" dirty="0"/>
          </a:p>
        </p:txBody>
      </p:sp>
      <p:sp>
        <p:nvSpPr>
          <p:cNvPr id="9" name="Прямоугольник 8">
            <a:hlinkClick r:id="" action="ppaction://noaction">
              <a:snd r:embed="rId3" name="applause.wav"/>
            </a:hlinkClick>
          </p:cNvPr>
          <p:cNvSpPr/>
          <p:nvPr/>
        </p:nvSpPr>
        <p:spPr>
          <a:xfrm>
            <a:off x="5580112" y="1340768"/>
            <a:ext cx="85151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r>
              <a:rPr lang="uk-UA" dirty="0" smtClean="0"/>
              <a:t>0 см;</a:t>
            </a:r>
            <a:endParaRPr lang="ru-RU" dirty="0"/>
          </a:p>
        </p:txBody>
      </p:sp>
      <p:sp>
        <p:nvSpPr>
          <p:cNvPr id="10" name="Прямоугольник 9">
            <a:hlinkClick r:id="" action="ppaction://noaction">
              <a:snd r:embed="rId3" name="applause.wav"/>
            </a:hlinkClick>
          </p:cNvPr>
          <p:cNvSpPr/>
          <p:nvPr/>
        </p:nvSpPr>
        <p:spPr>
          <a:xfrm>
            <a:off x="827584" y="2708920"/>
            <a:ext cx="10679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240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1" name="Прямоугольник 10">
            <a:hlinkClick r:id="" action="ppaction://noaction">
              <a:snd r:embed="rId2" name="laser.wav"/>
            </a:hlinkClick>
          </p:cNvPr>
          <p:cNvSpPr/>
          <p:nvPr/>
        </p:nvSpPr>
        <p:spPr>
          <a:xfrm>
            <a:off x="3059832" y="2708920"/>
            <a:ext cx="10679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2</a:t>
            </a:r>
            <a:r>
              <a:rPr lang="en-US" dirty="0" smtClean="0"/>
              <a:t>3</a:t>
            </a:r>
            <a:r>
              <a:rPr lang="uk-UA" dirty="0" smtClean="0"/>
              <a:t>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2" name="Прямоугольник 11">
            <a:hlinkClick r:id="" action="ppaction://noaction">
              <a:snd r:embed="rId2" name="laser.wav"/>
            </a:hlinkClick>
          </p:cNvPr>
          <p:cNvSpPr/>
          <p:nvPr/>
        </p:nvSpPr>
        <p:spPr>
          <a:xfrm>
            <a:off x="5364088" y="2708920"/>
            <a:ext cx="10679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2</a:t>
            </a:r>
            <a:r>
              <a:rPr lang="en-US" dirty="0" smtClean="0"/>
              <a:t>90</a:t>
            </a:r>
            <a:r>
              <a:rPr lang="uk-UA" dirty="0" smtClean="0"/>
              <a:t>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3" name="Прямоугольник 12">
            <a:hlinkClick r:id="" action="ppaction://noaction">
              <a:snd r:embed="rId2" name="laser.wav"/>
            </a:hlinkClick>
          </p:cNvPr>
          <p:cNvSpPr/>
          <p:nvPr/>
        </p:nvSpPr>
        <p:spPr>
          <a:xfrm>
            <a:off x="755576" y="4005064"/>
            <a:ext cx="91884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25</a:t>
            </a:r>
            <a:r>
              <a:rPr lang="uk-UA" dirty="0" smtClean="0"/>
              <a:t>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4" name="Прямоугольник 13">
            <a:hlinkClick r:id="" action="ppaction://noaction">
              <a:snd r:embed="rId2" name="laser.wav"/>
            </a:hlinkClick>
          </p:cNvPr>
          <p:cNvSpPr/>
          <p:nvPr/>
        </p:nvSpPr>
        <p:spPr>
          <a:xfrm>
            <a:off x="3059832" y="4005064"/>
            <a:ext cx="102784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144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5" name="Прямоугольник 14">
            <a:hlinkClick r:id="" action="ppaction://noaction">
              <a:snd r:embed="rId3" name="applause.wav"/>
            </a:hlinkClick>
          </p:cNvPr>
          <p:cNvSpPr/>
          <p:nvPr/>
        </p:nvSpPr>
        <p:spPr>
          <a:xfrm>
            <a:off x="5508104" y="4005064"/>
            <a:ext cx="10246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1</a:t>
            </a:r>
            <a:r>
              <a:rPr lang="en-US" dirty="0" smtClean="0"/>
              <a:t>70</a:t>
            </a:r>
            <a:r>
              <a:rPr lang="uk-UA" dirty="0" smtClean="0"/>
              <a:t>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6" name="Прямоугольник 15">
            <a:hlinkClick r:id="" action="ppaction://noaction">
              <a:snd r:embed="rId3" name="applause.wav"/>
            </a:hlinkClick>
          </p:cNvPr>
          <p:cNvSpPr/>
          <p:nvPr/>
        </p:nvSpPr>
        <p:spPr>
          <a:xfrm>
            <a:off x="755576" y="5517232"/>
            <a:ext cx="118814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1080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7" name="Прямоугольник 16">
            <a:hlinkClick r:id="" action="ppaction://noaction">
              <a:snd r:embed="rId2" name="laser.wav"/>
            </a:hlinkClick>
          </p:cNvPr>
          <p:cNvSpPr/>
          <p:nvPr/>
        </p:nvSpPr>
        <p:spPr>
          <a:xfrm>
            <a:off x="2987824" y="5517232"/>
            <a:ext cx="10502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100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  <p:sp>
        <p:nvSpPr>
          <p:cNvPr id="18" name="Прямоугольник 17">
            <a:hlinkClick r:id="" action="ppaction://noaction">
              <a:snd r:embed="rId2" name="laser.wav"/>
            </a:hlinkClick>
          </p:cNvPr>
          <p:cNvSpPr/>
          <p:nvPr/>
        </p:nvSpPr>
        <p:spPr>
          <a:xfrm>
            <a:off x="5148064" y="5445224"/>
            <a:ext cx="117692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dirty="0" smtClean="0"/>
              <a:t>1</a:t>
            </a:r>
            <a:r>
              <a:rPr lang="en-US" dirty="0" smtClean="0"/>
              <a:t>89</a:t>
            </a:r>
            <a:r>
              <a:rPr lang="uk-UA" dirty="0" smtClean="0"/>
              <a:t>0 см</a:t>
            </a:r>
            <a:r>
              <a:rPr lang="uk-UA" baseline="30000" dirty="0" smtClean="0"/>
              <a:t>2</a:t>
            </a:r>
            <a:r>
              <a:rPr lang="uk-UA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55679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Скільки граней має </a:t>
            </a:r>
            <a:r>
              <a:rPr lang="en-US" dirty="0" smtClean="0"/>
              <a:t>n</a:t>
            </a:r>
            <a:r>
              <a:rPr lang="uk-UA" dirty="0" err="1" smtClean="0"/>
              <a:t>-кутник</a:t>
            </a:r>
            <a:r>
              <a:rPr lang="uk-UA" dirty="0" smtClean="0"/>
              <a:t>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3140968"/>
            <a:ext cx="61926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Розв</a:t>
            </a:r>
            <a:r>
              <a:rPr lang="ru-RU" dirty="0" smtClean="0"/>
              <a:t> </a:t>
            </a:r>
            <a:r>
              <a:rPr lang="ru-RU" dirty="0" err="1" smtClean="0"/>
              <a:t>язання</a:t>
            </a:r>
            <a:r>
              <a:rPr lang="ru-RU" dirty="0" smtClean="0"/>
              <a:t>: З </a:t>
            </a:r>
            <a:r>
              <a:rPr lang="ru-RU" dirty="0" err="1" smtClean="0"/>
              <a:t>кожноъ</a:t>
            </a:r>
            <a:r>
              <a:rPr lang="ru-RU" dirty="0" smtClean="0"/>
              <a:t> </a:t>
            </a:r>
            <a:r>
              <a:rPr lang="ru-RU" dirty="0" err="1" smtClean="0"/>
              <a:t>вершини</a:t>
            </a:r>
            <a:r>
              <a:rPr lang="en-US" dirty="0" smtClean="0"/>
              <a:t> n</a:t>
            </a:r>
            <a:r>
              <a:rPr lang="uk-UA" dirty="0" err="1" smtClean="0"/>
              <a:t>-кутника</a:t>
            </a:r>
            <a:r>
              <a:rPr lang="uk-UA" dirty="0" smtClean="0"/>
              <a:t> виходить (</a:t>
            </a:r>
            <a:r>
              <a:rPr lang="en-US" dirty="0" smtClean="0"/>
              <a:t>n</a:t>
            </a:r>
            <a:r>
              <a:rPr lang="ru-RU" dirty="0" smtClean="0"/>
              <a:t>-3) </a:t>
            </a:r>
            <a:r>
              <a:rPr lang="ru-RU" dirty="0" err="1" smtClean="0"/>
              <a:t>діагоналі</a:t>
            </a:r>
            <a:r>
              <a:rPr lang="ru-RU" dirty="0" smtClean="0"/>
              <a:t>. </a:t>
            </a:r>
            <a:r>
              <a:rPr lang="ru-RU" dirty="0" err="1" smtClean="0"/>
              <a:t>Всіх</a:t>
            </a:r>
            <a:r>
              <a:rPr lang="ru-RU" dirty="0" smtClean="0"/>
              <a:t> вершин </a:t>
            </a:r>
            <a:r>
              <a:rPr lang="en-US" dirty="0" smtClean="0"/>
              <a:t>n</a:t>
            </a:r>
            <a:r>
              <a:rPr lang="uk-UA" dirty="0" err="1" smtClean="0"/>
              <a:t>вторюється</a:t>
            </a:r>
            <a:r>
              <a:rPr lang="uk-UA" dirty="0" smtClean="0"/>
              <a:t> 2 рази. Наприклад: А1 А2 і А3 А1. тому всіх діагоналей у </a:t>
            </a:r>
          </a:p>
          <a:p>
            <a:endParaRPr lang="uk-UA" dirty="0" smtClean="0"/>
          </a:p>
          <a:p>
            <a:r>
              <a:rPr lang="en-US" dirty="0" smtClean="0"/>
              <a:t>n</a:t>
            </a:r>
            <a:r>
              <a:rPr lang="uk-UA" dirty="0" err="1" smtClean="0"/>
              <a:t>-кутнику</a:t>
            </a:r>
            <a:r>
              <a:rPr lang="uk-UA" dirty="0" smtClean="0"/>
              <a:t> буде</a:t>
            </a:r>
            <a:endParaRPr lang="ru-RU" dirty="0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4149080"/>
            <a:ext cx="952500" cy="619125"/>
          </a:xfrm>
          <a:prstGeom prst="rect">
            <a:avLst/>
          </a:prstGeom>
          <a:noFill/>
        </p:spPr>
      </p:pic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1072" y="69269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Кількість діагоналей </a:t>
            </a:r>
            <a:r>
              <a:rPr lang="en-US" dirty="0" smtClean="0"/>
              <a:t>n</a:t>
            </a:r>
            <a:r>
              <a:rPr lang="uk-UA" dirty="0" err="1" smtClean="0"/>
              <a:t>-кутника</a:t>
            </a:r>
            <a:r>
              <a:rPr lang="uk-UA" dirty="0" smtClean="0"/>
              <a:t> на 25 більша за кількість його сторін. Знайти </a:t>
            </a:r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2276872"/>
            <a:ext cx="6048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Розв</a:t>
            </a:r>
            <a:r>
              <a:rPr lang="uk-UA" dirty="0" smtClean="0"/>
              <a:t> </a:t>
            </a:r>
            <a:r>
              <a:rPr lang="uk-UA" dirty="0" err="1" smtClean="0"/>
              <a:t>язання</a:t>
            </a:r>
            <a:r>
              <a:rPr lang="uk-UA" dirty="0" smtClean="0"/>
              <a:t> : Використовуючи формулу попереднього </a:t>
            </a:r>
          </a:p>
          <a:p>
            <a:endParaRPr lang="uk-UA" dirty="0" smtClean="0"/>
          </a:p>
          <a:p>
            <a:r>
              <a:rPr lang="uk-UA" dirty="0" smtClean="0"/>
              <a:t>прикладу , маємо </a:t>
            </a:r>
          </a:p>
          <a:p>
            <a:endParaRPr lang="uk-UA" dirty="0" smtClean="0"/>
          </a:p>
          <a:p>
            <a:r>
              <a:rPr lang="uk-UA" dirty="0" smtClean="0"/>
              <a:t>Враховуючи </a:t>
            </a:r>
            <a:r>
              <a:rPr lang="en-US" dirty="0" smtClean="0"/>
              <a:t>n&gt;</a:t>
            </a:r>
            <a:r>
              <a:rPr lang="uk-UA" dirty="0" smtClean="0"/>
              <a:t>0 , отримаємо </a:t>
            </a:r>
            <a:r>
              <a:rPr lang="en-US" dirty="0" smtClean="0"/>
              <a:t>n</a:t>
            </a:r>
            <a:r>
              <a:rPr lang="uk-UA" dirty="0" smtClean="0"/>
              <a:t>=10</a:t>
            </a:r>
          </a:p>
          <a:p>
            <a:endParaRPr lang="ru-RU" dirty="0"/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780928"/>
            <a:ext cx="2019300" cy="619125"/>
          </a:xfrm>
          <a:prstGeom prst="rect">
            <a:avLst/>
          </a:prstGeom>
          <a:noFill/>
        </p:spPr>
      </p:pic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Рисунок 1"/>
          <p:cNvPicPr>
            <a:picLocks noChangeAspect="1" noChangeArrowheads="1"/>
          </p:cNvPicPr>
          <p:nvPr/>
        </p:nvPicPr>
        <p:blipFill>
          <a:blip r:embed="rId3" cstate="print"/>
          <a:srcRect b="17458"/>
          <a:stretch>
            <a:fillRect/>
          </a:stretch>
        </p:blipFill>
        <p:spPr bwMode="auto">
          <a:xfrm>
            <a:off x="467544" y="836712"/>
            <a:ext cx="209517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1" name="Рисунок 3"/>
          <p:cNvPicPr>
            <a:picLocks noChangeAspect="1" noChangeArrowheads="1"/>
          </p:cNvPicPr>
          <p:nvPr/>
        </p:nvPicPr>
        <p:blipFill>
          <a:blip r:embed="rId4" cstate="print"/>
          <a:srcRect b="12868"/>
          <a:stretch>
            <a:fillRect/>
          </a:stretch>
        </p:blipFill>
        <p:spPr bwMode="auto">
          <a:xfrm>
            <a:off x="3563888" y="836712"/>
            <a:ext cx="169558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2" name="Рисунок 4"/>
          <p:cNvPicPr>
            <a:picLocks noChangeAspect="1" noChangeArrowheads="1"/>
          </p:cNvPicPr>
          <p:nvPr/>
        </p:nvPicPr>
        <p:blipFill>
          <a:blip r:embed="rId5" cstate="print"/>
          <a:srcRect b="20454"/>
          <a:stretch>
            <a:fillRect/>
          </a:stretch>
        </p:blipFill>
        <p:spPr bwMode="auto">
          <a:xfrm>
            <a:off x="6372200" y="980728"/>
            <a:ext cx="1887661" cy="163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948264" y="5589240"/>
            <a:ext cx="994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360 см</a:t>
            </a:r>
            <a:r>
              <a:rPr lang="ru-RU" baseline="30000" dirty="0" smtClean="0"/>
              <a:t>2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5589240"/>
            <a:ext cx="995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24</a:t>
            </a:r>
            <a:r>
              <a:rPr lang="ru-RU" dirty="0" smtClean="0"/>
              <a:t>0 см</a:t>
            </a:r>
            <a:r>
              <a:rPr lang="ru-RU" baseline="30000" dirty="0" smtClean="0"/>
              <a:t>2</a:t>
            </a:r>
            <a:endParaRPr lang="ru-RU" dirty="0"/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683568" y="5275365"/>
          <a:ext cx="864096" cy="955743"/>
        </p:xfrm>
        <a:graphic>
          <a:graphicData uri="http://schemas.openxmlformats.org/presentationml/2006/ole">
            <p:oleObj spid="_x0000_s68616" name="Формула" r:id="rId6" imgW="418918" imgH="431613" progId="Equation.3">
              <p:embed/>
            </p:oleObj>
          </a:graphicData>
        </a:graphic>
      </p:graphicFrame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1619672" y="5589240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+3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2492896"/>
            <a:ext cx="2088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площу</a:t>
            </a:r>
            <a:r>
              <a:rPr lang="ru-RU" dirty="0" smtClean="0"/>
              <a:t>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призми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2852936"/>
            <a:ext cx="23197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Знайдіть </a:t>
            </a:r>
            <a:r>
              <a:rPr lang="ru-RU" dirty="0" err="1" smtClean="0"/>
              <a:t>площу</a:t>
            </a:r>
            <a:r>
              <a:rPr lang="ru-RU" dirty="0" smtClean="0"/>
              <a:t> </a:t>
            </a:r>
            <a:r>
              <a:rPr lang="ru-RU" dirty="0" err="1" smtClean="0"/>
              <a:t>бічної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призми</a:t>
            </a:r>
            <a:r>
              <a:rPr lang="uk-UA" dirty="0" smtClean="0"/>
              <a:t>.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12160" y="2924944"/>
            <a:ext cx="271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площу</a:t>
            </a:r>
            <a:r>
              <a:rPr lang="ru-RU" dirty="0" smtClean="0"/>
              <a:t>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призми</a:t>
            </a:r>
            <a:r>
              <a:rPr lang="ru-RU" dirty="0" smtClean="0"/>
              <a:t>. </a:t>
            </a:r>
            <a:endParaRPr lang="ru-RU" dirty="0"/>
          </a:p>
        </p:txBody>
      </p:sp>
      <p:cxnSp>
        <p:nvCxnSpPr>
          <p:cNvPr id="17" name="Прямая со стрелкой 16"/>
          <p:cNvCxnSpPr>
            <a:endCxn id="5" idx="1"/>
          </p:cNvCxnSpPr>
          <p:nvPr/>
        </p:nvCxnSpPr>
        <p:spPr>
          <a:xfrm>
            <a:off x="1979712" y="3501008"/>
            <a:ext cx="4968552" cy="22728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499992" y="3645024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1835696" y="3717032"/>
            <a:ext cx="532859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35696" y="260648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Завдання на відповідність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Рисунок 5"/>
          <p:cNvPicPr>
            <a:picLocks noChangeAspect="1" noChangeArrowheads="1"/>
          </p:cNvPicPr>
          <p:nvPr/>
        </p:nvPicPr>
        <p:blipFill>
          <a:blip r:embed="rId3" cstate="print"/>
          <a:srcRect b="12621"/>
          <a:stretch>
            <a:fillRect/>
          </a:stretch>
        </p:blipFill>
        <p:spPr bwMode="auto">
          <a:xfrm>
            <a:off x="611560" y="836712"/>
            <a:ext cx="2060060" cy="154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59" name="Рисунок 2"/>
          <p:cNvPicPr>
            <a:picLocks noChangeAspect="1" noChangeArrowheads="1"/>
          </p:cNvPicPr>
          <p:nvPr/>
        </p:nvPicPr>
        <p:blipFill>
          <a:blip r:embed="rId4" cstate="print"/>
          <a:srcRect b="14404"/>
          <a:stretch>
            <a:fillRect/>
          </a:stretch>
        </p:blipFill>
        <p:spPr bwMode="auto">
          <a:xfrm>
            <a:off x="3131840" y="836712"/>
            <a:ext cx="2353121" cy="148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0" name="Рисунок 3"/>
          <p:cNvPicPr>
            <a:picLocks noChangeAspect="1" noChangeArrowheads="1"/>
          </p:cNvPicPr>
          <p:nvPr/>
        </p:nvPicPr>
        <p:blipFill>
          <a:blip r:embed="rId5" cstate="print"/>
          <a:srcRect b="15709"/>
          <a:stretch>
            <a:fillRect/>
          </a:stretch>
        </p:blipFill>
        <p:spPr bwMode="auto">
          <a:xfrm>
            <a:off x="5724128" y="548680"/>
            <a:ext cx="2888853" cy="172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804248" y="5445224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4</a:t>
            </a:r>
            <a:r>
              <a:rPr lang="ru-RU" sz="2800" i="1" dirty="0" smtClean="0"/>
              <a:t>а</a:t>
            </a:r>
            <a:r>
              <a:rPr lang="ru-RU" sz="2800" dirty="0" smtClean="0"/>
              <a:t>Н</a:t>
            </a:r>
            <a:endParaRPr lang="ru-RU" sz="2800" dirty="0"/>
          </a:p>
        </p:txBody>
      </p:sp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755576" y="5373216"/>
          <a:ext cx="687387" cy="517525"/>
        </p:xfrm>
        <a:graphic>
          <a:graphicData uri="http://schemas.openxmlformats.org/presentationml/2006/ole">
            <p:oleObj spid="_x0000_s70661" name="Формула" r:id="rId6" imgW="304560" imgH="228600" progId="Equation.3">
              <p:embed/>
            </p:oleObj>
          </a:graphicData>
        </a:graphic>
      </p:graphicFrame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1403648" y="5445224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2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5445224"/>
            <a:ext cx="1566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4</a:t>
            </a:r>
            <a:r>
              <a:rPr lang="en-US" sz="2800" i="1" dirty="0" smtClean="0"/>
              <a:t>l</a:t>
            </a:r>
            <a:r>
              <a:rPr lang="uk-UA" sz="2800" i="1" baseline="30000" dirty="0" smtClean="0"/>
              <a:t>2</a:t>
            </a:r>
            <a:r>
              <a:rPr lang="uk-UA" sz="2800" i="1" dirty="0" smtClean="0"/>
              <a:t>·</a:t>
            </a:r>
            <a:r>
              <a:rPr lang="en-US" sz="2800" i="1" dirty="0" err="1" smtClean="0"/>
              <a:t>cos</a:t>
            </a:r>
            <a:r>
              <a:rPr lang="uk-UA" sz="2800" i="1" baseline="30000" dirty="0" smtClean="0"/>
              <a:t>2</a:t>
            </a:r>
            <a:r>
              <a:rPr lang="ru-RU" sz="2800" i="1" dirty="0" smtClean="0">
                <a:sym typeface="Symbol"/>
              </a:rPr>
              <a:t>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2204864"/>
            <a:ext cx="19003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Знайдіть </a:t>
            </a:r>
            <a:r>
              <a:rPr lang="ru-RU" dirty="0" err="1" smtClean="0"/>
              <a:t>площу</a:t>
            </a:r>
            <a:r>
              <a:rPr lang="ru-RU" dirty="0" smtClean="0"/>
              <a:t> </a:t>
            </a:r>
            <a:r>
              <a:rPr lang="ru-RU" dirty="0" err="1" smtClean="0"/>
              <a:t>бічної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призми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2204864"/>
            <a:ext cx="22139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Дано правильну трикутну піраміду, апофема якої дорівнює </a:t>
            </a:r>
            <a:r>
              <a:rPr lang="en-US" i="1" dirty="0" smtClean="0"/>
              <a:t>l</a:t>
            </a:r>
            <a:r>
              <a:rPr lang="uk-UA" i="1" dirty="0" smtClean="0"/>
              <a:t>.</a:t>
            </a:r>
            <a:r>
              <a:rPr lang="uk-UA" dirty="0" smtClean="0"/>
              <a:t> Бічна грань піраміди утворює з основою кут </a:t>
            </a:r>
            <a:r>
              <a:rPr lang="ru-RU" dirty="0" smtClean="0">
                <a:sym typeface="Symbol"/>
              </a:rPr>
              <a:t></a:t>
            </a:r>
            <a:r>
              <a:rPr lang="uk-UA" dirty="0" smtClean="0"/>
              <a:t>. Знайдіть площу бічної поверхні піраміди.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56176" y="2204864"/>
            <a:ext cx="23580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Дано правильну чотирикутну піраміду, апофема якої дорівнює </a:t>
            </a:r>
            <a:r>
              <a:rPr lang="en-US" i="1" dirty="0" smtClean="0"/>
              <a:t>l</a:t>
            </a:r>
            <a:r>
              <a:rPr lang="uk-UA" i="1" dirty="0" smtClean="0"/>
              <a:t>.</a:t>
            </a:r>
            <a:r>
              <a:rPr lang="uk-UA" dirty="0" smtClean="0"/>
              <a:t> Бічна грань піраміди утворює з основою кут </a:t>
            </a:r>
            <a:r>
              <a:rPr lang="ru-RU" dirty="0" smtClean="0">
                <a:sym typeface="Symbol"/>
              </a:rPr>
              <a:t></a:t>
            </a:r>
            <a:r>
              <a:rPr lang="uk-UA" dirty="0" err="1" smtClean="0"/>
              <a:t>Знайдітьплощу</a:t>
            </a:r>
            <a:r>
              <a:rPr lang="uk-UA" dirty="0" smtClean="0"/>
              <a:t> основи піраміди. 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endCxn id="70663" idx="0"/>
          </p:cNvCxnSpPr>
          <p:nvPr/>
        </p:nvCxnSpPr>
        <p:spPr>
          <a:xfrm flipH="1">
            <a:off x="2051720" y="4869160"/>
            <a:ext cx="180020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411760" y="4653136"/>
            <a:ext cx="432048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644008" y="4869160"/>
            <a:ext cx="180020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35696" y="260648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Завдання на відповідність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14" descr="Изображение 001.jpg"/>
          <p:cNvPicPr>
            <a:picLocks noChangeAspect="1"/>
          </p:cNvPicPr>
          <p:nvPr/>
        </p:nvPicPr>
        <p:blipFill>
          <a:blip r:embed="rId2" cstate="print">
            <a:lum bright="-10000" contrast="30000"/>
          </a:blip>
          <a:srcRect l="7739" t="6365" r="7346" b="85497"/>
          <a:stretch>
            <a:fillRect/>
          </a:stretch>
        </p:blipFill>
        <p:spPr>
          <a:xfrm>
            <a:off x="395536" y="476672"/>
            <a:ext cx="8429684" cy="570365"/>
          </a:xfrm>
          <a:prstGeom prst="rect">
            <a:avLst/>
          </a:prstGeom>
        </p:spPr>
      </p:pic>
      <p:pic>
        <p:nvPicPr>
          <p:cNvPr id="3" name="Рисунок 2" descr="Изображение 002.jpg"/>
          <p:cNvPicPr>
            <a:picLocks noChangeAspect="1"/>
          </p:cNvPicPr>
          <p:nvPr/>
        </p:nvPicPr>
        <p:blipFill>
          <a:blip r:embed="rId3" cstate="print">
            <a:lum contrast="30000"/>
          </a:blip>
          <a:srcRect l="3291" t="17351" r="67550" b="44216"/>
          <a:stretch>
            <a:fillRect/>
          </a:stretch>
        </p:blipFill>
        <p:spPr>
          <a:xfrm>
            <a:off x="467544" y="1340768"/>
            <a:ext cx="2762538" cy="2071702"/>
          </a:xfrm>
          <a:prstGeom prst="rect">
            <a:avLst/>
          </a:prstGeom>
        </p:spPr>
      </p:pic>
      <p:pic>
        <p:nvPicPr>
          <p:cNvPr id="4" name="Рисунок 3" descr="Изображение 002.jpg"/>
          <p:cNvPicPr>
            <a:picLocks noChangeAspect="1"/>
          </p:cNvPicPr>
          <p:nvPr/>
        </p:nvPicPr>
        <p:blipFill>
          <a:blip r:embed="rId3" cstate="print">
            <a:lum contrast="30000"/>
          </a:blip>
          <a:srcRect l="33547" t="17227" r="3931" b="48072"/>
          <a:stretch>
            <a:fillRect/>
          </a:stretch>
        </p:blipFill>
        <p:spPr>
          <a:xfrm>
            <a:off x="3143240" y="1500174"/>
            <a:ext cx="5715040" cy="2071702"/>
          </a:xfrm>
          <a:prstGeom prst="rect">
            <a:avLst/>
          </a:prstGeom>
        </p:spPr>
      </p:pic>
      <p:pic>
        <p:nvPicPr>
          <p:cNvPr id="5" name="Рисунок 4" descr="Изображение 002.jpg"/>
          <p:cNvPicPr>
            <a:picLocks noChangeAspect="1"/>
          </p:cNvPicPr>
          <p:nvPr/>
        </p:nvPicPr>
        <p:blipFill>
          <a:blip r:embed="rId3" cstate="print">
            <a:lum contrast="30000"/>
          </a:blip>
          <a:srcRect l="2834" t="53856" r="5028" b="15299"/>
          <a:stretch>
            <a:fillRect/>
          </a:stretch>
        </p:blipFill>
        <p:spPr>
          <a:xfrm>
            <a:off x="428596" y="3571876"/>
            <a:ext cx="8429685" cy="2071702"/>
          </a:xfrm>
          <a:prstGeom prst="rect">
            <a:avLst/>
          </a:prstGeom>
        </p:spPr>
      </p:pic>
      <p:pic>
        <p:nvPicPr>
          <p:cNvPr id="6" name="Рисунок 5" descr="Изображение 002.jpg"/>
          <p:cNvPicPr>
            <a:picLocks noChangeAspect="1"/>
          </p:cNvPicPr>
          <p:nvPr/>
        </p:nvPicPr>
        <p:blipFill>
          <a:blip r:embed="rId3" cstate="print">
            <a:lum contrast="30000"/>
          </a:blip>
          <a:srcRect l="2834" t="86629" r="68647" b="1804"/>
          <a:stretch>
            <a:fillRect/>
          </a:stretch>
        </p:blipFill>
        <p:spPr>
          <a:xfrm>
            <a:off x="428596" y="5643578"/>
            <a:ext cx="2476517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2780928"/>
            <a:ext cx="352839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https://encrypted-tbn2.gstatic.com/images?q=tbn:ANd9GcRpKOZu85owuzrWBr18eh-sHi68w9XwLqiP4FUS5phxA1Bosbrp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556792"/>
            <a:ext cx="4175348" cy="401161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3568" y="2852936"/>
            <a:ext cx="4824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Одні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найпростіших</a:t>
            </a:r>
            <a:r>
              <a:rPr lang="ru-RU" sz="2400" dirty="0"/>
              <a:t> </a:t>
            </a:r>
            <a:r>
              <a:rPr lang="ru-RU" sz="2400" dirty="0" err="1"/>
              <a:t>просторових</a:t>
            </a:r>
            <a:r>
              <a:rPr lang="ru-RU" sz="2400" dirty="0"/>
              <a:t> </a:t>
            </a:r>
            <a:r>
              <a:rPr lang="ru-RU" sz="2400" dirty="0" err="1"/>
              <a:t>фігур</a:t>
            </a:r>
            <a:r>
              <a:rPr lang="ru-RU" sz="2400" dirty="0"/>
              <a:t> — </a:t>
            </a:r>
            <a:r>
              <a:rPr lang="ru-RU" sz="2400" dirty="0" err="1"/>
              <a:t>це</a:t>
            </a:r>
            <a:r>
              <a:rPr lang="ru-RU" sz="2400" dirty="0"/>
              <a:t>  </a:t>
            </a:r>
            <a:r>
              <a:rPr lang="ru-RU" sz="2400" dirty="0" err="1">
                <a:solidFill>
                  <a:schemeClr val="bg1"/>
                </a:solidFill>
              </a:rPr>
              <a:t>многогранні</a:t>
            </a:r>
            <a:r>
              <a:rPr lang="ru-RU" sz="2400" dirty="0">
                <a:solidFill>
                  <a:schemeClr val="bg1"/>
                </a:solidFill>
              </a:rPr>
              <a:t> кути.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/>
          </p:cNvSpPr>
          <p:nvPr/>
        </p:nvSpPr>
        <p:spPr>
          <a:xfrm>
            <a:off x="457200" y="692150"/>
            <a:ext cx="8229600" cy="58086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Задача 3. 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У тригранному куті 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abc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двогранний кут при ребрі </a:t>
            </a:r>
            <a:r>
              <a:rPr kumimoji="0" lang="uk-UA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 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прямий, двогранний кут при ребрі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  <a:r>
              <a:rPr kumimoji="0" lang="uk-UA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дорівнює</a:t>
            </a:r>
            <a:r>
              <a:rPr kumimoji="0" lang="uk-UA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κ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κ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&lt;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), а плоский кут 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bc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дорівнює 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γ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γ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&lt;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). Знайдіть два інших плоских кути: 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α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</a:t>
            </a:r>
            <a:r>
              <a:rPr kumimoji="0" lang="ar-A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ے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ab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), 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β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</a:t>
            </a:r>
            <a:r>
              <a:rPr kumimoji="0" lang="ar-A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ے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ac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    </a:t>
            </a:r>
            <a:r>
              <a:rPr kumimoji="0" lang="uk-UA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Дано: 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en-US" sz="1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abc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uk-UA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–тригранний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кут, </a:t>
            </a:r>
            <a:r>
              <a:rPr kumimoji="0" lang="ar-A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ajalla UI"/>
                <a:cs typeface="+mn-cs"/>
              </a:rPr>
              <a:t>ے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АСВ= 9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</a:t>
            </a: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</a:t>
            </a:r>
            <a:r>
              <a:rPr kumimoji="0" lang="uk-UA" sz="1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┴</a:t>
            </a:r>
            <a:r>
              <a:rPr kumimoji="0" lang="uk-UA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АВ</a:t>
            </a:r>
            <a:r>
              <a:rPr kumimoji="0" lang="uk-UA" sz="1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┴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ar-A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ajalla UI"/>
                <a:cs typeface="+mn-cs"/>
              </a:rPr>
              <a:t>ے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АВС=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κ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ar-A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ajalla UI"/>
                <a:cs typeface="+mn-cs"/>
              </a:rPr>
              <a:t>ے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СОВ= 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γ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uk-UA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   Знайти: </a:t>
            </a:r>
            <a:r>
              <a:rPr kumimoji="0" lang="ar-A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ajalla UI"/>
                <a:cs typeface="+mn-cs"/>
              </a:rPr>
              <a:t>ے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АОВ, </a:t>
            </a:r>
            <a:r>
              <a:rPr kumimoji="0" lang="ar-A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ajalla UI"/>
                <a:cs typeface="+mn-cs"/>
              </a:rPr>
              <a:t>ے 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АОС.</a:t>
            </a:r>
            <a:endParaRPr kumimoji="0" lang="uk-UA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uk-UA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Розв'язок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</a:t>
            </a:r>
            <a:r>
              <a:rPr kumimoji="0" lang="uk-UA" sz="1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┴</a:t>
            </a:r>
            <a:r>
              <a:rPr kumimoji="0" lang="uk-UA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АВ</a:t>
            </a:r>
            <a:r>
              <a:rPr kumimoji="0" lang="uk-UA" sz="1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┴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ajalla UI"/>
                <a:cs typeface="+mn-cs"/>
              </a:rPr>
              <a:t>ے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АСВ=90</a:t>
            </a:r>
            <a:r>
              <a:rPr kumimoji="0" lang="uk-UA" sz="1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то за теоремою про три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перпендикуляри СВ</a:t>
            </a:r>
            <a:r>
              <a:rPr kumimoji="0" lang="uk-UA" sz="1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┴</a:t>
            </a:r>
            <a:r>
              <a:rPr kumimoji="0" lang="uk-UA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Отже ∆ОАВ, ∆ОСВ, ∆АОС і ∆АВС – прямокутні, звідси: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uk-UA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uk-UA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uk-UA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uk-UA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uk-UA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 Відповідь:           ,               . </a:t>
            </a:r>
            <a:endParaRPr kumimoji="0" lang="el-G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63" y="1000125"/>
            <a:ext cx="8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50" y="1000125"/>
            <a:ext cx="8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Изображение 003.jpg"/>
          <p:cNvPicPr>
            <a:picLocks noChangeAspect="1"/>
          </p:cNvPicPr>
          <p:nvPr/>
        </p:nvPicPr>
        <p:blipFill>
          <a:blip r:embed="rId3" cstate="print">
            <a:lum contrast="40000"/>
          </a:blip>
          <a:srcRect l="4349" t="10757" r="7246" b="8499"/>
          <a:stretch>
            <a:fillRect/>
          </a:stretch>
        </p:blipFill>
        <p:spPr bwMode="auto">
          <a:xfrm>
            <a:off x="214313" y="1500188"/>
            <a:ext cx="3714750" cy="23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Безымянный.bmp"/>
          <p:cNvPicPr>
            <a:picLocks noChangeAspect="1"/>
          </p:cNvPicPr>
          <p:nvPr/>
        </p:nvPicPr>
        <p:blipFill>
          <a:blip r:embed="rId4" cstate="print"/>
          <a:srcRect r="26608" b="88542"/>
          <a:stretch>
            <a:fillRect/>
          </a:stretch>
        </p:blipFill>
        <p:spPr bwMode="auto">
          <a:xfrm>
            <a:off x="3000375" y="4214813"/>
            <a:ext cx="30559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Безымянный.bmp"/>
          <p:cNvPicPr>
            <a:picLocks noChangeAspect="1"/>
          </p:cNvPicPr>
          <p:nvPr/>
        </p:nvPicPr>
        <p:blipFill>
          <a:blip r:embed="rId5" cstate="print"/>
          <a:srcRect r="20370" b="90625"/>
          <a:stretch>
            <a:fillRect/>
          </a:stretch>
        </p:blipFill>
        <p:spPr bwMode="auto">
          <a:xfrm>
            <a:off x="3000375" y="4857750"/>
            <a:ext cx="3071813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Безымянный.bmp"/>
          <p:cNvPicPr>
            <a:picLocks noChangeAspect="1"/>
          </p:cNvPicPr>
          <p:nvPr/>
        </p:nvPicPr>
        <p:blipFill>
          <a:blip r:embed="rId4" cstate="print"/>
          <a:srcRect l="58322" r="29671" b="88542"/>
          <a:stretch>
            <a:fillRect/>
          </a:stretch>
        </p:blipFill>
        <p:spPr bwMode="auto">
          <a:xfrm>
            <a:off x="1571625" y="5500688"/>
            <a:ext cx="5000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Безымянный.bmp"/>
          <p:cNvPicPr>
            <a:picLocks noChangeAspect="1"/>
          </p:cNvPicPr>
          <p:nvPr/>
        </p:nvPicPr>
        <p:blipFill>
          <a:blip r:embed="rId5" cstate="print"/>
          <a:srcRect l="62199" r="22113" b="90625"/>
          <a:stretch>
            <a:fillRect/>
          </a:stretch>
        </p:blipFill>
        <p:spPr bwMode="auto">
          <a:xfrm>
            <a:off x="2143125" y="5500688"/>
            <a:ext cx="642938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484784"/>
            <a:ext cx="7884368" cy="17281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9512" y="1700808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err="1" smtClean="0"/>
              <a:t>Дякую</a:t>
            </a:r>
            <a:r>
              <a:rPr lang="ru-RU" sz="8000" dirty="0" smtClean="0"/>
              <a:t> за </a:t>
            </a:r>
            <a:r>
              <a:rPr lang="ru-RU" sz="8000" dirty="0" err="1" smtClean="0"/>
              <a:t>увагу</a:t>
            </a:r>
            <a:r>
              <a:rPr lang="ru-RU" sz="8000" dirty="0" smtClean="0"/>
              <a:t> !</a:t>
            </a:r>
            <a:endParaRPr lang="ru-RU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lum contrast="24000"/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4664"/>
            <a:ext cx="3168352" cy="2808312"/>
          </a:xfrm>
          <a:prstGeom prst="rect">
            <a:avLst/>
          </a:prstGeom>
          <a:noFill/>
          <a:ln>
            <a:noFill/>
          </a:ln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251520" y="3645024"/>
            <a:ext cx="8724426" cy="2031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Г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ранями є : АВС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АМ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В, 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DL</a:t>
            </a:r>
            <a:r>
              <a:rPr kumimoji="0" lang="uk-UA" b="1" i="0" u="none" strike="noStrike" cap="all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КС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ВСК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АВ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М, </a:t>
            </a:r>
            <a:r>
              <a:rPr kumimoji="0" lang="uk-UA" b="1" i="0" u="none" strike="noStrike" cap="all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1000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ребрами — сторони А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С, ВС, АВ, </a:t>
            </a:r>
            <a:r>
              <a:rPr kumimoji="0" lang="uk-UA" b="1" i="0" u="none" strike="noStrike" cap="all" normalizeH="0" baseline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КС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LD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АМ, 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NB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М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К, 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NK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М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1000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вершинами — точки А, В, С, 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М, 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К, </a:t>
            </a:r>
            <a:r>
              <a:rPr kumimoji="0" lang="en-US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uk-UA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2400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7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5" descr="1_big.jpg"/>
          <p:cNvPicPr>
            <a:picLocks noChangeAspect="1"/>
          </p:cNvPicPr>
          <p:nvPr/>
        </p:nvPicPr>
        <p:blipFill>
          <a:blip r:embed="rId2" cstate="print"/>
          <a:srcRect t="3453"/>
          <a:stretch>
            <a:fillRect/>
          </a:stretch>
        </p:blipFill>
        <p:spPr bwMode="auto">
          <a:xfrm>
            <a:off x="0" y="3516312"/>
            <a:ext cx="2483767" cy="331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051720" y="2276872"/>
            <a:ext cx="525658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88640"/>
            <a:ext cx="5112568" cy="20882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059832" y="3861048"/>
            <a:ext cx="5760640" cy="24482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404664"/>
            <a:ext cx="53285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/>
              <a:t>Двогранний</a:t>
            </a:r>
            <a:r>
              <a:rPr lang="ru-RU" sz="2000" b="1" i="1" dirty="0"/>
              <a:t> кут</a:t>
            </a:r>
            <a:r>
              <a:rPr lang="ru-RU" sz="2000" dirty="0"/>
              <a:t> – 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фігура</a:t>
            </a:r>
            <a:r>
              <a:rPr lang="ru-RU" sz="2000" dirty="0"/>
              <a:t>, </a:t>
            </a:r>
            <a:r>
              <a:rPr lang="ru-RU" sz="2000" dirty="0" err="1"/>
              <a:t>утворена</a:t>
            </a:r>
            <a:r>
              <a:rPr lang="ru-RU" sz="2000" dirty="0"/>
              <a:t> </a:t>
            </a:r>
            <a:r>
              <a:rPr lang="ru-RU" sz="2000" dirty="0" err="1"/>
              <a:t>двома</a:t>
            </a:r>
            <a:r>
              <a:rPr lang="ru-RU" sz="2000" dirty="0"/>
              <a:t> </a:t>
            </a:r>
            <a:r>
              <a:rPr lang="ru-RU" sz="2000" dirty="0" err="1"/>
              <a:t>півплощинами</a:t>
            </a:r>
            <a:r>
              <a:rPr lang="ru-RU" sz="2000" dirty="0"/>
              <a:t>, 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спільну</a:t>
            </a:r>
            <a:r>
              <a:rPr lang="ru-RU" sz="2000" dirty="0"/>
              <a:t> </a:t>
            </a:r>
            <a:r>
              <a:rPr lang="ru-RU" sz="2000" dirty="0" err="1"/>
              <a:t>пряму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обмежує</a:t>
            </a:r>
            <a:r>
              <a:rPr lang="ru-RU" sz="2000" dirty="0"/>
              <a:t>. </a:t>
            </a:r>
            <a:r>
              <a:rPr lang="ru-RU" sz="2000" dirty="0" err="1"/>
              <a:t>Півплощини</a:t>
            </a:r>
            <a:r>
              <a:rPr lang="ru-RU" sz="2000" dirty="0"/>
              <a:t> </a:t>
            </a:r>
            <a:r>
              <a:rPr lang="ru-RU" sz="2000" dirty="0" err="1"/>
              <a:t>називаються</a:t>
            </a:r>
            <a:r>
              <a:rPr lang="ru-RU" sz="2000" dirty="0"/>
              <a:t> </a:t>
            </a:r>
            <a:r>
              <a:rPr lang="ru-RU" sz="2000" i="1" dirty="0">
                <a:solidFill>
                  <a:schemeClr val="accent1"/>
                </a:solidFill>
              </a:rPr>
              <a:t>гранями кута</a:t>
            </a:r>
            <a:r>
              <a:rPr lang="ru-RU" sz="2000" dirty="0"/>
              <a:t>, а </a:t>
            </a:r>
            <a:r>
              <a:rPr lang="ru-RU" sz="2000" dirty="0" err="1"/>
              <a:t>спільна</a:t>
            </a:r>
            <a:r>
              <a:rPr lang="ru-RU" sz="2000" dirty="0"/>
              <a:t> пряма –</a:t>
            </a:r>
            <a:r>
              <a:rPr lang="ru-RU" sz="2000" i="1" dirty="0">
                <a:solidFill>
                  <a:schemeClr val="accent1"/>
                </a:solidFill>
              </a:rPr>
              <a:t>ребром </a:t>
            </a:r>
            <a:r>
              <a:rPr lang="ru-RU" sz="2000" i="1" dirty="0" smtClean="0">
                <a:solidFill>
                  <a:schemeClr val="accent1"/>
                </a:solidFill>
              </a:rPr>
              <a:t>кута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4149080"/>
            <a:ext cx="53285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/>
              <a:t>Лінійний</a:t>
            </a:r>
            <a:r>
              <a:rPr lang="ru-RU" sz="2000" b="1" i="1" dirty="0"/>
              <a:t> кут</a:t>
            </a:r>
            <a:r>
              <a:rPr lang="ru-RU" sz="2000" dirty="0"/>
              <a:t> </a:t>
            </a:r>
            <a:r>
              <a:rPr lang="ru-RU" sz="2000" b="1" i="1" dirty="0" err="1"/>
              <a:t>двогранного</a:t>
            </a:r>
            <a:r>
              <a:rPr lang="ru-RU" sz="2000" b="1" i="1" dirty="0"/>
              <a:t> кута</a:t>
            </a:r>
            <a:r>
              <a:rPr lang="ru-RU" sz="2000" dirty="0"/>
              <a:t> – </a:t>
            </a:r>
            <a:r>
              <a:rPr lang="ru-RU" sz="2000" dirty="0" err="1"/>
              <a:t>це</a:t>
            </a:r>
            <a:r>
              <a:rPr lang="ru-RU" sz="2000" dirty="0"/>
              <a:t>  кут, </a:t>
            </a:r>
            <a:r>
              <a:rPr lang="ru-RU" sz="2000" dirty="0" err="1"/>
              <a:t>утворений</a:t>
            </a:r>
            <a:r>
              <a:rPr lang="ru-RU" sz="2000" dirty="0"/>
              <a:t> </a:t>
            </a:r>
            <a:r>
              <a:rPr lang="ru-RU" sz="2000" dirty="0" err="1"/>
              <a:t>двома</a:t>
            </a:r>
            <a:r>
              <a:rPr lang="ru-RU" sz="2000" dirty="0"/>
              <a:t> </a:t>
            </a:r>
            <a:r>
              <a:rPr lang="ru-RU" sz="2000" dirty="0" err="1"/>
              <a:t>півпрямими</a:t>
            </a:r>
            <a:r>
              <a:rPr lang="ru-RU" sz="2000" dirty="0"/>
              <a:t>, по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площина</a:t>
            </a:r>
            <a:r>
              <a:rPr lang="ru-RU" sz="2000" dirty="0"/>
              <a:t>, перпендикулярна до ребра </a:t>
            </a:r>
            <a:r>
              <a:rPr lang="ru-RU" sz="2000" dirty="0" err="1"/>
              <a:t>двогранного</a:t>
            </a:r>
            <a:r>
              <a:rPr lang="ru-RU" sz="2000" dirty="0"/>
              <a:t> кута, </a:t>
            </a:r>
            <a:r>
              <a:rPr lang="ru-RU" sz="2000" dirty="0" err="1"/>
              <a:t>перетинає</a:t>
            </a:r>
            <a:r>
              <a:rPr lang="ru-RU" sz="2000" dirty="0"/>
              <a:t> </a:t>
            </a:r>
            <a:r>
              <a:rPr lang="ru-RU" sz="2000" dirty="0" err="1"/>
              <a:t>даний</a:t>
            </a:r>
            <a:r>
              <a:rPr lang="ru-RU" sz="2000" dirty="0"/>
              <a:t> </a:t>
            </a:r>
            <a:r>
              <a:rPr lang="ru-RU" sz="2000" dirty="0" err="1"/>
              <a:t>двогранний</a:t>
            </a:r>
            <a:r>
              <a:rPr lang="ru-RU" sz="2000" dirty="0"/>
              <a:t> кут. </a:t>
            </a:r>
            <a:r>
              <a:rPr lang="ru-RU" sz="2000" dirty="0" err="1"/>
              <a:t>Міра</a:t>
            </a:r>
            <a:r>
              <a:rPr lang="ru-RU" sz="2000" dirty="0"/>
              <a:t> </a:t>
            </a:r>
            <a:r>
              <a:rPr lang="ru-RU" sz="2000" dirty="0" err="1"/>
              <a:t>двогранного</a:t>
            </a:r>
            <a:r>
              <a:rPr lang="ru-RU" sz="2000" dirty="0"/>
              <a:t> кута не </a:t>
            </a:r>
            <a:r>
              <a:rPr lang="ru-RU" sz="2000" dirty="0" err="1"/>
              <a:t>залежить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вибору</a:t>
            </a:r>
            <a:r>
              <a:rPr lang="ru-RU" sz="2000" dirty="0"/>
              <a:t> </a:t>
            </a:r>
            <a:r>
              <a:rPr lang="ru-RU" sz="2000" dirty="0" err="1"/>
              <a:t>лінійного</a:t>
            </a:r>
            <a:r>
              <a:rPr lang="ru-RU" sz="2000" dirty="0"/>
              <a:t> кута.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263691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>
                <a:solidFill>
                  <a:schemeClr val="bg1"/>
                </a:solidFill>
              </a:rPr>
              <a:t>Двогранний</a:t>
            </a:r>
            <a:r>
              <a:rPr lang="ru-RU" sz="2000" dirty="0">
                <a:solidFill>
                  <a:schemeClr val="bg1"/>
                </a:solidFill>
              </a:rPr>
              <a:t> кут при </a:t>
            </a:r>
            <a:r>
              <a:rPr lang="ru-RU" sz="2000" dirty="0" err="1">
                <a:solidFill>
                  <a:schemeClr val="bg1"/>
                </a:solidFill>
              </a:rPr>
              <a:t>ребрі</a:t>
            </a:r>
            <a:r>
              <a:rPr lang="ru-RU" sz="2000" dirty="0">
                <a:solidFill>
                  <a:schemeClr val="bg1"/>
                </a:solidFill>
              </a:rPr>
              <a:t> многогранника </a:t>
            </a:r>
            <a:r>
              <a:rPr lang="ru-RU" sz="2000" dirty="0" err="1">
                <a:solidFill>
                  <a:schemeClr val="bg1"/>
                </a:solidFill>
              </a:rPr>
              <a:t>визначається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його</a:t>
            </a:r>
            <a:r>
              <a:rPr lang="ru-RU" sz="2000" dirty="0">
                <a:solidFill>
                  <a:schemeClr val="bg1"/>
                </a:solidFill>
              </a:rPr>
              <a:t> гранями, в </a:t>
            </a:r>
            <a:r>
              <a:rPr lang="ru-RU" sz="2000" dirty="0" err="1">
                <a:solidFill>
                  <a:schemeClr val="bg1"/>
                </a:solidFill>
              </a:rPr>
              <a:t>яких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лежить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дане</a:t>
            </a:r>
            <a:r>
              <a:rPr lang="ru-RU" sz="2000" dirty="0">
                <a:solidFill>
                  <a:schemeClr val="bg1"/>
                </a:solidFill>
              </a:rPr>
              <a:t> ребро.</a:t>
            </a:r>
          </a:p>
        </p:txBody>
      </p:sp>
      <p:pic>
        <p:nvPicPr>
          <p:cNvPr id="6" name="Рисунок 4" descr="image004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32656"/>
            <a:ext cx="223361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" grpId="0" animBg="1"/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3501008"/>
            <a:ext cx="4608512" cy="136815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371703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dirty="0" err="1"/>
              <a:t>Тригранний</a:t>
            </a:r>
            <a:r>
              <a:rPr lang="ru-RU" sz="2000" b="1" i="1" dirty="0"/>
              <a:t> кут</a:t>
            </a:r>
            <a:r>
              <a:rPr lang="ru-RU" sz="2000" dirty="0"/>
              <a:t> – 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фігура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трьох</a:t>
            </a:r>
            <a:r>
              <a:rPr lang="ru-RU" sz="2000" dirty="0"/>
              <a:t> плоских </a:t>
            </a:r>
            <a:r>
              <a:rPr lang="ru-RU" sz="2000" dirty="0" err="1"/>
              <a:t>кутів</a:t>
            </a:r>
            <a:r>
              <a:rPr lang="ru-RU" sz="2000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4581128"/>
            <a:ext cx="4752528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i="1" dirty="0">
                <a:solidFill>
                  <a:schemeClr val="accent1"/>
                </a:solidFill>
              </a:rPr>
              <a:t>Гранями</a:t>
            </a:r>
            <a:r>
              <a:rPr lang="ru-RU" sz="2000" i="1" dirty="0">
                <a:solidFill>
                  <a:sysClr val="windowText" lastClr="000000"/>
                </a:solidFill>
              </a:rPr>
              <a:t> </a:t>
            </a:r>
            <a:r>
              <a:rPr lang="ru-RU" sz="2000" dirty="0" err="1">
                <a:solidFill>
                  <a:sysClr val="windowText" lastClr="000000"/>
                </a:solidFill>
              </a:rPr>
              <a:t>тригранного</a:t>
            </a:r>
            <a:r>
              <a:rPr lang="ru-RU" sz="2000" dirty="0">
                <a:solidFill>
                  <a:sysClr val="windowText" lastClr="000000"/>
                </a:solidFill>
              </a:rPr>
              <a:t> кута </a:t>
            </a:r>
            <a:r>
              <a:rPr lang="ru-RU" sz="2000" dirty="0" err="1">
                <a:solidFill>
                  <a:sysClr val="windowText" lastClr="000000"/>
                </a:solidFill>
              </a:rPr>
              <a:t>є</a:t>
            </a:r>
            <a:r>
              <a:rPr lang="ru-RU" sz="2000" dirty="0">
                <a:solidFill>
                  <a:sysClr val="windowText" lastClr="000000"/>
                </a:solidFill>
              </a:rPr>
              <a:t> </a:t>
            </a:r>
            <a:r>
              <a:rPr lang="ru-RU" sz="2000" dirty="0" err="1">
                <a:solidFill>
                  <a:sysClr val="windowText" lastClr="000000"/>
                </a:solidFill>
              </a:rPr>
              <a:t>плоскі</a:t>
            </a:r>
            <a:r>
              <a:rPr lang="ru-RU" sz="2000" dirty="0">
                <a:solidFill>
                  <a:sysClr val="windowText" lastClr="000000"/>
                </a:solidFill>
              </a:rPr>
              <a:t> кути,</a:t>
            </a:r>
            <a:r>
              <a:rPr lang="ru-RU" sz="2000" dirty="0">
                <a:solidFill>
                  <a:schemeClr val="accent1"/>
                </a:solidFill>
              </a:rPr>
              <a:t> </a:t>
            </a:r>
            <a:r>
              <a:rPr lang="ru-RU" sz="2000" i="1" dirty="0">
                <a:solidFill>
                  <a:schemeClr val="accent1"/>
                </a:solidFill>
              </a:rPr>
              <a:t>ребрами</a:t>
            </a:r>
            <a:r>
              <a:rPr lang="ru-RU" sz="2000" dirty="0">
                <a:solidFill>
                  <a:sysClr val="windowText" lastClr="000000"/>
                </a:solidFill>
              </a:rPr>
              <a:t> </a:t>
            </a:r>
            <a:r>
              <a:rPr lang="ru-RU" sz="2000" dirty="0" err="1">
                <a:solidFill>
                  <a:sysClr val="windowText" lastClr="000000"/>
                </a:solidFill>
              </a:rPr>
              <a:t>є</a:t>
            </a:r>
            <a:r>
              <a:rPr lang="ru-RU" sz="2000" dirty="0">
                <a:solidFill>
                  <a:sysClr val="windowText" lastClr="000000"/>
                </a:solidFill>
              </a:rPr>
              <a:t> </a:t>
            </a:r>
            <a:r>
              <a:rPr lang="ru-RU" sz="2000" dirty="0" err="1">
                <a:solidFill>
                  <a:sysClr val="windowText" lastClr="000000"/>
                </a:solidFill>
              </a:rPr>
              <a:t>сторони</a:t>
            </a:r>
            <a:r>
              <a:rPr lang="ru-RU" sz="2000" dirty="0">
                <a:solidFill>
                  <a:sysClr val="windowText" lastClr="000000"/>
                </a:solidFill>
              </a:rPr>
              <a:t> плоских </a:t>
            </a:r>
            <a:r>
              <a:rPr lang="ru-RU" sz="2000" dirty="0" err="1">
                <a:solidFill>
                  <a:sysClr val="windowText" lastClr="000000"/>
                </a:solidFill>
              </a:rPr>
              <a:t>кутів,</a:t>
            </a:r>
            <a:r>
              <a:rPr lang="ru-RU" sz="2000" i="1" dirty="0" err="1">
                <a:solidFill>
                  <a:schemeClr val="accent1"/>
                </a:solidFill>
              </a:rPr>
              <a:t>вершиною</a:t>
            </a:r>
            <a:r>
              <a:rPr lang="ru-RU" sz="2000" dirty="0">
                <a:solidFill>
                  <a:sysClr val="windowText" lastClr="000000"/>
                </a:solidFill>
              </a:rPr>
              <a:t> </a:t>
            </a:r>
            <a:r>
              <a:rPr lang="ru-RU" sz="2000" dirty="0" err="1">
                <a:solidFill>
                  <a:sysClr val="windowText" lastClr="000000"/>
                </a:solidFill>
              </a:rPr>
              <a:t>тригранного</a:t>
            </a:r>
            <a:r>
              <a:rPr lang="ru-RU" sz="2000" dirty="0">
                <a:solidFill>
                  <a:sysClr val="windowText" lastClr="000000"/>
                </a:solidFill>
              </a:rPr>
              <a:t> кута </a:t>
            </a:r>
            <a:r>
              <a:rPr lang="ru-RU" sz="2000" dirty="0" err="1">
                <a:solidFill>
                  <a:sysClr val="windowText" lastClr="000000"/>
                </a:solidFill>
              </a:rPr>
              <a:t>є</a:t>
            </a:r>
            <a:r>
              <a:rPr lang="ru-RU" sz="2000" dirty="0">
                <a:solidFill>
                  <a:sysClr val="windowText" lastClr="000000"/>
                </a:solidFill>
              </a:rPr>
              <a:t> </a:t>
            </a:r>
            <a:r>
              <a:rPr lang="ru-RU" sz="2000" dirty="0" err="1">
                <a:solidFill>
                  <a:sysClr val="windowText" lastClr="000000"/>
                </a:solidFill>
              </a:rPr>
              <a:t>спільна</a:t>
            </a:r>
            <a:r>
              <a:rPr lang="ru-RU" sz="2000" dirty="0">
                <a:solidFill>
                  <a:sysClr val="windowText" lastClr="000000"/>
                </a:solidFill>
              </a:rPr>
              <a:t> вершина плоских </a:t>
            </a:r>
            <a:r>
              <a:rPr lang="ru-RU" sz="2000" dirty="0" err="1">
                <a:solidFill>
                  <a:sysClr val="windowText" lastClr="000000"/>
                </a:solidFill>
              </a:rPr>
              <a:t>кутів</a:t>
            </a:r>
            <a:r>
              <a:rPr lang="ru-RU" sz="2000" dirty="0">
                <a:solidFill>
                  <a:sysClr val="windowText" lastClr="000000"/>
                </a:solidFill>
              </a:rPr>
              <a:t>.</a:t>
            </a:r>
          </a:p>
        </p:txBody>
      </p:sp>
      <p:pic>
        <p:nvPicPr>
          <p:cNvPr id="4" name="Содержимое 3" descr="Изображение 002.jpg"/>
          <p:cNvPicPr>
            <a:picLocks noChangeAspect="1"/>
          </p:cNvPicPr>
          <p:nvPr/>
        </p:nvPicPr>
        <p:blipFill>
          <a:blip r:embed="rId2" cstate="print">
            <a:lum contrast="40000"/>
          </a:blip>
          <a:srcRect t="2128" r="61354" b="4255"/>
          <a:stretch>
            <a:fillRect/>
          </a:stretch>
        </p:blipFill>
        <p:spPr>
          <a:xfrm>
            <a:off x="2627784" y="332656"/>
            <a:ext cx="3682456" cy="3143272"/>
          </a:xfrm>
          <a:prstGeom prst="rect">
            <a:avLst/>
          </a:prstGeo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lib.mdpu.org.ua/e-book/geometriya/lek1/2.files/2_clip_image002.jpg"/>
          <p:cNvPicPr>
            <a:picLocks noChangeAspect="1" noChangeArrowheads="1"/>
          </p:cNvPicPr>
          <p:nvPr/>
        </p:nvPicPr>
        <p:blipFill>
          <a:blip r:embed="rId2" cstate="print">
            <a:lum bright="20000" contrast="30000"/>
          </a:blip>
          <a:srcRect/>
          <a:stretch>
            <a:fillRect/>
          </a:stretch>
        </p:blipFill>
        <p:spPr bwMode="auto">
          <a:xfrm>
            <a:off x="395536" y="1412776"/>
            <a:ext cx="3744416" cy="3565337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499992" y="1340768"/>
            <a:ext cx="3419872" cy="193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tx1"/>
                </a:solidFill>
              </a:rPr>
              <a:t>Двогранні</a:t>
            </a:r>
            <a:r>
              <a:rPr lang="ru-RU" sz="2000" dirty="0">
                <a:solidFill>
                  <a:schemeClr val="tx1"/>
                </a:solidFill>
              </a:rPr>
              <a:t> кути,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утворені</a:t>
            </a:r>
            <a:r>
              <a:rPr lang="ru-RU" sz="2000" dirty="0">
                <a:solidFill>
                  <a:schemeClr val="tx1"/>
                </a:solidFill>
              </a:rPr>
              <a:t> гранями </a:t>
            </a:r>
            <a:r>
              <a:rPr lang="ru-RU" sz="2000" dirty="0" err="1">
                <a:solidFill>
                  <a:schemeClr val="tx1"/>
                </a:solidFill>
              </a:rPr>
              <a:t>тригранного</a:t>
            </a:r>
            <a:r>
              <a:rPr lang="ru-RU" sz="2000" dirty="0">
                <a:solidFill>
                  <a:schemeClr val="tx1"/>
                </a:solidFill>
              </a:rPr>
              <a:t> кута, </a:t>
            </a:r>
            <a:r>
              <a:rPr lang="ru-RU" sz="2000" dirty="0" err="1" smtClean="0">
                <a:solidFill>
                  <a:schemeClr val="tx1"/>
                </a:solidFill>
              </a:rPr>
              <a:t>називаються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двогранними</a:t>
            </a:r>
            <a:r>
              <a:rPr lang="ru-RU" sz="2000" b="1" i="1" dirty="0" smtClean="0">
                <a:solidFill>
                  <a:schemeClr val="tx1"/>
                </a:solidFill>
              </a:rPr>
              <a:t> </a:t>
            </a:r>
            <a:r>
              <a:rPr lang="ru-RU" sz="2000" b="1" i="1" dirty="0">
                <a:solidFill>
                  <a:schemeClr val="tx1"/>
                </a:solidFill>
              </a:rPr>
              <a:t>кутами </a:t>
            </a:r>
            <a:r>
              <a:rPr lang="ru-RU" sz="2000" b="1" i="1" dirty="0" err="1">
                <a:solidFill>
                  <a:schemeClr val="tx1"/>
                </a:solidFill>
              </a:rPr>
              <a:t>тригранного</a:t>
            </a:r>
            <a:r>
              <a:rPr lang="ru-RU" sz="2000" b="1" i="1" dirty="0">
                <a:solidFill>
                  <a:schemeClr val="tx1"/>
                </a:solidFill>
              </a:rPr>
              <a:t> кута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3861048"/>
            <a:ext cx="4788024" cy="15696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tx1"/>
                </a:solidFill>
              </a:rPr>
              <a:t>Кожен</a:t>
            </a:r>
            <a:r>
              <a:rPr lang="ru-RU" sz="2400" dirty="0">
                <a:solidFill>
                  <a:schemeClr val="tx1"/>
                </a:solidFill>
              </a:rPr>
              <a:t> плоский кут </a:t>
            </a:r>
            <a:r>
              <a:rPr lang="ru-RU" sz="2400" dirty="0" err="1">
                <a:solidFill>
                  <a:schemeClr val="tx1"/>
                </a:solidFill>
              </a:rPr>
              <a:t>тригранного</a:t>
            </a:r>
            <a:r>
              <a:rPr lang="ru-RU" sz="2400" dirty="0">
                <a:solidFill>
                  <a:schemeClr val="tx1"/>
                </a:solidFill>
              </a:rPr>
              <a:t> кута </a:t>
            </a:r>
            <a:r>
              <a:rPr lang="ru-RU" sz="2400" dirty="0" err="1">
                <a:solidFill>
                  <a:schemeClr val="tx1"/>
                </a:solidFill>
              </a:rPr>
              <a:t>менший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двох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інших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плоских </a:t>
            </a:r>
            <a:r>
              <a:rPr lang="ru-RU" sz="2400" dirty="0" err="1">
                <a:solidFill>
                  <a:schemeClr val="tx1"/>
                </a:solidFill>
              </a:rPr>
              <a:t>кутів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916832"/>
            <a:ext cx="4572000" cy="15696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ru-RU" sz="2400" i="1" dirty="0"/>
              <a:t>Многогранником</a:t>
            </a:r>
            <a:r>
              <a:rPr lang="ru-RU" sz="2400" dirty="0"/>
              <a:t> </a:t>
            </a:r>
            <a:r>
              <a:rPr lang="ru-RU" sz="2400" dirty="0" err="1">
                <a:solidFill>
                  <a:schemeClr val="tx1"/>
                </a:solidFill>
              </a:rPr>
              <a:t>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тіло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поверхня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якого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складається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скінченої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кількості</a:t>
            </a:r>
            <a:r>
              <a:rPr lang="ru-RU" sz="2400" dirty="0">
                <a:solidFill>
                  <a:schemeClr val="tx1"/>
                </a:solidFill>
              </a:rPr>
              <a:t> плоских </a:t>
            </a:r>
            <a:r>
              <a:rPr lang="ru-RU" sz="2400" dirty="0" err="1">
                <a:solidFill>
                  <a:schemeClr val="tx1"/>
                </a:solidFill>
              </a:rPr>
              <a:t>многокутників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4005064"/>
            <a:ext cx="4644008" cy="163121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i="1" dirty="0" err="1">
                <a:solidFill>
                  <a:schemeClr val="bg1"/>
                </a:solidFill>
              </a:rPr>
              <a:t>Гранню</a:t>
            </a:r>
            <a:r>
              <a:rPr lang="ru-RU" sz="2000" dirty="0">
                <a:solidFill>
                  <a:schemeClr val="bg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многогранника </a:t>
            </a:r>
            <a:r>
              <a:rPr lang="ru-RU" sz="2000" dirty="0" err="1">
                <a:solidFill>
                  <a:schemeClr val="tx1"/>
                </a:solidFill>
              </a:rPr>
              <a:t>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поверхня</a:t>
            </a:r>
            <a:r>
              <a:rPr lang="ru-RU" sz="2000" dirty="0">
                <a:solidFill>
                  <a:schemeClr val="tx1"/>
                </a:solidFill>
              </a:rPr>
              <a:t> кожного плоского </a:t>
            </a:r>
            <a:r>
              <a:rPr lang="ru-RU" sz="2000" dirty="0" err="1">
                <a:solidFill>
                  <a:schemeClr val="tx1"/>
                </a:solidFill>
              </a:rPr>
              <a:t>многокутника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r>
              <a:rPr lang="ru-RU" sz="2000" i="1" dirty="0">
                <a:solidFill>
                  <a:schemeClr val="bg1"/>
                </a:solidFill>
              </a:rPr>
              <a:t>Ребрами</a:t>
            </a:r>
            <a:r>
              <a:rPr lang="ru-RU" sz="2000" dirty="0">
                <a:solidFill>
                  <a:schemeClr val="bg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многогранника </a:t>
            </a:r>
            <a:r>
              <a:rPr lang="ru-RU" sz="2000" dirty="0" err="1">
                <a:solidFill>
                  <a:schemeClr val="tx1"/>
                </a:solidFill>
              </a:rPr>
              <a:t>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сторони</a:t>
            </a:r>
            <a:r>
              <a:rPr lang="ru-RU" sz="2000" dirty="0">
                <a:solidFill>
                  <a:schemeClr val="tx1"/>
                </a:solidFill>
              </a:rPr>
              <a:t> граней,</a:t>
            </a:r>
            <a:r>
              <a:rPr lang="ru-RU" sz="2000" dirty="0">
                <a:solidFill>
                  <a:schemeClr val="bg1"/>
                </a:solidFill>
              </a:rPr>
              <a:t> </a:t>
            </a:r>
            <a:r>
              <a:rPr lang="ru-RU" sz="2000" i="1" dirty="0">
                <a:solidFill>
                  <a:schemeClr val="bg1"/>
                </a:solidFill>
              </a:rPr>
              <a:t>вершинами</a:t>
            </a:r>
            <a:r>
              <a:rPr lang="ru-RU" sz="2000" dirty="0">
                <a:solidFill>
                  <a:schemeClr val="tx1"/>
                </a:solidFill>
              </a:rPr>
              <a:t> многогранника </a:t>
            </a:r>
            <a:r>
              <a:rPr lang="ru-RU" sz="2000" dirty="0" err="1">
                <a:solidFill>
                  <a:schemeClr val="tx1"/>
                </a:solidFill>
              </a:rPr>
              <a:t>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вершини</a:t>
            </a:r>
            <a:r>
              <a:rPr lang="ru-RU" sz="2000" dirty="0">
                <a:solidFill>
                  <a:schemeClr val="tx1"/>
                </a:solidFill>
              </a:rPr>
              <a:t> граней.</a:t>
            </a:r>
          </a:p>
        </p:txBody>
      </p:sp>
      <p:pic>
        <p:nvPicPr>
          <p:cNvPr id="2050" name="Picture 2" descr="http://konspect.ru/sites/default/files/tricosed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980728"/>
            <a:ext cx="2857500" cy="2762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2520280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Наприклад, многогранник </a:t>
            </a:r>
            <a:r>
              <a:rPr lang="en-US" dirty="0" smtClean="0"/>
              <a:t>S</a:t>
            </a:r>
            <a:r>
              <a:rPr lang="uk-UA" dirty="0" smtClean="0"/>
              <a:t>АВС</a:t>
            </a:r>
            <a:r>
              <a:rPr lang="en-US" dirty="0" smtClean="0"/>
              <a:t>D</a:t>
            </a:r>
            <a:r>
              <a:rPr lang="ru-RU" dirty="0" smtClean="0"/>
              <a:t> </a:t>
            </a:r>
            <a:r>
              <a:rPr lang="ru-RU" dirty="0" smtClean="0"/>
              <a:t>-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піраміда</a:t>
            </a:r>
            <a:r>
              <a:rPr lang="uk-UA" dirty="0" smtClean="0"/>
              <a:t>, 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lum bright="-10000" contrast="40000"/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4664"/>
            <a:ext cx="2448272" cy="172819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899592" y="3429000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многогранник АВС</a:t>
            </a:r>
            <a:r>
              <a:rPr lang="en-US" dirty="0" smtClean="0"/>
              <a:t>DA</a:t>
            </a:r>
            <a:r>
              <a:rPr lang="ru-RU" baseline="-25000" dirty="0" smtClean="0"/>
              <a:t>1</a:t>
            </a:r>
            <a:r>
              <a:rPr lang="en-US" dirty="0" smtClean="0"/>
              <a:t>B</a:t>
            </a:r>
            <a:r>
              <a:rPr lang="ru-RU" baseline="-25000" dirty="0" smtClean="0"/>
              <a:t>1</a:t>
            </a:r>
            <a:r>
              <a:rPr lang="en-US" dirty="0" smtClean="0"/>
              <a:t>C</a:t>
            </a:r>
            <a:r>
              <a:rPr lang="ru-RU" baseline="-25000" dirty="0" smtClean="0"/>
              <a:t>1</a:t>
            </a:r>
            <a:r>
              <a:rPr lang="en-US" dirty="0" smtClean="0"/>
              <a:t>D</a:t>
            </a:r>
            <a:r>
              <a:rPr lang="ru-RU" baseline="-25000" dirty="0" smtClean="0"/>
              <a:t>1</a:t>
            </a:r>
            <a:r>
              <a:rPr lang="uk-UA" dirty="0" smtClean="0"/>
              <a:t>рис.</a:t>
            </a:r>
            <a:r>
              <a:rPr lang="ru-RU" dirty="0" smtClean="0"/>
              <a:t> – </a:t>
            </a:r>
            <a:r>
              <a:rPr lang="uk-UA" dirty="0" smtClean="0">
                <a:solidFill>
                  <a:schemeClr val="tx1"/>
                </a:solidFill>
              </a:rPr>
              <a:t>паралелепіпед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lum/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564904"/>
            <a:ext cx="2232248" cy="189621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79512" y="5445224"/>
            <a:ext cx="8748464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Многогранники в оточуючому середовищі зустрічаються дуже часто. Цеглина, коробка шафа, стілець, дошка, кристал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4572000" cy="230832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i="1" dirty="0" err="1">
                <a:solidFill>
                  <a:schemeClr val="bg1"/>
                </a:solidFill>
              </a:rPr>
              <a:t>Опуклим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dirty="0" err="1">
                <a:solidFill>
                  <a:schemeClr val="tx1"/>
                </a:solidFill>
              </a:rPr>
              <a:t>називається</a:t>
            </a:r>
            <a:r>
              <a:rPr lang="ru-RU" sz="2400" dirty="0">
                <a:solidFill>
                  <a:schemeClr val="tx1"/>
                </a:solidFill>
              </a:rPr>
              <a:t> многогранник,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лежить</a:t>
            </a:r>
            <a:r>
              <a:rPr lang="ru-RU" sz="2400" dirty="0">
                <a:solidFill>
                  <a:schemeClr val="tx1"/>
                </a:solidFill>
              </a:rPr>
              <a:t> по один </a:t>
            </a:r>
            <a:r>
              <a:rPr lang="ru-RU" sz="2400" dirty="0" err="1">
                <a:solidFill>
                  <a:schemeClr val="tx1"/>
                </a:solidFill>
              </a:rPr>
              <a:t>бік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площини</a:t>
            </a:r>
            <a:r>
              <a:rPr lang="ru-RU" sz="2400" dirty="0">
                <a:solidFill>
                  <a:schemeClr val="tx1"/>
                </a:solidFill>
              </a:rPr>
              <a:t> кожного </a:t>
            </a:r>
            <a:r>
              <a:rPr lang="ru-RU" sz="2400" dirty="0" err="1">
                <a:solidFill>
                  <a:schemeClr val="tx1"/>
                </a:solidFill>
              </a:rPr>
              <a:t>з</a:t>
            </a:r>
            <a:r>
              <a:rPr lang="ru-RU" sz="2400" dirty="0">
                <a:solidFill>
                  <a:schemeClr val="tx1"/>
                </a:solidFill>
              </a:rPr>
              <a:t> плоских </a:t>
            </a:r>
            <a:r>
              <a:rPr lang="ru-RU" sz="2400" dirty="0" err="1">
                <a:solidFill>
                  <a:schemeClr val="tx1"/>
                </a:solidFill>
              </a:rPr>
              <a:t>многокутників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поверхні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3573016"/>
            <a:ext cx="4572000" cy="224676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</a:rPr>
              <a:t>Кожна</a:t>
            </a:r>
            <a:r>
              <a:rPr lang="ru-RU" sz="2000" dirty="0" smtClean="0">
                <a:solidFill>
                  <a:schemeClr val="tx1"/>
                </a:solidFill>
              </a:rPr>
              <a:t> грань </a:t>
            </a:r>
            <a:r>
              <a:rPr lang="ru-RU" sz="2000" dirty="0" err="1" smtClean="0">
                <a:solidFill>
                  <a:schemeClr val="tx1"/>
                </a:solidFill>
              </a:rPr>
              <a:t>опуклого</a:t>
            </a:r>
            <a:r>
              <a:rPr lang="ru-RU" sz="2000" dirty="0" smtClean="0">
                <a:solidFill>
                  <a:schemeClr val="tx1"/>
                </a:solidFill>
              </a:rPr>
              <a:t> многогранника – </a:t>
            </a:r>
            <a:r>
              <a:rPr lang="ru-RU" sz="2000" dirty="0" err="1" smtClean="0">
                <a:solidFill>
                  <a:schemeClr val="tx1"/>
                </a:solidFill>
              </a:rPr>
              <a:t>це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опуклий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многокутник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</a:rPr>
              <a:t>Площина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що</a:t>
            </a:r>
            <a:r>
              <a:rPr lang="ru-RU" sz="2000" dirty="0" smtClean="0">
                <a:solidFill>
                  <a:schemeClr val="tx1"/>
                </a:solidFill>
              </a:rPr>
              <a:t> проходить через </a:t>
            </a:r>
            <a:r>
              <a:rPr lang="ru-RU" sz="2000" dirty="0" err="1" smtClean="0">
                <a:solidFill>
                  <a:schemeClr val="tx1"/>
                </a:solidFill>
              </a:rPr>
              <a:t>внутрішню</a:t>
            </a:r>
            <a:r>
              <a:rPr lang="ru-RU" sz="2000" dirty="0" smtClean="0">
                <a:solidFill>
                  <a:schemeClr val="tx1"/>
                </a:solidFill>
              </a:rPr>
              <a:t> точку </a:t>
            </a:r>
            <a:r>
              <a:rPr lang="ru-RU" sz="2000" dirty="0" err="1" smtClean="0">
                <a:solidFill>
                  <a:schemeClr val="tx1"/>
                </a:solidFill>
              </a:rPr>
              <a:t>опуклого</a:t>
            </a:r>
            <a:r>
              <a:rPr lang="ru-RU" sz="2000" dirty="0" smtClean="0">
                <a:solidFill>
                  <a:schemeClr val="tx1"/>
                </a:solidFill>
              </a:rPr>
              <a:t> многогранника, </a:t>
            </a:r>
            <a:r>
              <a:rPr lang="ru-RU" sz="2000" dirty="0" err="1" smtClean="0">
                <a:solidFill>
                  <a:schemeClr val="tx1"/>
                </a:solidFill>
              </a:rPr>
              <a:t>перетинає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його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і</a:t>
            </a:r>
            <a:r>
              <a:rPr lang="ru-RU" sz="2000" dirty="0" smtClean="0">
                <a:solidFill>
                  <a:schemeClr val="tx1"/>
                </a:solidFill>
              </a:rPr>
              <a:t> в </a:t>
            </a:r>
            <a:r>
              <a:rPr lang="ru-RU" sz="2000" dirty="0" err="1" smtClean="0">
                <a:solidFill>
                  <a:schemeClr val="tx1"/>
                </a:solidFill>
              </a:rPr>
              <a:t>перерізі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утворює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опуклий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многокутник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ebmath.exponenta.ru/bsd/2004/math/webmath.files/ex_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268760"/>
            <a:ext cx="2828925" cy="2238376"/>
          </a:xfrm>
          <a:prstGeom prst="rect">
            <a:avLst/>
          </a:prstGeom>
          <a:noFill/>
        </p:spPr>
      </p:pic>
      <p:pic>
        <p:nvPicPr>
          <p:cNvPr id="1028" name="Picture 4" descr="http://ua.convdocs.org/pars_docs/refs/33/32404/32404_html_m225d3f6.png"/>
          <p:cNvPicPr>
            <a:picLocks noChangeAspect="1" noChangeArrowheads="1"/>
          </p:cNvPicPr>
          <p:nvPr/>
        </p:nvPicPr>
        <p:blipFill>
          <a:blip r:embed="rId3" cstate="print"/>
          <a:srcRect b="11367"/>
          <a:stretch>
            <a:fillRect/>
          </a:stretch>
        </p:blipFill>
        <p:spPr bwMode="auto">
          <a:xfrm>
            <a:off x="395536" y="2996952"/>
            <a:ext cx="3312368" cy="3040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302</TotalTime>
  <Words>929</Words>
  <Application>Microsoft Office PowerPoint</Application>
  <PresentationFormat>Экран (4:3)</PresentationFormat>
  <Paragraphs>126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Официальная</vt:lpstr>
      <vt:lpstr>Visio</vt:lpstr>
      <vt:lpstr>Microsoft Equation 3.0</vt:lpstr>
      <vt:lpstr>  “Многогранні кути. Многогранники”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Многогранні кути. Многогранники</dc:title>
  <dc:creator>Владелец</dc:creator>
  <cp:lastModifiedBy>Владелец</cp:lastModifiedBy>
  <cp:revision>34</cp:revision>
  <dcterms:created xsi:type="dcterms:W3CDTF">2014-05-17T16:54:45Z</dcterms:created>
  <dcterms:modified xsi:type="dcterms:W3CDTF">2014-05-19T08:19:58Z</dcterms:modified>
</cp:coreProperties>
</file>