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703D402-73CB-4053-ABF7-17CDD6461A0D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05B429-957D-41FD-B687-0BFD5EE2FCE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642918"/>
            <a:ext cx="8458200" cy="1470025"/>
          </a:xfrm>
        </p:spPr>
        <p:txBody>
          <a:bodyPr/>
          <a:lstStyle/>
          <a:p>
            <a:r>
              <a:rPr lang="uk-UA" dirty="0" smtClean="0"/>
              <a:t>Історія розвитку натуральних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0" y="5786454"/>
            <a:ext cx="4953000" cy="1752600"/>
          </a:xfrm>
        </p:spPr>
        <p:txBody>
          <a:bodyPr/>
          <a:lstStyle/>
          <a:p>
            <a:pPr algn="r"/>
            <a:r>
              <a:rPr lang="uk-UA" dirty="0" smtClean="0"/>
              <a:t>Виконала учениця 10-А класу</a:t>
            </a:r>
          </a:p>
          <a:p>
            <a:pPr algn="r"/>
            <a:r>
              <a:rPr lang="uk-UA" dirty="0" smtClean="0"/>
              <a:t>Ковальова Анастасія</a:t>
            </a:r>
            <a:endParaRPr lang="uk-UA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uk-UA" sz="4800" dirty="0" smtClean="0"/>
              <a:t>Дякую за увагу!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8715404" cy="6429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dirty="0" err="1" smtClean="0"/>
              <a:t>Натуральні</a:t>
            </a:r>
            <a:r>
              <a:rPr lang="ru-RU" sz="2300" b="1" dirty="0" smtClean="0"/>
              <a:t> числа</a:t>
            </a:r>
            <a:r>
              <a:rPr lang="ru-RU" sz="2300" dirty="0" smtClean="0"/>
              <a:t> — числа,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виникають</a:t>
            </a:r>
            <a:r>
              <a:rPr lang="ru-RU" sz="2300" dirty="0" smtClean="0"/>
              <a:t> </a:t>
            </a:r>
            <a:r>
              <a:rPr lang="ru-RU" sz="2300" dirty="0" err="1" smtClean="0"/>
              <a:t>природним</a:t>
            </a:r>
            <a:r>
              <a:rPr lang="ru-RU" sz="2300" dirty="0" smtClean="0"/>
              <a:t> 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чином </a:t>
            </a:r>
            <a:r>
              <a:rPr lang="ru-RU" sz="2300" dirty="0" smtClean="0"/>
              <a:t>при </a:t>
            </a:r>
            <a:r>
              <a:rPr lang="ru-RU" sz="2300" dirty="0" err="1" smtClean="0"/>
              <a:t>лічбі</a:t>
            </a:r>
            <a:r>
              <a:rPr lang="ru-RU" sz="2300" dirty="0" smtClean="0"/>
              <a:t>. </a:t>
            </a:r>
            <a:r>
              <a:rPr lang="ru-RU" sz="2300" dirty="0" err="1" smtClean="0"/>
              <a:t>Це</a:t>
            </a:r>
            <a:r>
              <a:rPr lang="ru-RU" sz="2300" dirty="0" smtClean="0"/>
              <a:t> числа: 1, 2, </a:t>
            </a:r>
            <a:r>
              <a:rPr lang="ru-RU" sz="2300" dirty="0" smtClean="0"/>
              <a:t>3,4,…</a:t>
            </a:r>
            <a:r>
              <a:rPr lang="ru-RU" sz="2300" dirty="0" smtClean="0"/>
              <a:t> </a:t>
            </a:r>
            <a:r>
              <a:rPr lang="ru-RU" sz="2300" dirty="0" err="1" smtClean="0"/>
              <a:t>Множину</a:t>
            </a:r>
            <a:r>
              <a:rPr lang="ru-RU" sz="2300" dirty="0" smtClean="0"/>
              <a:t> </a:t>
            </a:r>
            <a:r>
              <a:rPr lang="ru-RU" sz="2300" dirty="0" err="1" smtClean="0"/>
              <a:t>натуральних</a:t>
            </a:r>
            <a:r>
              <a:rPr lang="ru-RU" sz="2300" dirty="0" smtClean="0"/>
              <a:t> 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чисел </a:t>
            </a:r>
            <a:r>
              <a:rPr lang="ru-RU" sz="2300" dirty="0" err="1" smtClean="0"/>
              <a:t>прийнято</a:t>
            </a:r>
            <a:r>
              <a:rPr lang="ru-RU" sz="2300" dirty="0" smtClean="0"/>
              <a:t> </a:t>
            </a:r>
            <a:r>
              <a:rPr lang="ru-RU" sz="2300" dirty="0" err="1" smtClean="0"/>
              <a:t>позначати</a:t>
            </a:r>
            <a:r>
              <a:rPr lang="ru-RU" sz="2300" dirty="0" smtClean="0"/>
              <a:t> </a:t>
            </a:r>
            <a:r>
              <a:rPr lang="ru-RU" sz="2300" dirty="0" smtClean="0"/>
              <a:t>знаком </a:t>
            </a:r>
            <a:r>
              <a:rPr lang="en-US" sz="2300" dirty="0" smtClean="0"/>
              <a:t>N</a:t>
            </a:r>
            <a:endParaRPr lang="uk-UA" sz="2300" dirty="0" smtClean="0"/>
          </a:p>
          <a:p>
            <a:pPr>
              <a:buNone/>
            </a:pPr>
            <a:r>
              <a:rPr lang="ru-RU" sz="2300" dirty="0" err="1" smtClean="0"/>
              <a:t>Існують</a:t>
            </a:r>
            <a:r>
              <a:rPr lang="ru-RU" sz="2300" dirty="0" smtClean="0"/>
              <a:t> </a:t>
            </a:r>
            <a:r>
              <a:rPr lang="ru-RU" sz="2300" dirty="0" smtClean="0"/>
              <a:t>два </a:t>
            </a:r>
            <a:r>
              <a:rPr lang="ru-RU" sz="2300" dirty="0" err="1" smtClean="0"/>
              <a:t>основних</a:t>
            </a:r>
            <a:r>
              <a:rPr lang="ru-RU" sz="2300" dirty="0" smtClean="0"/>
              <a:t> </a:t>
            </a:r>
            <a:r>
              <a:rPr lang="ru-RU" sz="2300" dirty="0" err="1" smtClean="0"/>
              <a:t>підходи</a:t>
            </a:r>
            <a:r>
              <a:rPr lang="ru-RU" sz="2300" dirty="0" smtClean="0"/>
              <a:t> до </a:t>
            </a:r>
            <a:r>
              <a:rPr lang="ru-RU" sz="2300" dirty="0" err="1" smtClean="0"/>
              <a:t>означення</a:t>
            </a:r>
            <a:r>
              <a:rPr lang="ru-RU" sz="2300" dirty="0" smtClean="0"/>
              <a:t> </a:t>
            </a:r>
            <a:r>
              <a:rPr lang="ru-RU" sz="2300" dirty="0" err="1" smtClean="0"/>
              <a:t>натуральних</a:t>
            </a:r>
            <a:r>
              <a:rPr lang="ru-RU" sz="2300" dirty="0" smtClean="0"/>
              <a:t> чисел:</a:t>
            </a:r>
          </a:p>
          <a:p>
            <a:r>
              <a:rPr lang="ru-RU" sz="2300" dirty="0" smtClean="0"/>
              <a:t>числа,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використовуються</a:t>
            </a:r>
            <a:r>
              <a:rPr lang="ru-RU" sz="2300" dirty="0" smtClean="0"/>
              <a:t> при </a:t>
            </a:r>
            <a:r>
              <a:rPr lang="ru-RU" sz="2300" dirty="0" err="1" smtClean="0"/>
              <a:t>лічбі</a:t>
            </a:r>
            <a:r>
              <a:rPr lang="ru-RU" sz="2300" dirty="0" smtClean="0"/>
              <a:t> </a:t>
            </a:r>
            <a:r>
              <a:rPr lang="ru-RU" sz="2300" dirty="0" err="1" smtClean="0"/>
              <a:t>предметів</a:t>
            </a:r>
            <a:r>
              <a:rPr lang="ru-RU" sz="2300" dirty="0" smtClean="0"/>
              <a:t> </a:t>
            </a:r>
          </a:p>
          <a:p>
            <a:pPr>
              <a:buNone/>
            </a:pPr>
            <a:r>
              <a:rPr lang="ru-RU" sz="2300" dirty="0" smtClean="0"/>
              <a:t>(</a:t>
            </a:r>
            <a:r>
              <a:rPr lang="ru-RU" sz="2300" i="1" dirty="0" smtClean="0"/>
              <a:t>перший</a:t>
            </a:r>
            <a:r>
              <a:rPr lang="ru-RU" sz="2300" dirty="0" smtClean="0"/>
              <a:t>, </a:t>
            </a:r>
            <a:r>
              <a:rPr lang="ru-RU" sz="2300" i="1" dirty="0" err="1" smtClean="0"/>
              <a:t>другий</a:t>
            </a:r>
            <a:r>
              <a:rPr lang="ru-RU" sz="2300" dirty="0" smtClean="0"/>
              <a:t>, </a:t>
            </a:r>
            <a:r>
              <a:rPr lang="ru-RU" sz="2300" i="1" dirty="0" err="1" smtClean="0"/>
              <a:t>третій</a:t>
            </a:r>
            <a:r>
              <a:rPr lang="ru-RU" sz="2300" dirty="0" smtClean="0"/>
              <a:t>…) — </a:t>
            </a:r>
            <a:r>
              <a:rPr lang="ru-RU" sz="2300" dirty="0" err="1" smtClean="0"/>
              <a:t>підхід</a:t>
            </a:r>
            <a:r>
              <a:rPr lang="ru-RU" sz="2300" dirty="0" smtClean="0"/>
              <a:t>, </a:t>
            </a:r>
            <a:r>
              <a:rPr lang="ru-RU" sz="2300" dirty="0" err="1" smtClean="0"/>
              <a:t>загальноприйнятий</a:t>
            </a:r>
            <a:r>
              <a:rPr lang="ru-RU" sz="2300" dirty="0" smtClean="0"/>
              <a:t> </a:t>
            </a:r>
            <a:r>
              <a:rPr lang="ru-RU" sz="2300" dirty="0" smtClean="0"/>
              <a:t>у </a:t>
            </a:r>
            <a:endParaRPr lang="ru-RU" sz="2300" dirty="0" smtClean="0"/>
          </a:p>
          <a:p>
            <a:pPr>
              <a:buNone/>
            </a:pPr>
            <a:r>
              <a:rPr lang="ru-RU" sz="2300" dirty="0" err="1" smtClean="0"/>
              <a:t>більшості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країн</a:t>
            </a:r>
            <a:r>
              <a:rPr lang="ru-RU" sz="2300" dirty="0" smtClean="0"/>
              <a:t> </a:t>
            </a:r>
            <a:r>
              <a:rPr lang="ru-RU" sz="2300" dirty="0" err="1" smtClean="0"/>
              <a:t>світу</a:t>
            </a:r>
            <a:r>
              <a:rPr lang="ru-RU" sz="2300" dirty="0" smtClean="0"/>
              <a:t>;</a:t>
            </a:r>
            <a:endParaRPr lang="ru-RU" sz="2300" dirty="0" smtClean="0"/>
          </a:p>
          <a:p>
            <a:r>
              <a:rPr lang="ru-RU" sz="2300" dirty="0" smtClean="0"/>
              <a:t>числа для </a:t>
            </a:r>
            <a:r>
              <a:rPr lang="ru-RU" sz="2300" dirty="0" err="1" smtClean="0"/>
              <a:t>позначення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кількості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предметів</a:t>
            </a:r>
            <a:r>
              <a:rPr lang="ru-RU" sz="2300" dirty="0" smtClean="0"/>
              <a:t> (</a:t>
            </a:r>
            <a:r>
              <a:rPr lang="ru-RU" sz="2300" i="1" dirty="0" err="1" smtClean="0"/>
              <a:t>відсутність</a:t>
            </a:r>
            <a:r>
              <a:rPr lang="ru-RU" sz="2300" i="1" dirty="0" smtClean="0"/>
              <a:t> </a:t>
            </a:r>
            <a:endParaRPr lang="ru-RU" sz="2300" i="1" dirty="0" smtClean="0"/>
          </a:p>
          <a:p>
            <a:pPr>
              <a:buNone/>
            </a:pPr>
            <a:r>
              <a:rPr lang="ru-RU" sz="2300" i="1" dirty="0" err="1" smtClean="0"/>
              <a:t>предметів</a:t>
            </a:r>
            <a:r>
              <a:rPr lang="ru-RU" sz="2300" dirty="0" smtClean="0"/>
              <a:t>, </a:t>
            </a:r>
            <a:r>
              <a:rPr lang="ru-RU" sz="2300" i="1" dirty="0" smtClean="0"/>
              <a:t>один предмет</a:t>
            </a:r>
            <a:r>
              <a:rPr lang="ru-RU" sz="2300" dirty="0" smtClean="0"/>
              <a:t>, </a:t>
            </a:r>
            <a:r>
              <a:rPr lang="ru-RU" sz="2300" i="1" dirty="0" smtClean="0"/>
              <a:t>два </a:t>
            </a:r>
          </a:p>
          <a:p>
            <a:pPr>
              <a:buNone/>
            </a:pPr>
            <a:r>
              <a:rPr lang="ru-RU" sz="2300" i="1" dirty="0" err="1" smtClean="0"/>
              <a:t>предмети</a:t>
            </a:r>
            <a:r>
              <a:rPr lang="ru-RU" sz="2300" dirty="0" smtClean="0"/>
              <a:t>…) — </a:t>
            </a:r>
            <a:r>
              <a:rPr lang="ru-RU" sz="2300" dirty="0" err="1" smtClean="0"/>
              <a:t>підхід</a:t>
            </a:r>
            <a:r>
              <a:rPr lang="ru-RU" sz="2300" dirty="0" smtClean="0"/>
              <a:t>, </a:t>
            </a:r>
            <a:r>
              <a:rPr lang="ru-RU" sz="2300" dirty="0" err="1" smtClean="0"/>
              <a:t>прийнятий</a:t>
            </a:r>
            <a:r>
              <a:rPr lang="ru-RU" sz="2300" dirty="0" smtClean="0"/>
              <a:t> </a:t>
            </a:r>
            <a:r>
              <a:rPr lang="ru-RU" sz="2300" dirty="0" smtClean="0"/>
              <a:t>у 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роботах</a:t>
            </a:r>
            <a:r>
              <a:rPr lang="ru-RU" sz="2300" dirty="0" smtClean="0"/>
              <a:t> </a:t>
            </a:r>
            <a:r>
              <a:rPr lang="ru-RU" sz="2300" dirty="0" err="1" smtClean="0"/>
              <a:t>Ніколя</a:t>
            </a:r>
            <a:r>
              <a:rPr lang="ru-RU" sz="2300" dirty="0" smtClean="0"/>
              <a:t> </a:t>
            </a:r>
            <a:r>
              <a:rPr lang="ru-RU" sz="2300" dirty="0" err="1" smtClean="0"/>
              <a:t>Бурбакі</a:t>
            </a:r>
            <a:r>
              <a:rPr lang="ru-RU" sz="2300" dirty="0" smtClean="0"/>
              <a:t>, де </a:t>
            </a:r>
            <a:r>
              <a:rPr lang="ru-RU" sz="2300" dirty="0" err="1" smtClean="0"/>
              <a:t>натуральне</a:t>
            </a:r>
            <a:r>
              <a:rPr lang="ru-RU" sz="2300" dirty="0" smtClean="0"/>
              <a:t> 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число </a:t>
            </a:r>
            <a:r>
              <a:rPr lang="ru-RU" sz="2300" dirty="0" err="1" smtClean="0"/>
              <a:t>означається</a:t>
            </a:r>
            <a:r>
              <a:rPr lang="ru-RU" sz="2300" dirty="0" smtClean="0"/>
              <a:t> </a:t>
            </a:r>
            <a:r>
              <a:rPr lang="ru-RU" sz="2300" dirty="0" smtClean="0"/>
              <a:t>як </a:t>
            </a:r>
            <a:r>
              <a:rPr lang="ru-RU" sz="2300" dirty="0" err="1" smtClean="0"/>
              <a:t>потужність</a:t>
            </a:r>
            <a:r>
              <a:rPr lang="ru-RU" sz="2300" dirty="0" smtClean="0"/>
              <a:t> </a:t>
            </a:r>
            <a:endParaRPr lang="ru-RU" sz="2300" dirty="0" smtClean="0"/>
          </a:p>
          <a:p>
            <a:pPr>
              <a:buNone/>
            </a:pPr>
            <a:r>
              <a:rPr lang="ru-RU" sz="2300" dirty="0" err="1" smtClean="0"/>
              <a:t>скінченних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множин</a:t>
            </a:r>
            <a:r>
              <a:rPr lang="ru-RU" sz="2300" dirty="0" smtClean="0"/>
              <a:t>; </a:t>
            </a:r>
            <a:endParaRPr lang="ru-RU" sz="2300" dirty="0" smtClean="0"/>
          </a:p>
          <a:p>
            <a:pPr>
              <a:buNone/>
            </a:pPr>
            <a:r>
              <a:rPr lang="ru-RU" sz="2300" dirty="0" err="1" smtClean="0"/>
              <a:t>Від'ємні</a:t>
            </a:r>
            <a:r>
              <a:rPr lang="ru-RU" sz="2300" dirty="0" smtClean="0"/>
              <a:t> та </a:t>
            </a:r>
            <a:r>
              <a:rPr lang="ru-RU" sz="2300" dirty="0" err="1" smtClean="0"/>
              <a:t>дробові</a:t>
            </a:r>
            <a:r>
              <a:rPr lang="ru-RU" sz="2300" dirty="0" smtClean="0"/>
              <a:t> </a:t>
            </a:r>
            <a:r>
              <a:rPr lang="ru-RU" sz="2300" dirty="0" smtClean="0"/>
              <a:t>числа</a:t>
            </a:r>
            <a:r>
              <a:rPr lang="ru-RU" sz="2300" dirty="0" smtClean="0"/>
              <a:t> не </a:t>
            </a:r>
            <a:r>
              <a:rPr lang="ru-RU" sz="2300" dirty="0" err="1" smtClean="0"/>
              <a:t>є</a:t>
            </a:r>
            <a:r>
              <a:rPr lang="ru-RU" sz="2300" dirty="0" smtClean="0"/>
              <a:t> </a:t>
            </a:r>
            <a:endParaRPr lang="ru-RU" sz="2300" dirty="0" smtClean="0"/>
          </a:p>
          <a:p>
            <a:pPr>
              <a:buNone/>
            </a:pPr>
            <a:r>
              <a:rPr lang="ru-RU" sz="2300" dirty="0" err="1" smtClean="0"/>
              <a:t>натуральним</a:t>
            </a:r>
            <a:r>
              <a:rPr lang="ru-RU" sz="2300" dirty="0" smtClean="0"/>
              <a:t> числами</a:t>
            </a:r>
            <a:endParaRPr lang="ru-RU" sz="2300" dirty="0"/>
          </a:p>
        </p:txBody>
      </p:sp>
      <p:pic>
        <p:nvPicPr>
          <p:cNvPr id="4" name="Рисунок 3" descr="935128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3929067"/>
            <a:ext cx="3500430" cy="292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5143504" cy="62150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показують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smtClean="0"/>
              <a:t>математики,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натурального </a:t>
            </a:r>
            <a:r>
              <a:rPr lang="ru-RU" dirty="0" smtClean="0"/>
              <a:t>числа </a:t>
            </a:r>
            <a:r>
              <a:rPr lang="ru-RU" dirty="0" err="1" smtClean="0"/>
              <a:t>виникло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smtClean="0"/>
              <a:t>ступенях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коли у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практичною</a:t>
            </a:r>
          </a:p>
          <a:p>
            <a:pPr>
              <a:buNone/>
            </a:pP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потреба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якось</a:t>
            </a:r>
            <a:r>
              <a:rPr lang="ru-RU" dirty="0" smtClean="0"/>
              <a:t> </a:t>
            </a:r>
            <a:r>
              <a:rPr lang="ru-RU" dirty="0" err="1" smtClean="0"/>
              <a:t>кількісно</a:t>
            </a:r>
            <a:r>
              <a:rPr lang="ru-RU" dirty="0" smtClean="0"/>
              <a:t> </a:t>
            </a:r>
            <a:r>
              <a:rPr lang="ru-RU" dirty="0" err="1" smtClean="0"/>
              <a:t>оцінювати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сукупності</a:t>
            </a:r>
            <a:r>
              <a:rPr lang="ru-RU" dirty="0" smtClean="0"/>
              <a:t>. </a:t>
            </a:r>
            <a:r>
              <a:rPr lang="ru-RU" dirty="0" err="1" smtClean="0"/>
              <a:t>Найдавніші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єгипетські</a:t>
            </a:r>
            <a:r>
              <a:rPr lang="ru-RU" dirty="0" smtClean="0"/>
              <a:t> </a:t>
            </a:r>
            <a:r>
              <a:rPr lang="ru-RU" dirty="0" err="1" smtClean="0"/>
              <a:t>папіруси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вавілонські</a:t>
            </a:r>
            <a:r>
              <a:rPr lang="ru-RU" dirty="0" smtClean="0"/>
              <a:t> </a:t>
            </a:r>
            <a:r>
              <a:rPr lang="ru-RU" dirty="0" err="1" smtClean="0"/>
              <a:t>клинописні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таблички </a:t>
            </a:r>
            <a:r>
              <a:rPr lang="ru-RU" dirty="0" smtClean="0"/>
              <a:t>- </a:t>
            </a:r>
            <a:r>
              <a:rPr lang="ru-RU" dirty="0" err="1" smtClean="0"/>
              <a:t>свідчать</a:t>
            </a:r>
            <a:r>
              <a:rPr lang="ru-RU" dirty="0" smtClean="0"/>
              <a:t> про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математичну</a:t>
            </a:r>
            <a:r>
              <a:rPr lang="ru-RU" dirty="0" smtClean="0"/>
              <a:t> </a:t>
            </a:r>
            <a:r>
              <a:rPr lang="ru-RU" dirty="0" smtClean="0"/>
              <a:t>культуру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стародавніх</a:t>
            </a:r>
            <a:r>
              <a:rPr lang="ru-RU" dirty="0" smtClean="0"/>
              <a:t> </a:t>
            </a:r>
            <a:r>
              <a:rPr lang="ru-RU" dirty="0" err="1" smtClean="0"/>
              <a:t>єгиптян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вавілонян</a:t>
            </a: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2928934"/>
            <a:ext cx="3659702" cy="3929066"/>
          </a:xfrm>
          <a:prstGeom prst="rect">
            <a:avLst/>
          </a:prstGeom>
        </p:spPr>
      </p:pic>
      <p:pic>
        <p:nvPicPr>
          <p:cNvPr id="6" name="Рисунок 5" descr="Eгипеты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71480"/>
            <a:ext cx="3643338" cy="2129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5008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Великим </a:t>
            </a:r>
            <a:r>
              <a:rPr lang="ru-RU" sz="2400" dirty="0" err="1" smtClean="0"/>
              <a:t>прогресом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винайдення</a:t>
            </a:r>
            <a:r>
              <a:rPr lang="ru-RU" sz="2400" dirty="0" smtClean="0"/>
              <a:t> </a:t>
            </a:r>
            <a:r>
              <a:rPr lang="ru-RU" sz="2400" dirty="0" smtClean="0"/>
              <a:t>цифр. </a:t>
            </a:r>
            <a:r>
              <a:rPr lang="ru-RU" sz="2400" dirty="0" err="1" smtClean="0"/>
              <a:t>Тепер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стало </a:t>
            </a:r>
            <a:r>
              <a:rPr lang="ru-RU" sz="2400" dirty="0" err="1" smtClean="0"/>
              <a:t>можливим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записати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будь-яке</a:t>
            </a:r>
            <a:r>
              <a:rPr lang="ru-RU" sz="2400" dirty="0" smtClean="0"/>
              <a:t> число </a:t>
            </a:r>
            <a:r>
              <a:rPr lang="ru-RU" sz="2400" dirty="0" err="1" smtClean="0"/>
              <a:t>обмеженим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набором </a:t>
            </a:r>
            <a:r>
              <a:rPr lang="ru-RU" sz="2400" dirty="0" err="1" smtClean="0"/>
              <a:t>символів</a:t>
            </a:r>
            <a:r>
              <a:rPr lang="ru-RU" sz="2400" dirty="0" smtClean="0"/>
              <a:t>.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, </a:t>
            </a:r>
            <a:r>
              <a:rPr lang="ru-RU" sz="2400" dirty="0" err="1" smtClean="0"/>
              <a:t>вавилоняни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розвинули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потужну</a:t>
            </a:r>
            <a:r>
              <a:rPr lang="ru-RU" sz="2400" dirty="0" smtClean="0"/>
              <a:t> </a:t>
            </a:r>
            <a:r>
              <a:rPr lang="ru-RU" sz="2400" dirty="0" err="1" smtClean="0"/>
              <a:t>позиційну</a:t>
            </a:r>
            <a:r>
              <a:rPr lang="ru-RU" sz="2400" dirty="0" smtClean="0"/>
              <a:t> систему,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 </a:t>
            </a:r>
            <a:r>
              <a:rPr lang="ru-RU" sz="2400" dirty="0" err="1" smtClean="0"/>
              <a:t>з</a:t>
            </a:r>
            <a:r>
              <a:rPr lang="ru-RU" sz="2400" dirty="0" err="1" smtClean="0"/>
              <a:t>ручнішою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індійська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позиційна</a:t>
            </a:r>
            <a:r>
              <a:rPr lang="ru-RU" sz="2400" dirty="0" smtClean="0"/>
              <a:t> система </a:t>
            </a:r>
            <a:r>
              <a:rPr lang="ru-RU" sz="2400" dirty="0" err="1" smtClean="0"/>
              <a:t>числення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smtClean="0"/>
              <a:t>дозволяла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записати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будь-яке</a:t>
            </a:r>
            <a:r>
              <a:rPr lang="ru-RU" sz="2400" dirty="0" smtClean="0"/>
              <a:t> </a:t>
            </a:r>
            <a:r>
              <a:rPr lang="ru-RU" sz="2400" dirty="0" err="1" smtClean="0"/>
              <a:t>натуральне</a:t>
            </a:r>
            <a:r>
              <a:rPr lang="ru-RU" sz="2400" dirty="0" smtClean="0"/>
              <a:t> число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десяти </a:t>
            </a:r>
            <a:r>
              <a:rPr lang="ru-RU" sz="2400" dirty="0" err="1" smtClean="0"/>
              <a:t>знаків</a:t>
            </a:r>
            <a:r>
              <a:rPr lang="ru-RU" sz="2400" dirty="0" smtClean="0"/>
              <a:t> — цифр; вона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 стала </a:t>
            </a:r>
            <a:r>
              <a:rPr lang="ru-RU" sz="2400" dirty="0" err="1" smtClean="0"/>
              <a:t>всесвітньо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визнаною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залишається</a:t>
            </a:r>
            <a:r>
              <a:rPr lang="ru-RU" sz="2400" dirty="0" smtClean="0"/>
              <a:t> </a:t>
            </a:r>
            <a:r>
              <a:rPr lang="ru-RU" sz="2400" dirty="0" smtClean="0"/>
              <a:t>такою. Таким чином, </a:t>
            </a:r>
          </a:p>
          <a:p>
            <a:pPr>
              <a:buNone/>
            </a:pPr>
            <a:r>
              <a:rPr lang="ru-RU" sz="2400" dirty="0" err="1" smtClean="0"/>
              <a:t>паралельно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писемності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 натурального </a:t>
            </a:r>
          </a:p>
          <a:p>
            <a:pPr>
              <a:buNone/>
            </a:pPr>
            <a:r>
              <a:rPr lang="ru-RU" sz="2400" dirty="0" smtClean="0"/>
              <a:t>числа </a:t>
            </a:r>
            <a:r>
              <a:rPr lang="ru-RU" sz="2400" dirty="0" err="1" smtClean="0"/>
              <a:t>приймає</a:t>
            </a:r>
            <a:r>
              <a:rPr lang="ru-RU" sz="2400" dirty="0" smtClean="0"/>
              <a:t> все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абстрактну</a:t>
            </a:r>
            <a:r>
              <a:rPr lang="ru-RU" sz="2400" dirty="0" smtClean="0"/>
              <a:t> форму, </a:t>
            </a:r>
          </a:p>
          <a:p>
            <a:pPr>
              <a:buNone/>
            </a:pPr>
            <a:r>
              <a:rPr lang="ru-RU" sz="2400" dirty="0" err="1" smtClean="0"/>
              <a:t>відокремлену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будь-якої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err="1" smtClean="0"/>
              <a:t>конкретності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 числа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відтворюваного</a:t>
            </a:r>
            <a:r>
              <a:rPr lang="ru-RU" sz="2400" dirty="0" smtClean="0"/>
              <a:t> </a:t>
            </a:r>
            <a:r>
              <a:rPr lang="ru-RU" sz="2400" dirty="0" smtClean="0"/>
              <a:t>як у </a:t>
            </a:r>
            <a:r>
              <a:rPr lang="ru-RU" sz="2400" dirty="0" err="1" smtClean="0"/>
              <a:t>формі</a:t>
            </a:r>
            <a:r>
              <a:rPr lang="ru-RU" sz="2400" dirty="0" smtClean="0"/>
              <a:t> </a:t>
            </a:r>
            <a:r>
              <a:rPr lang="ru-RU" sz="2400" dirty="0" err="1" smtClean="0"/>
              <a:t>слів</a:t>
            </a:r>
            <a:r>
              <a:rPr lang="ru-RU" sz="2400" dirty="0" smtClean="0"/>
              <a:t> </a:t>
            </a:r>
            <a:r>
              <a:rPr lang="ru-RU" sz="2400" dirty="0" smtClean="0"/>
              <a:t>в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усній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мові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dirty="0" err="1" smtClean="0"/>
              <a:t>формі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позначення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спеціальними</a:t>
            </a:r>
            <a:r>
              <a:rPr lang="ru-RU" sz="2400" dirty="0" smtClean="0"/>
              <a:t> </a:t>
            </a:r>
            <a:r>
              <a:rPr lang="ru-RU" sz="2400" dirty="0" smtClean="0"/>
              <a:t>знаками в </a:t>
            </a:r>
            <a:r>
              <a:rPr lang="ru-RU" sz="2400" dirty="0" err="1" smtClean="0"/>
              <a:t>письмовій</a:t>
            </a:r>
            <a:endParaRPr lang="ru-RU" sz="2400" dirty="0"/>
          </a:p>
        </p:txBody>
      </p:sp>
      <p:pic>
        <p:nvPicPr>
          <p:cNvPr id="4" name="Рисунок 3" descr="babiluenuma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5925" y="3929066"/>
            <a:ext cx="3648075" cy="2928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5572132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err="1" smtClean="0"/>
              <a:t>Важливим</a:t>
            </a:r>
            <a:r>
              <a:rPr lang="ru-RU" sz="2600" dirty="0" smtClean="0"/>
              <a:t> </a:t>
            </a:r>
            <a:r>
              <a:rPr lang="ru-RU" sz="2600" dirty="0" err="1" smtClean="0"/>
              <a:t>кроком</a:t>
            </a:r>
            <a:r>
              <a:rPr lang="ru-RU" sz="2600" dirty="0" smtClean="0"/>
              <a:t> у </a:t>
            </a:r>
            <a:r>
              <a:rPr lang="ru-RU" sz="2600" dirty="0" err="1" smtClean="0"/>
              <a:t>розвитку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поняття</a:t>
            </a:r>
            <a:r>
              <a:rPr lang="ru-RU" sz="2600" dirty="0" smtClean="0"/>
              <a:t> </a:t>
            </a:r>
            <a:r>
              <a:rPr lang="ru-RU" sz="2600" dirty="0" smtClean="0"/>
              <a:t>натурального </a:t>
            </a:r>
            <a:r>
              <a:rPr lang="ru-RU" sz="2600" dirty="0" smtClean="0"/>
              <a:t>числа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усвідомлення</a:t>
            </a:r>
            <a:r>
              <a:rPr lang="ru-RU" sz="2600" dirty="0" smtClean="0"/>
              <a:t> </a:t>
            </a:r>
            <a:r>
              <a:rPr lang="ru-RU" sz="2600" dirty="0" err="1" smtClean="0"/>
              <a:t>нескінченності</a:t>
            </a:r>
            <a:r>
              <a:rPr lang="ru-RU" sz="2600" dirty="0" smtClean="0"/>
              <a:t> 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натурального ряду </a:t>
            </a:r>
            <a:r>
              <a:rPr lang="ru-RU" sz="2600" dirty="0" smtClean="0"/>
              <a:t>чисел —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потенційної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можливості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безмежного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продовження</a:t>
            </a:r>
            <a:r>
              <a:rPr lang="ru-RU" sz="2600" dirty="0" smtClean="0"/>
              <a:t>. </a:t>
            </a:r>
            <a:r>
              <a:rPr lang="ru-RU" sz="2600" dirty="0" err="1" smtClean="0"/>
              <a:t>Чітке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уявлення</a:t>
            </a:r>
            <a:r>
              <a:rPr lang="ru-RU" sz="2600" dirty="0" smtClean="0"/>
              <a:t> </a:t>
            </a:r>
            <a:r>
              <a:rPr lang="ru-RU" sz="2600" dirty="0" smtClean="0"/>
              <a:t>про </a:t>
            </a:r>
            <a:r>
              <a:rPr lang="ru-RU" sz="2600" dirty="0" err="1" smtClean="0"/>
              <a:t>нескінченність</a:t>
            </a:r>
            <a:r>
              <a:rPr lang="ru-RU" sz="2600" dirty="0" smtClean="0"/>
              <a:t> </a:t>
            </a:r>
          </a:p>
          <a:p>
            <a:pPr>
              <a:buNone/>
            </a:pPr>
            <a:r>
              <a:rPr lang="ru-RU" sz="2600" dirty="0" smtClean="0"/>
              <a:t>натурального </a:t>
            </a:r>
            <a:r>
              <a:rPr lang="ru-RU" sz="2600" dirty="0" smtClean="0"/>
              <a:t>ряду </a:t>
            </a:r>
            <a:r>
              <a:rPr lang="ru-RU" sz="2600" dirty="0" err="1" smtClean="0"/>
              <a:t>відображене</a:t>
            </a:r>
            <a:r>
              <a:rPr lang="ru-RU" sz="2600" dirty="0" smtClean="0"/>
              <a:t> в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пам'ятниках</a:t>
            </a:r>
            <a:r>
              <a:rPr lang="ru-RU" sz="2600" dirty="0" smtClean="0"/>
              <a:t> </a:t>
            </a:r>
            <a:r>
              <a:rPr lang="ru-RU" sz="2600" dirty="0" err="1" smtClean="0"/>
              <a:t>античної</a:t>
            </a:r>
            <a:r>
              <a:rPr lang="ru-RU" sz="2600" dirty="0" smtClean="0"/>
              <a:t> </a:t>
            </a:r>
          </a:p>
          <a:p>
            <a:pPr>
              <a:buNone/>
            </a:pPr>
            <a:r>
              <a:rPr lang="ru-RU" sz="2600" dirty="0" smtClean="0"/>
              <a:t>математики </a:t>
            </a:r>
            <a:r>
              <a:rPr lang="ru-RU" sz="2600" dirty="0" smtClean="0"/>
              <a:t>(III </a:t>
            </a:r>
            <a:r>
              <a:rPr lang="ru-RU" sz="2600" dirty="0" err="1" smtClean="0"/>
              <a:t>століття</a:t>
            </a:r>
            <a:r>
              <a:rPr lang="ru-RU" sz="2600" dirty="0" smtClean="0"/>
              <a:t> до 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н.е</a:t>
            </a:r>
            <a:r>
              <a:rPr lang="ru-RU" sz="2600" dirty="0" smtClean="0"/>
              <a:t>.), у </a:t>
            </a:r>
            <a:r>
              <a:rPr lang="ru-RU" sz="2600" dirty="0" err="1" smtClean="0"/>
              <a:t>працях</a:t>
            </a:r>
            <a:r>
              <a:rPr lang="ru-RU" sz="2600" dirty="0" smtClean="0"/>
              <a:t> </a:t>
            </a:r>
            <a:r>
              <a:rPr lang="ru-RU" sz="2600" dirty="0" err="1" smtClean="0"/>
              <a:t>Евкліда</a:t>
            </a:r>
            <a:r>
              <a:rPr lang="ru-RU" sz="2600" dirty="0" smtClean="0"/>
              <a:t> </a:t>
            </a:r>
            <a:r>
              <a:rPr lang="ru-RU" sz="2600" dirty="0" err="1" smtClean="0"/>
              <a:t>й</a:t>
            </a:r>
            <a:r>
              <a:rPr lang="ru-RU" sz="2600" dirty="0" smtClean="0"/>
              <a:t> </a:t>
            </a:r>
            <a:r>
              <a:rPr lang="ru-RU" sz="2600" dirty="0" err="1" smtClean="0"/>
              <a:t>Архімеда</a:t>
            </a:r>
            <a:endParaRPr lang="ru-RU" sz="2600" dirty="0"/>
          </a:p>
        </p:txBody>
      </p:sp>
      <p:pic>
        <p:nvPicPr>
          <p:cNvPr id="4" name="Рисунок 3" descr="320px-Beskonechnost_pu_mat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3"/>
            <a:ext cx="4429156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ic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785794"/>
            <a:ext cx="2286016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50px-Euklid-von-Alexandria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43636" y="3714752"/>
            <a:ext cx="2786082" cy="3143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8715436" cy="6429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err="1" smtClean="0"/>
              <a:t>Чітке</a:t>
            </a:r>
            <a:r>
              <a:rPr lang="ru-RU" sz="2600" dirty="0" smtClean="0"/>
              <a:t> </a:t>
            </a:r>
            <a:r>
              <a:rPr lang="ru-RU" sz="2600" dirty="0" err="1" smtClean="0"/>
              <a:t>означення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поняття</a:t>
            </a:r>
            <a:r>
              <a:rPr lang="ru-RU" sz="2600" dirty="0" smtClean="0"/>
              <a:t> натурального числа на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основі</a:t>
            </a:r>
            <a:r>
              <a:rPr lang="ru-RU" sz="2600" dirty="0" smtClean="0"/>
              <a:t> </a:t>
            </a:r>
            <a:r>
              <a:rPr lang="ru-RU" sz="2600" dirty="0" err="1" smtClean="0"/>
              <a:t>поняття</a:t>
            </a:r>
            <a:r>
              <a:rPr lang="ru-RU" sz="2600" dirty="0" smtClean="0"/>
              <a:t> </a:t>
            </a:r>
            <a:r>
              <a:rPr lang="ru-RU" sz="2600" dirty="0" err="1" smtClean="0"/>
              <a:t>множини</a:t>
            </a:r>
            <a:r>
              <a:rPr lang="ru-RU" sz="2600" dirty="0" smtClean="0"/>
              <a:t> </a:t>
            </a:r>
            <a:r>
              <a:rPr lang="ru-RU" sz="2600" dirty="0" err="1" smtClean="0"/>
              <a:t>було</a:t>
            </a:r>
            <a:r>
              <a:rPr lang="ru-RU" sz="2600" dirty="0" smtClean="0"/>
              <a:t> дано в </a:t>
            </a:r>
            <a:r>
              <a:rPr lang="ru-RU" sz="2600" dirty="0" smtClean="0"/>
              <a:t>70-х роках</a:t>
            </a:r>
            <a:r>
              <a:rPr lang="ru-RU" sz="2600" dirty="0" smtClean="0"/>
              <a:t> XIX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століття</a:t>
            </a:r>
            <a:r>
              <a:rPr lang="ru-RU" sz="2600" dirty="0" smtClean="0"/>
              <a:t> в роботах Георга Кантора. </a:t>
            </a:r>
            <a:r>
              <a:rPr lang="ru-RU" sz="2600" dirty="0" err="1" smtClean="0"/>
              <a:t>Спочатку</a:t>
            </a:r>
            <a:r>
              <a:rPr lang="ru-RU" sz="2600" dirty="0" smtClean="0"/>
              <a:t> </a:t>
            </a:r>
            <a:r>
              <a:rPr lang="ru-RU" sz="2600" dirty="0" err="1" smtClean="0"/>
              <a:t>він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означує</a:t>
            </a:r>
            <a:r>
              <a:rPr lang="ru-RU" sz="2600" dirty="0" smtClean="0"/>
              <a:t> </a:t>
            </a:r>
            <a:r>
              <a:rPr lang="ru-RU" sz="2600" dirty="0" err="1" smtClean="0"/>
              <a:t>рівнопотужність</a:t>
            </a:r>
            <a:r>
              <a:rPr lang="ru-RU" sz="2600" dirty="0" smtClean="0"/>
              <a:t> </a:t>
            </a:r>
            <a:r>
              <a:rPr lang="ru-RU" sz="2600" dirty="0" err="1" smtClean="0"/>
              <a:t>множин</a:t>
            </a:r>
            <a:r>
              <a:rPr lang="ru-RU" sz="2600" dirty="0" smtClean="0"/>
              <a:t>. </a:t>
            </a:r>
            <a:r>
              <a:rPr lang="ru-RU" sz="2600" dirty="0" err="1" smtClean="0"/>
              <a:t>Потім</a:t>
            </a:r>
            <a:r>
              <a:rPr lang="ru-RU" sz="2600" dirty="0" smtClean="0"/>
              <a:t> число</a:t>
            </a:r>
          </a:p>
          <a:p>
            <a:pPr>
              <a:buNone/>
            </a:pPr>
            <a:r>
              <a:rPr lang="ru-RU" sz="2600" dirty="0" err="1" smtClean="0"/>
              <a:t>елементів</a:t>
            </a:r>
            <a:r>
              <a:rPr lang="ru-RU" sz="2600" dirty="0" smtClean="0"/>
              <a:t> </a:t>
            </a:r>
            <a:r>
              <a:rPr lang="ru-RU" sz="2600" dirty="0" err="1" smtClean="0"/>
              <a:t>однієї</a:t>
            </a:r>
            <a:r>
              <a:rPr lang="ru-RU" sz="2600" dirty="0" smtClean="0"/>
              <a:t> </a:t>
            </a:r>
            <a:r>
              <a:rPr lang="ru-RU" sz="2600" dirty="0" err="1" smtClean="0"/>
              <a:t>множини</a:t>
            </a:r>
            <a:r>
              <a:rPr lang="ru-RU" sz="2600" dirty="0" smtClean="0"/>
              <a:t> </a:t>
            </a:r>
            <a:r>
              <a:rPr lang="ru-RU" sz="2600" dirty="0" err="1" smtClean="0"/>
              <a:t>означається</a:t>
            </a:r>
            <a:r>
              <a:rPr lang="ru-RU" sz="2600" dirty="0" smtClean="0"/>
              <a:t> </a:t>
            </a:r>
            <a:r>
              <a:rPr lang="ru-RU" sz="2600" dirty="0" smtClean="0"/>
              <a:t>як те </a:t>
            </a:r>
            <a:r>
              <a:rPr lang="ru-RU" sz="2600" dirty="0" err="1" smtClean="0"/>
              <a:t>спільне</a:t>
            </a:r>
            <a:r>
              <a:rPr lang="ru-RU" sz="2600" dirty="0" smtClean="0"/>
              <a:t>,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має</a:t>
            </a:r>
            <a:r>
              <a:rPr lang="ru-RU" sz="2600" dirty="0" smtClean="0"/>
              <a:t> дана </a:t>
            </a:r>
            <a:r>
              <a:rPr lang="ru-RU" sz="2600" dirty="0" err="1" smtClean="0"/>
              <a:t>множина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будь-яка</a:t>
            </a:r>
            <a:r>
              <a:rPr lang="ru-RU" sz="2600" dirty="0" smtClean="0"/>
              <a:t> </a:t>
            </a:r>
            <a:r>
              <a:rPr lang="ru-RU" sz="2600" dirty="0" err="1" smtClean="0"/>
              <a:t>інша</a:t>
            </a:r>
            <a:r>
              <a:rPr lang="ru-RU" sz="2600" dirty="0" smtClean="0"/>
              <a:t>, </a:t>
            </a:r>
            <a:r>
              <a:rPr lang="ru-RU" sz="2600" dirty="0" err="1" smtClean="0"/>
              <a:t>рівнопотужна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їй</a:t>
            </a:r>
            <a:r>
              <a:rPr lang="ru-RU" sz="2600" dirty="0" smtClean="0"/>
              <a:t>, </a:t>
            </a:r>
            <a:r>
              <a:rPr lang="ru-RU" sz="2600" dirty="0" err="1" smtClean="0"/>
              <a:t>незалежно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якісних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особливостей</a:t>
            </a:r>
            <a:r>
              <a:rPr lang="ru-RU" sz="2600" dirty="0" smtClean="0"/>
              <a:t> </a:t>
            </a:r>
            <a:r>
              <a:rPr lang="ru-RU" sz="2600" dirty="0" err="1" smtClean="0"/>
              <a:t>елементів</a:t>
            </a:r>
            <a:r>
              <a:rPr lang="ru-RU" sz="2600" dirty="0" smtClean="0"/>
              <a:t> </a:t>
            </a:r>
            <a:r>
              <a:rPr lang="ru-RU" sz="2600" dirty="0" err="1" smtClean="0"/>
              <a:t>цих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множин</a:t>
            </a:r>
            <a:r>
              <a:rPr lang="ru-RU" sz="2600" dirty="0" smtClean="0"/>
              <a:t>. </a:t>
            </a:r>
            <a:r>
              <a:rPr lang="ru-RU" sz="2600" dirty="0" err="1" smtClean="0"/>
              <a:t>Таке</a:t>
            </a:r>
            <a:r>
              <a:rPr lang="ru-RU" sz="2600" dirty="0" smtClean="0"/>
              <a:t> </a:t>
            </a:r>
            <a:r>
              <a:rPr lang="ru-RU" sz="2600" dirty="0" err="1" smtClean="0"/>
              <a:t>означення</a:t>
            </a:r>
            <a:r>
              <a:rPr lang="ru-RU" sz="2600" dirty="0" smtClean="0"/>
              <a:t> </a:t>
            </a:r>
          </a:p>
          <a:p>
            <a:pPr>
              <a:buNone/>
            </a:pPr>
            <a:r>
              <a:rPr lang="ru-RU" sz="2600" dirty="0" err="1" smtClean="0"/>
              <a:t>відображає</a:t>
            </a:r>
            <a:r>
              <a:rPr lang="ru-RU" sz="2600" dirty="0" smtClean="0"/>
              <a:t> суть натурального числа </a:t>
            </a:r>
          </a:p>
          <a:p>
            <a:pPr>
              <a:buNone/>
            </a:pPr>
            <a:r>
              <a:rPr lang="ru-RU" sz="2600" dirty="0" smtClean="0"/>
              <a:t>як результату </a:t>
            </a:r>
            <a:r>
              <a:rPr lang="ru-RU" sz="2600" dirty="0" err="1" smtClean="0"/>
              <a:t>лічби</a:t>
            </a:r>
            <a:r>
              <a:rPr lang="ru-RU" sz="2600" dirty="0" smtClean="0"/>
              <a:t> </a:t>
            </a:r>
            <a:r>
              <a:rPr lang="ru-RU" sz="2600" dirty="0" err="1" smtClean="0"/>
              <a:t>предметів</a:t>
            </a:r>
            <a:r>
              <a:rPr lang="ru-RU" sz="2600" dirty="0" smtClean="0"/>
              <a:t>. </a:t>
            </a:r>
          </a:p>
          <a:p>
            <a:pPr>
              <a:buNone/>
            </a:pPr>
            <a:r>
              <a:rPr lang="ru-RU" sz="2600" dirty="0" smtClean="0"/>
              <a:t>Нуль, </a:t>
            </a:r>
            <a:r>
              <a:rPr lang="ru-RU" sz="2600" dirty="0" err="1" smtClean="0"/>
              <a:t>спочатку</a:t>
            </a:r>
            <a:r>
              <a:rPr lang="ru-RU" sz="2600" dirty="0" smtClean="0"/>
              <a:t> означав </a:t>
            </a:r>
            <a:r>
              <a:rPr lang="ru-RU" sz="2600" dirty="0" err="1" smtClean="0"/>
              <a:t>відсутність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числа</a:t>
            </a:r>
            <a:r>
              <a:rPr lang="ru-RU" sz="2600" dirty="0" smtClean="0"/>
              <a:t>; </a:t>
            </a:r>
            <a:r>
              <a:rPr lang="ru-RU" sz="2600" dirty="0" err="1" smtClean="0"/>
              <a:t>він</a:t>
            </a:r>
            <a:r>
              <a:rPr lang="ru-RU" sz="2600" dirty="0" smtClean="0"/>
              <a:t> </a:t>
            </a:r>
            <a:r>
              <a:rPr lang="ru-RU" sz="2600" dirty="0" smtClean="0"/>
              <a:t>став </a:t>
            </a:r>
            <a:r>
              <a:rPr lang="ru-RU" sz="2600" dirty="0" err="1" smtClean="0"/>
              <a:t>розглядатися</a:t>
            </a:r>
            <a:r>
              <a:rPr lang="ru-RU" sz="2600" dirty="0" smtClean="0"/>
              <a:t> як 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число </a:t>
            </a:r>
            <a:r>
              <a:rPr lang="ru-RU" sz="2600" dirty="0" err="1" smtClean="0"/>
              <a:t>лише</a:t>
            </a:r>
            <a:r>
              <a:rPr lang="ru-RU" sz="2600" dirty="0" smtClean="0"/>
              <a:t> </a:t>
            </a:r>
            <a:r>
              <a:rPr lang="ru-RU" sz="2600" dirty="0" err="1" smtClean="0"/>
              <a:t>після</a:t>
            </a:r>
            <a:r>
              <a:rPr lang="ru-RU" sz="2600" dirty="0" smtClean="0"/>
              <a:t> </a:t>
            </a:r>
            <a:r>
              <a:rPr lang="ru-RU" sz="2600" dirty="0" err="1" smtClean="0"/>
              <a:t>введення</a:t>
            </a:r>
            <a:r>
              <a:rPr lang="ru-RU" sz="2600" dirty="0" smtClean="0"/>
              <a:t> </a:t>
            </a:r>
            <a:endParaRPr lang="ru-RU" sz="2600" dirty="0" smtClean="0"/>
          </a:p>
          <a:p>
            <a:pPr>
              <a:buNone/>
            </a:pPr>
            <a:r>
              <a:rPr lang="ru-RU" sz="2600" dirty="0" err="1" smtClean="0"/>
              <a:t>від'ємних</a:t>
            </a:r>
            <a:r>
              <a:rPr lang="ru-RU" sz="2600" dirty="0" smtClean="0"/>
              <a:t> чисел</a:t>
            </a:r>
          </a:p>
        </p:txBody>
      </p:sp>
      <p:pic>
        <p:nvPicPr>
          <p:cNvPr id="4" name="Рисунок 3" descr="Georg_Canto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1" y="3429000"/>
            <a:ext cx="314324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Операції</a:t>
            </a:r>
            <a:r>
              <a:rPr lang="ru-RU" dirty="0" smtClean="0"/>
              <a:t> над </a:t>
            </a:r>
            <a:r>
              <a:rPr lang="ru-RU" dirty="0" err="1" smtClean="0"/>
              <a:t>натуральними</a:t>
            </a:r>
            <a:r>
              <a:rPr lang="ru-RU" dirty="0" smtClean="0"/>
              <a:t> числами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715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600" dirty="0" smtClean="0"/>
              <a:t>До </a:t>
            </a:r>
            <a:r>
              <a:rPr lang="ru-RU" sz="2600" dirty="0" err="1" smtClean="0"/>
              <a:t>арифметичних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операцій</a:t>
            </a:r>
            <a:r>
              <a:rPr lang="ru-RU" sz="2600" dirty="0" smtClean="0"/>
              <a:t> над </a:t>
            </a:r>
            <a:r>
              <a:rPr lang="ru-RU" sz="2600" dirty="0" err="1" smtClean="0"/>
              <a:t>натуральними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числами </a:t>
            </a:r>
            <a:r>
              <a:rPr lang="ru-RU" sz="2600" dirty="0" err="1" smtClean="0"/>
              <a:t>прийнято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відносити</a:t>
            </a:r>
            <a:r>
              <a:rPr lang="ru-RU" sz="2600" dirty="0" smtClean="0"/>
              <a:t> </a:t>
            </a:r>
            <a:r>
              <a:rPr lang="ru-RU" sz="2600" dirty="0" err="1" smtClean="0"/>
              <a:t>такі</a:t>
            </a:r>
            <a:r>
              <a:rPr lang="ru-RU" sz="2600" dirty="0" smtClean="0"/>
              <a:t> </a:t>
            </a:r>
            <a:r>
              <a:rPr lang="ru-RU" sz="2600" dirty="0" err="1" smtClean="0"/>
              <a:t>операції</a:t>
            </a:r>
            <a:r>
              <a:rPr lang="ru-RU" sz="2600" dirty="0" smtClean="0"/>
              <a:t>:</a:t>
            </a:r>
          </a:p>
          <a:p>
            <a:r>
              <a:rPr lang="uk-UA" sz="2600" dirty="0" smtClean="0"/>
              <a:t>додавання  </a:t>
            </a:r>
            <a:r>
              <a:rPr lang="en-US" sz="2600" b="1" i="1" dirty="0" err="1" smtClean="0"/>
              <a:t>a+b</a:t>
            </a:r>
            <a:r>
              <a:rPr lang="en-US" sz="2600" b="1" i="1" dirty="0" smtClean="0"/>
              <a:t>=c</a:t>
            </a:r>
          </a:p>
          <a:p>
            <a:r>
              <a:rPr lang="uk-UA" sz="2600" dirty="0" smtClean="0"/>
              <a:t>в</a:t>
            </a:r>
            <a:r>
              <a:rPr lang="uk-UA" sz="2600" dirty="0" smtClean="0"/>
              <a:t>іднімання </a:t>
            </a:r>
            <a:r>
              <a:rPr lang="en-US" sz="2600" b="1" i="1" dirty="0" smtClean="0"/>
              <a:t>a-b=c</a:t>
            </a:r>
          </a:p>
          <a:p>
            <a:r>
              <a:rPr lang="en-US" sz="2600" dirty="0" smtClean="0"/>
              <a:t> </a:t>
            </a:r>
            <a:r>
              <a:rPr lang="uk-UA" sz="2600" dirty="0" smtClean="0"/>
              <a:t>множення </a:t>
            </a:r>
            <a:r>
              <a:rPr lang="en-US" sz="2600" b="1" i="1" dirty="0" err="1" smtClean="0"/>
              <a:t>a∙b</a:t>
            </a:r>
            <a:r>
              <a:rPr lang="en-US" sz="2600" b="1" i="1" dirty="0" smtClean="0"/>
              <a:t>=c</a:t>
            </a:r>
          </a:p>
          <a:p>
            <a:r>
              <a:rPr lang="uk-UA" sz="2600" dirty="0" smtClean="0"/>
              <a:t> </a:t>
            </a:r>
            <a:r>
              <a:rPr lang="uk-UA" sz="2600" dirty="0" smtClean="0"/>
              <a:t>ділення </a:t>
            </a:r>
            <a:r>
              <a:rPr lang="en-US" sz="2600" b="1" i="1" dirty="0" smtClean="0"/>
              <a:t>a:b=c</a:t>
            </a:r>
          </a:p>
          <a:p>
            <a:pPr>
              <a:buNone/>
            </a:pPr>
            <a:r>
              <a:rPr lang="ru-RU" sz="2400" dirty="0" err="1" smtClean="0"/>
              <a:t>Операції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додавання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множення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основними</a:t>
            </a:r>
            <a:r>
              <a:rPr lang="ru-RU" sz="2400" dirty="0" smtClean="0"/>
              <a:t>, 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ru-RU" sz="2400" dirty="0" err="1" smtClean="0"/>
              <a:t>означаються</a:t>
            </a:r>
            <a:r>
              <a:rPr lang="ru-RU" sz="2400" dirty="0" smtClean="0"/>
              <a:t> </a:t>
            </a:r>
            <a:r>
              <a:rPr lang="ru-RU" sz="2400" dirty="0" smtClean="0"/>
              <a:t>через них, як описано </a:t>
            </a:r>
            <a:r>
              <a:rPr lang="ru-RU" sz="2400" dirty="0" err="1" smtClean="0"/>
              <a:t>вище</a:t>
            </a:r>
            <a:r>
              <a:rPr lang="ru-RU" sz="2400" dirty="0" smtClean="0"/>
              <a:t>; </a:t>
            </a:r>
            <a:r>
              <a:rPr lang="ru-RU" sz="2400" dirty="0" err="1" smtClean="0"/>
              <a:t>це</a:t>
            </a:r>
            <a:r>
              <a:rPr lang="ru-RU" sz="2400" dirty="0" smtClean="0"/>
              <a:t> характерно для </a:t>
            </a:r>
            <a:endParaRPr lang="en-US" sz="2400" dirty="0" smtClean="0"/>
          </a:p>
          <a:p>
            <a:pPr>
              <a:buNone/>
            </a:pPr>
            <a:r>
              <a:rPr lang="ru-RU" sz="2400" dirty="0" err="1" smtClean="0"/>
              <a:t>будь-яких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математичних</a:t>
            </a:r>
            <a:r>
              <a:rPr lang="ru-RU" sz="2400" dirty="0" smtClean="0"/>
              <a:t> структур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аналогічними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ru-RU" sz="2400" dirty="0" err="1" smtClean="0"/>
              <a:t>операціями</a:t>
            </a:r>
            <a:r>
              <a:rPr lang="ru-RU" sz="2400" dirty="0" smtClean="0"/>
              <a:t>. </a:t>
            </a:r>
            <a:r>
              <a:rPr lang="ru-RU" sz="2400" dirty="0" err="1" smtClean="0"/>
              <a:t>Зазначимо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додавання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множення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ru-RU" sz="2400" dirty="0" err="1" smtClean="0"/>
              <a:t>є</a:t>
            </a:r>
            <a:r>
              <a:rPr lang="ru-RU" sz="2400" dirty="0" smtClean="0"/>
              <a:t> </a:t>
            </a:r>
            <a:r>
              <a:rPr lang="ru-RU" sz="2400" i="1" dirty="0" err="1" smtClean="0"/>
              <a:t>замкненими</a:t>
            </a:r>
            <a:r>
              <a:rPr lang="ru-RU" sz="2400" dirty="0" smtClean="0"/>
              <a:t> </a:t>
            </a:r>
            <a:r>
              <a:rPr lang="ru-RU" sz="2400" dirty="0" err="1" smtClean="0"/>
              <a:t>операціями</a:t>
            </a:r>
            <a:r>
              <a:rPr lang="ru-RU" sz="2400" dirty="0" smtClean="0"/>
              <a:t> у </a:t>
            </a:r>
            <a:r>
              <a:rPr lang="ru-RU" sz="2400" dirty="0" err="1" smtClean="0"/>
              <a:t>множині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натуральних</a:t>
            </a:r>
            <a:r>
              <a:rPr lang="ru-RU" sz="2400" dirty="0" smtClean="0"/>
              <a:t> чисел, </a:t>
            </a:r>
            <a:endParaRPr lang="en-US" sz="2400" dirty="0" smtClean="0"/>
          </a:p>
          <a:p>
            <a:pPr>
              <a:buNone/>
            </a:pPr>
            <a:r>
              <a:rPr lang="ru-RU" sz="2400" dirty="0" err="1" smtClean="0"/>
              <a:t>оскільки</a:t>
            </a:r>
            <a:r>
              <a:rPr lang="ru-RU" sz="2400" dirty="0" smtClean="0"/>
              <a:t> </a:t>
            </a:r>
            <a:r>
              <a:rPr lang="ru-RU" sz="2400" dirty="0" smtClean="0"/>
              <a:t>вони </a:t>
            </a:r>
            <a:r>
              <a:rPr lang="ru-RU" sz="2400" dirty="0" err="1" smtClean="0"/>
              <a:t>завжди</a:t>
            </a:r>
            <a:r>
              <a:rPr lang="ru-RU" sz="2400" dirty="0" smtClean="0"/>
              <a:t> </a:t>
            </a:r>
            <a:r>
              <a:rPr lang="ru-RU" sz="2400" dirty="0" err="1" smtClean="0"/>
              <a:t>дають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результаті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натуральне</a:t>
            </a:r>
            <a:r>
              <a:rPr lang="ru-RU" sz="2400" dirty="0" smtClean="0"/>
              <a:t> число </a:t>
            </a:r>
            <a:endParaRPr lang="en-US" sz="2400" dirty="0" smtClean="0"/>
          </a:p>
          <a:p>
            <a:pPr>
              <a:buNone/>
            </a:pPr>
            <a:r>
              <a:rPr lang="ru-RU" sz="2400" dirty="0" smtClean="0"/>
              <a:t>(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здійснені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натуральними</a:t>
            </a:r>
            <a:r>
              <a:rPr lang="ru-RU" sz="2400" dirty="0" smtClean="0"/>
              <a:t> числами);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не </a:t>
            </a:r>
            <a:endParaRPr lang="en-US" sz="2400" dirty="0" smtClean="0"/>
          </a:p>
          <a:p>
            <a:pPr>
              <a:buNone/>
            </a:pP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сказати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віднімання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ділення</a:t>
            </a:r>
            <a:endParaRPr lang="uk-UA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rimck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00108"/>
            <a:ext cx="2951386" cy="3895344"/>
          </a:xfrm>
          <a:prstGeom prst="rect">
            <a:avLst/>
          </a:prstGeom>
        </p:spPr>
      </p:pic>
      <p:pic>
        <p:nvPicPr>
          <p:cNvPr id="7" name="Рисунок 6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1071546"/>
            <a:ext cx="2928926" cy="3895344"/>
          </a:xfrm>
          <a:prstGeom prst="rect">
            <a:avLst/>
          </a:prstGeom>
        </p:spPr>
      </p:pic>
      <p:pic>
        <p:nvPicPr>
          <p:cNvPr id="8" name="Рисунок 7" descr="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71802" y="2956560"/>
            <a:ext cx="3071834" cy="3901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2786058"/>
            <a:ext cx="3286148" cy="4071942"/>
          </a:xfrm>
          <a:prstGeom prst="rect">
            <a:avLst/>
          </a:prstGeom>
        </p:spPr>
      </p:pic>
      <p:pic>
        <p:nvPicPr>
          <p:cNvPr id="3" name="Рисунок 2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00108"/>
            <a:ext cx="2857488" cy="3889248"/>
          </a:xfrm>
          <a:prstGeom prst="rect">
            <a:avLst/>
          </a:prstGeom>
        </p:spPr>
      </p:pic>
      <p:pic>
        <p:nvPicPr>
          <p:cNvPr id="4" name="Рисунок 3" descr="6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12" y="1000108"/>
            <a:ext cx="2857488" cy="3907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</TotalTime>
  <Words>150</Words>
  <Application>Microsoft Office PowerPoint</Application>
  <PresentationFormat>Экран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Історія розвитку натуральних чисел</vt:lpstr>
      <vt:lpstr>Слайд 2</vt:lpstr>
      <vt:lpstr>Слайд 3</vt:lpstr>
      <vt:lpstr>Слайд 4</vt:lpstr>
      <vt:lpstr>Слайд 5</vt:lpstr>
      <vt:lpstr>Слайд 6</vt:lpstr>
      <vt:lpstr>Операції над натуральними числами</vt:lpstr>
      <vt:lpstr>Слайд 8</vt:lpstr>
      <vt:lpstr>Слайд 9</vt:lpstr>
      <vt:lpstr>Слайд 10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розвитку натуральних чисел</dc:title>
  <dc:creator>Admin</dc:creator>
  <cp:lastModifiedBy>Admin</cp:lastModifiedBy>
  <cp:revision>9</cp:revision>
  <dcterms:created xsi:type="dcterms:W3CDTF">2014-04-05T18:39:57Z</dcterms:created>
  <dcterms:modified xsi:type="dcterms:W3CDTF">2014-04-05T19:45:04Z</dcterms:modified>
</cp:coreProperties>
</file>