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241"/>
    <a:srgbClr val="E7B7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006AC-44B6-4664-ABB8-EEB7BD073320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5922B-8B57-4EA6-ABAF-26DF0DFEC9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5922B-8B57-4EA6-ABAF-26DF0DFEC97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8964F-C56A-48E5-8574-3A12BC34CF29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AA07-3FFF-43DC-960A-42ABE88C1F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28-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txBody>
          <a:bodyPr>
            <a:noAutofit/>
          </a:bodyPr>
          <a:lstStyle/>
          <a:p>
            <a:r>
              <a:rPr lang="uk-UA" sz="7200" dirty="0" smtClean="0">
                <a:latin typeface="Gabriola" pitchFamily="82" charset="0"/>
              </a:rPr>
              <a:t>Цікаві математичні факти</a:t>
            </a:r>
            <a:endParaRPr lang="en-US" sz="7200" dirty="0">
              <a:latin typeface="Gabriola" pitchFamily="82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79324">
            <a:off x="5725774" y="3978147"/>
            <a:ext cx="2714644" cy="2242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8143900" y="3643314"/>
            <a:ext cx="357190" cy="928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643314"/>
            <a:ext cx="2571768" cy="219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428992" y="3571876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660590">
            <a:off x="874056" y="659522"/>
            <a:ext cx="2156267" cy="1781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928662" y="2143116"/>
            <a:ext cx="35719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784199">
            <a:off x="4325278" y="793476"/>
            <a:ext cx="1714512" cy="146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H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482" name="Picture 2" descr="Картинки по запросу бут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3675" y="0"/>
            <a:ext cx="2600325" cy="17621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29058" y="2071678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i="1" dirty="0" err="1" smtClean="0">
                <a:solidFill>
                  <a:schemeClr val="accent3">
                    <a:lumMod val="50000"/>
                  </a:schemeClr>
                </a:solidFill>
              </a:rPr>
              <a:t>Презентацію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i="1" dirty="0" err="1" smtClean="0">
                <a:solidFill>
                  <a:schemeClr val="accent3">
                    <a:lumMod val="50000"/>
                  </a:schemeClr>
                </a:solidFill>
              </a:rPr>
              <a:t>підготувала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i="1" dirty="0" err="1" smtClean="0">
                <a:solidFill>
                  <a:schemeClr val="accent3">
                    <a:lumMod val="50000"/>
                  </a:schemeClr>
                </a:solidFill>
              </a:rPr>
              <a:t>учениця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 7- Г </a:t>
            </a:r>
            <a:r>
              <a:rPr lang="ru-RU" sz="3200" i="1" dirty="0" err="1" smtClean="0">
                <a:solidFill>
                  <a:schemeClr val="accent3">
                    <a:lumMod val="50000"/>
                  </a:schemeClr>
                </a:solidFill>
              </a:rPr>
              <a:t>класу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r"/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Федорова </a:t>
            </a:r>
            <a:r>
              <a:rPr lang="ru-RU" sz="3200" i="1" dirty="0" err="1" smtClean="0">
                <a:solidFill>
                  <a:schemeClr val="accent3">
                    <a:lumMod val="50000"/>
                  </a:schemeClr>
                </a:solidFill>
              </a:rPr>
              <a:t>Анастасія</a:t>
            </a:r>
            <a:endParaRPr lang="en-US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8-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000100" y="714356"/>
            <a:ext cx="30718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хочеш</a:t>
            </a:r>
            <a:r>
              <a:rPr lang="ru-RU" dirty="0"/>
              <a:t> </a:t>
            </a:r>
            <a:r>
              <a:rPr lang="ru-RU" dirty="0" err="1"/>
              <a:t>досягнути</a:t>
            </a:r>
            <a:endParaRPr lang="en-US" dirty="0"/>
          </a:p>
          <a:p>
            <a:r>
              <a:rPr lang="ru-RU" dirty="0"/>
              <a:t>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вершин</a:t>
            </a:r>
            <a:endParaRPr lang="en-US" dirty="0"/>
          </a:p>
          <a:p>
            <a:r>
              <a:rPr lang="ru-RU" dirty="0"/>
              <a:t> Математику </a:t>
            </a:r>
            <a:r>
              <a:rPr lang="ru-RU" dirty="0" err="1"/>
              <a:t>збагнути</a:t>
            </a:r>
            <a:endParaRPr lang="en-US" dirty="0"/>
          </a:p>
          <a:p>
            <a:r>
              <a:rPr lang="ru-RU" dirty="0" err="1"/>
              <a:t>Мусиш</a:t>
            </a:r>
            <a:r>
              <a:rPr lang="ru-RU" dirty="0"/>
              <a:t> тонко, до </a:t>
            </a:r>
            <a:r>
              <a:rPr lang="ru-RU" dirty="0" err="1"/>
              <a:t>глибин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Калькулятор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комп’ютер</a:t>
            </a:r>
            <a:r>
              <a:rPr lang="ru-RU" dirty="0"/>
              <a:t>, -</a:t>
            </a:r>
            <a:endParaRPr lang="en-US" dirty="0"/>
          </a:p>
          <a:p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зна</a:t>
            </a:r>
            <a:r>
              <a:rPr lang="ru-RU" dirty="0"/>
              <a:t>?</a:t>
            </a:r>
            <a:endParaRPr lang="en-US" dirty="0"/>
          </a:p>
          <a:p>
            <a:r>
              <a:rPr lang="ru-RU" dirty="0"/>
              <a:t>Та за пояс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запхнути</a:t>
            </a:r>
            <a:endParaRPr lang="en-US" dirty="0"/>
          </a:p>
          <a:p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голова.</a:t>
            </a:r>
            <a:endParaRPr lang="en-US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хочеш</a:t>
            </a:r>
            <a:r>
              <a:rPr lang="ru-RU" dirty="0"/>
              <a:t> </a:t>
            </a:r>
            <a:r>
              <a:rPr lang="ru-RU" dirty="0" err="1"/>
              <a:t>бізнесменом</a:t>
            </a:r>
            <a:endParaRPr lang="en-US" dirty="0"/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друже</a:t>
            </a:r>
            <a:r>
              <a:rPr lang="ru-RU" dirty="0"/>
              <a:t> стать,</a:t>
            </a:r>
            <a:endParaRPr lang="en-US" dirty="0"/>
          </a:p>
          <a:p>
            <a:r>
              <a:rPr lang="ru-RU" dirty="0" err="1"/>
              <a:t>Аксіоми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теореми</a:t>
            </a:r>
            <a:endParaRPr lang="en-US" dirty="0"/>
          </a:p>
          <a:p>
            <a:r>
              <a:rPr lang="ru-RU" dirty="0" err="1"/>
              <a:t>Мусиш</a:t>
            </a:r>
            <a:r>
              <a:rPr lang="ru-RU" dirty="0"/>
              <a:t> добре </a:t>
            </a:r>
            <a:r>
              <a:rPr lang="ru-RU" dirty="0" err="1"/>
              <a:t>пам’ятать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43504" y="2143116"/>
            <a:ext cx="29289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лікарем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станеш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То, </a:t>
            </a:r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err="1" smtClean="0"/>
              <a:t>друже</a:t>
            </a:r>
            <a:r>
              <a:rPr lang="ru-RU" dirty="0" smtClean="0"/>
              <a:t>, тут </a:t>
            </a:r>
            <a:r>
              <a:rPr lang="ru-RU" dirty="0" err="1" smtClean="0"/>
              <a:t>затям</a:t>
            </a:r>
            <a:endParaRPr lang="en-US" dirty="0" smtClean="0"/>
          </a:p>
          <a:p>
            <a:r>
              <a:rPr lang="ru-RU" dirty="0" smtClean="0"/>
              <a:t>Коли </a:t>
            </a:r>
            <a:r>
              <a:rPr lang="ru-RU" dirty="0" err="1" smtClean="0"/>
              <a:t>десь</a:t>
            </a:r>
            <a:r>
              <a:rPr lang="ru-RU" dirty="0" smtClean="0"/>
              <a:t> </a:t>
            </a:r>
            <a:r>
              <a:rPr lang="ru-RU" dirty="0" err="1" smtClean="0"/>
              <a:t>помилишся</a:t>
            </a:r>
            <a:r>
              <a:rPr lang="ru-RU" dirty="0" smtClean="0"/>
              <a:t> -</a:t>
            </a:r>
            <a:endParaRPr lang="en-US" dirty="0" smtClean="0"/>
          </a:p>
          <a:p>
            <a:r>
              <a:rPr lang="ru-RU" dirty="0" err="1" smtClean="0"/>
              <a:t>Хтось</a:t>
            </a:r>
            <a:r>
              <a:rPr lang="ru-RU" dirty="0" smtClean="0"/>
              <a:t> поплатиться </a:t>
            </a:r>
            <a:r>
              <a:rPr lang="ru-RU" dirty="0" err="1" smtClean="0"/>
              <a:t>життям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Не кажу про </a:t>
            </a:r>
            <a:r>
              <a:rPr lang="ru-RU" dirty="0" err="1" smtClean="0"/>
              <a:t>космонавтів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err="1" smtClean="0"/>
              <a:t>Вчителів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моряків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Та коли </a:t>
            </a:r>
            <a:r>
              <a:rPr lang="ru-RU" dirty="0" err="1" smtClean="0"/>
              <a:t>чогось</a:t>
            </a:r>
            <a:r>
              <a:rPr lang="ru-RU" dirty="0" smtClean="0"/>
              <a:t> не знав </a:t>
            </a:r>
            <a:r>
              <a:rPr lang="ru-RU" dirty="0" err="1" smtClean="0"/>
              <a:t>ти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ru-RU" dirty="0" smtClean="0"/>
              <a:t>Час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вивчити</a:t>
            </a:r>
            <a:r>
              <a:rPr lang="ru-RU" dirty="0" smtClean="0"/>
              <a:t> настав.</a:t>
            </a:r>
            <a:endParaRPr lang="en-US" dirty="0" smtClean="0"/>
          </a:p>
          <a:p>
            <a:r>
              <a:rPr lang="ru-RU" dirty="0" smtClean="0"/>
              <a:t>Не махай на все рукою,</a:t>
            </a:r>
            <a:endParaRPr lang="en-US" dirty="0" smtClean="0"/>
          </a:p>
          <a:p>
            <a:r>
              <a:rPr lang="ru-RU" dirty="0" smtClean="0"/>
              <a:t>Не </a:t>
            </a:r>
            <a:r>
              <a:rPr lang="ru-RU" dirty="0" err="1" smtClean="0"/>
              <a:t>лінуйся</a:t>
            </a:r>
            <a:r>
              <a:rPr lang="ru-RU" dirty="0" smtClean="0"/>
              <a:t>, а учись</a:t>
            </a:r>
            <a:endParaRPr lang="en-US" dirty="0" smtClean="0"/>
          </a:p>
          <a:p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навчишся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en-US" dirty="0" err="1" smtClean="0"/>
              <a:t>Знадобиться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колись</a:t>
            </a:r>
            <a:r>
              <a:rPr lang="en-US" dirty="0" smtClean="0"/>
              <a:t>!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nasty_000\Downloads\цифр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4286256"/>
            <a:ext cx="2143140" cy="1917070"/>
          </a:xfrm>
          <a:prstGeom prst="rect">
            <a:avLst/>
          </a:prstGeom>
          <a:noFill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496385">
            <a:off x="3710613" y="689570"/>
            <a:ext cx="1798212" cy="153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4232941">
            <a:off x="7284407" y="1275385"/>
            <a:ext cx="1191862" cy="98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5715008" y="1357298"/>
            <a:ext cx="214314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143768" y="1357298"/>
            <a:ext cx="35719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28-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714480" y="1643050"/>
            <a:ext cx="6000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1. </a:t>
            </a:r>
            <a:r>
              <a:rPr lang="ru-RU" dirty="0" err="1"/>
              <a:t>Англійський</a:t>
            </a:r>
            <a:r>
              <a:rPr lang="ru-RU" dirty="0"/>
              <a:t> математик </a:t>
            </a:r>
            <a:r>
              <a:rPr lang="ru-RU" dirty="0" err="1"/>
              <a:t>Абрахам</a:t>
            </a:r>
            <a:r>
              <a:rPr lang="ru-RU" dirty="0"/>
              <a:t> де Муавр в </a:t>
            </a:r>
            <a:r>
              <a:rPr lang="ru-RU" dirty="0" err="1"/>
              <a:t>літньому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одного разу </a:t>
            </a:r>
            <a:r>
              <a:rPr lang="ru-RU" dirty="0" err="1"/>
              <a:t>виявив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сну </a:t>
            </a:r>
            <a:r>
              <a:rPr lang="ru-RU" dirty="0" err="1"/>
              <a:t>зростає</a:t>
            </a:r>
            <a:r>
              <a:rPr lang="ru-RU" dirty="0"/>
              <a:t> на 15 </a:t>
            </a:r>
            <a:r>
              <a:rPr lang="ru-RU" dirty="0" err="1"/>
              <a:t>хвилин</a:t>
            </a:r>
            <a:r>
              <a:rPr lang="ru-RU" dirty="0"/>
              <a:t> в день. </a:t>
            </a:r>
            <a:r>
              <a:rPr lang="ru-RU" dirty="0" err="1"/>
              <a:t>Склавши</a:t>
            </a:r>
            <a:r>
              <a:rPr lang="ru-RU" dirty="0"/>
              <a:t> </a:t>
            </a:r>
            <a:r>
              <a:rPr lang="ru-RU" dirty="0" err="1"/>
              <a:t>арифметичну</a:t>
            </a:r>
            <a:r>
              <a:rPr lang="ru-RU" dirty="0"/>
              <a:t> </a:t>
            </a:r>
            <a:r>
              <a:rPr lang="ru-RU" dirty="0" err="1"/>
              <a:t>прогресію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визначив</a:t>
            </a:r>
            <a:r>
              <a:rPr lang="ru-RU" dirty="0"/>
              <a:t> дату, коли вона </a:t>
            </a:r>
            <a:r>
              <a:rPr lang="ru-RU" dirty="0" err="1"/>
              <a:t>досягла</a:t>
            </a:r>
            <a:r>
              <a:rPr lang="ru-RU" dirty="0"/>
              <a:t> б 24 годин — 27 листопада 1754. У </a:t>
            </a:r>
            <a:r>
              <a:rPr lang="ru-RU" dirty="0" err="1"/>
              <a:t>цей</a:t>
            </a:r>
            <a:r>
              <a:rPr lang="ru-RU" dirty="0"/>
              <a:t> день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помер.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однаковим</a:t>
            </a:r>
            <a:r>
              <a:rPr lang="ru-RU" dirty="0"/>
              <a:t> периметром, у кола буде </a:t>
            </a:r>
            <a:r>
              <a:rPr lang="ru-RU" dirty="0" err="1"/>
              <a:t>найбільша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. Але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однаковою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, у кола буде </a:t>
            </a:r>
            <a:r>
              <a:rPr lang="ru-RU" dirty="0" err="1"/>
              <a:t>найменший</a:t>
            </a:r>
            <a:r>
              <a:rPr lang="ru-RU" dirty="0"/>
              <a:t> периметр.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Торт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/>
              <a:t>3 </a:t>
            </a:r>
            <a:r>
              <a:rPr lang="ru-RU" dirty="0" err="1"/>
              <a:t>розрізами</a:t>
            </a:r>
            <a:r>
              <a:rPr lang="ru-RU" dirty="0"/>
              <a:t> ножа на 8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, </a:t>
            </a:r>
            <a:r>
              <a:rPr lang="ru-RU" dirty="0" err="1"/>
              <a:t>є</a:t>
            </a:r>
            <a:r>
              <a:rPr lang="ru-RU" dirty="0"/>
              <a:t> 2 </a:t>
            </a:r>
            <a:r>
              <a:rPr lang="ru-RU" dirty="0" err="1"/>
              <a:t>способи</a:t>
            </a:r>
            <a:r>
              <a:rPr lang="ru-RU" dirty="0"/>
              <a:t>. </a:t>
            </a:r>
            <a:r>
              <a:rPr lang="ru-RU" dirty="0" err="1"/>
              <a:t>Які</a:t>
            </a:r>
            <a:r>
              <a:rPr lang="ru-RU" dirty="0"/>
              <a:t>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55032">
            <a:off x="998734" y="535958"/>
            <a:ext cx="1188411" cy="10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875320">
            <a:off x="3950354" y="541735"/>
            <a:ext cx="1188411" cy="10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519107">
            <a:off x="7312704" y="2377507"/>
            <a:ext cx="1188411" cy="10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55032">
            <a:off x="6213708" y="4893676"/>
            <a:ext cx="1188411" cy="10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96805">
            <a:off x="2602145" y="5158259"/>
            <a:ext cx="1188411" cy="101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37888">
            <a:off x="695566" y="3157160"/>
            <a:ext cx="1042147" cy="88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497060">
            <a:off x="7361539" y="3938709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56055">
            <a:off x="4555732" y="5212149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93612">
            <a:off x="799096" y="4935162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497060">
            <a:off x="646367" y="1867007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57284">
            <a:off x="2576486" y="596113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721834">
            <a:off x="5940364" y="747395"/>
            <a:ext cx="1098083" cy="90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pedsovet.su/_ld/451/38757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57422" y="1071546"/>
            <a:ext cx="42148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Відповідь</a:t>
            </a:r>
            <a:r>
              <a:rPr lang="ru-RU" dirty="0"/>
              <a:t>:</a:t>
            </a:r>
            <a:endParaRPr lang="en-US" dirty="0"/>
          </a:p>
          <a:p>
            <a:endParaRPr lang="ru-RU" dirty="0" smtClean="0"/>
          </a:p>
          <a:p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/>
              <a:t>1.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2 </a:t>
            </a:r>
            <a:r>
              <a:rPr lang="ru-RU" dirty="0"/>
              <a:t>рази </a:t>
            </a:r>
            <a:r>
              <a:rPr lang="ru-RU" dirty="0" err="1"/>
              <a:t>впоперек</a:t>
            </a:r>
            <a:r>
              <a:rPr lang="ru-RU" dirty="0"/>
              <a:t>, </a:t>
            </a:r>
            <a:r>
              <a:rPr lang="ru-RU" dirty="0" err="1"/>
              <a:t>хрест</a:t>
            </a:r>
            <a:r>
              <a:rPr lang="ru-RU" dirty="0"/>
              <a:t> на </a:t>
            </a:r>
            <a:r>
              <a:rPr lang="ru-RU" dirty="0" err="1"/>
              <a:t>хрест</a:t>
            </a:r>
            <a:r>
              <a:rPr lang="ru-RU" dirty="0"/>
              <a:t> (як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ріжуть</a:t>
            </a:r>
            <a:r>
              <a:rPr lang="ru-RU" dirty="0"/>
              <a:t> торт). </a:t>
            </a:r>
            <a:r>
              <a:rPr lang="ru-RU" dirty="0" err="1"/>
              <a:t>Вийде</a:t>
            </a:r>
            <a:r>
              <a:rPr lang="ru-RU" dirty="0"/>
              <a:t> 4 шматки. 1 раз </a:t>
            </a:r>
            <a:r>
              <a:rPr lang="ru-RU" dirty="0" err="1"/>
              <a:t>з</a:t>
            </a:r>
            <a:r>
              <a:rPr lang="ru-RU" dirty="0"/>
              <a:t> ребра </a:t>
            </a:r>
            <a:r>
              <a:rPr lang="ru-RU" dirty="0" err="1"/>
              <a:t>навпіл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ножа горизонтальна </a:t>
            </a:r>
            <a:r>
              <a:rPr lang="ru-RU" dirty="0" err="1"/>
              <a:t>поверхні</a:t>
            </a:r>
            <a:r>
              <a:rPr lang="ru-RU" dirty="0"/>
              <a:t> столу).</a:t>
            </a:r>
            <a:endParaRPr lang="en-US" dirty="0"/>
          </a:p>
          <a:p>
            <a:endParaRPr lang="ru-RU" dirty="0" smtClean="0"/>
          </a:p>
          <a:p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/>
              <a:t>2</a:t>
            </a:r>
            <a:r>
              <a:rPr lang="ru-RU" dirty="0" smtClean="0"/>
              <a:t>.</a:t>
            </a:r>
            <a:endParaRPr lang="en-US" dirty="0"/>
          </a:p>
          <a:p>
            <a:endParaRPr lang="ru-RU" dirty="0" smtClean="0"/>
          </a:p>
          <a:p>
            <a:r>
              <a:rPr lang="ru-RU" dirty="0" err="1" smtClean="0"/>
              <a:t>Розрізати</a:t>
            </a:r>
            <a:r>
              <a:rPr lang="ru-RU" dirty="0" smtClean="0"/>
              <a:t> </a:t>
            </a:r>
            <a:r>
              <a:rPr lang="ru-RU" dirty="0" err="1"/>
              <a:t>навпіл</a:t>
            </a:r>
            <a:r>
              <a:rPr lang="ru-RU" dirty="0"/>
              <a:t>. </a:t>
            </a:r>
            <a:r>
              <a:rPr lang="ru-RU" dirty="0" err="1"/>
              <a:t>Скласти</a:t>
            </a:r>
            <a:r>
              <a:rPr lang="ru-RU" dirty="0"/>
              <a:t> половинки одна на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розрізати</a:t>
            </a:r>
            <a:r>
              <a:rPr lang="ru-RU" dirty="0"/>
              <a:t> </a:t>
            </a:r>
            <a:r>
              <a:rPr lang="ru-RU" dirty="0" err="1"/>
              <a:t>вдруге</a:t>
            </a:r>
            <a:r>
              <a:rPr lang="ru-RU" dirty="0"/>
              <a:t>.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«бутерброд» </a:t>
            </a:r>
            <a:r>
              <a:rPr lang="ru-RU" dirty="0" err="1"/>
              <a:t>з</a:t>
            </a:r>
            <a:r>
              <a:rPr lang="ru-RU" dirty="0"/>
              <a:t> четвертинок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розрізати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навпіл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3078" name="AutoShape 6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" name="AutoShape 10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4" name="AutoShape 12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8" name="AutoShape 16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0" name="AutoShape 18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" name="AutoShape 20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4" name="AutoShape 22" descr="Картинки по запросу снеж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96" name="Picture 24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428604"/>
            <a:ext cx="866997" cy="857256"/>
          </a:xfrm>
          <a:prstGeom prst="rect">
            <a:avLst/>
          </a:prstGeom>
          <a:noFill/>
        </p:spPr>
      </p:pic>
      <p:pic>
        <p:nvPicPr>
          <p:cNvPr id="3098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55755">
            <a:off x="4011820" y="514367"/>
            <a:ext cx="866997" cy="857256"/>
          </a:xfrm>
          <a:prstGeom prst="rect">
            <a:avLst/>
          </a:prstGeom>
          <a:noFill/>
        </p:spPr>
      </p:pic>
      <p:pic>
        <p:nvPicPr>
          <p:cNvPr id="3100" name="Picture 28" descr="http://letito.ru/image/data/catalog01/067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15583">
            <a:off x="7643834" y="3643314"/>
            <a:ext cx="928694" cy="918259"/>
          </a:xfrm>
          <a:prstGeom prst="rect">
            <a:avLst/>
          </a:prstGeom>
          <a:noFill/>
        </p:spPr>
      </p:pic>
      <p:pic>
        <p:nvPicPr>
          <p:cNvPr id="3102" name="Picture 30" descr="http://unisong.ru/images/snowfla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938955">
            <a:off x="5786323" y="853306"/>
            <a:ext cx="785818" cy="822126"/>
          </a:xfrm>
          <a:prstGeom prst="rect">
            <a:avLst/>
          </a:prstGeom>
          <a:noFill/>
        </p:spPr>
      </p:pic>
      <p:pic>
        <p:nvPicPr>
          <p:cNvPr id="22" name="Picture 30" descr="http://unisong.ru/images/snowfla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509408">
            <a:off x="7709871" y="5342985"/>
            <a:ext cx="785818" cy="822126"/>
          </a:xfrm>
          <a:prstGeom prst="rect">
            <a:avLst/>
          </a:prstGeom>
          <a:noFill/>
        </p:spPr>
      </p:pic>
      <p:pic>
        <p:nvPicPr>
          <p:cNvPr id="23" name="Picture 30" descr="http://unisong.ru/images/snowfla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17510">
            <a:off x="6425069" y="3206832"/>
            <a:ext cx="785818" cy="822126"/>
          </a:xfrm>
          <a:prstGeom prst="rect">
            <a:avLst/>
          </a:prstGeom>
          <a:noFill/>
        </p:spPr>
      </p:pic>
      <p:pic>
        <p:nvPicPr>
          <p:cNvPr id="3104" name="Picture 32" descr="http://hspa.ru/wp-content/themes/fitospa/images/new_year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4131994">
            <a:off x="7154888" y="1668106"/>
            <a:ext cx="1428760" cy="952507"/>
          </a:xfrm>
          <a:prstGeom prst="rect">
            <a:avLst/>
          </a:prstGeom>
          <a:noFill/>
        </p:spPr>
      </p:pic>
      <p:pic>
        <p:nvPicPr>
          <p:cNvPr id="25" name="Picture 32" descr="http://hspa.ru/wp-content/themes/fitospa/images/new_year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8511776">
            <a:off x="5928060" y="4911506"/>
            <a:ext cx="1428760" cy="952507"/>
          </a:xfrm>
          <a:prstGeom prst="rect">
            <a:avLst/>
          </a:prstGeom>
          <a:noFill/>
        </p:spPr>
      </p:pic>
      <p:pic>
        <p:nvPicPr>
          <p:cNvPr id="27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55755">
            <a:off x="154200" y="1800252"/>
            <a:ext cx="866997" cy="857256"/>
          </a:xfrm>
          <a:prstGeom prst="rect">
            <a:avLst/>
          </a:prstGeom>
          <a:noFill/>
        </p:spPr>
      </p:pic>
      <p:pic>
        <p:nvPicPr>
          <p:cNvPr id="28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00363">
            <a:off x="853667" y="2426231"/>
            <a:ext cx="866997" cy="857256"/>
          </a:xfrm>
          <a:prstGeom prst="rect">
            <a:avLst/>
          </a:prstGeom>
          <a:noFill/>
        </p:spPr>
      </p:pic>
      <p:pic>
        <p:nvPicPr>
          <p:cNvPr id="29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211301">
            <a:off x="163239" y="3169852"/>
            <a:ext cx="866997" cy="857256"/>
          </a:xfrm>
          <a:prstGeom prst="rect">
            <a:avLst/>
          </a:prstGeom>
          <a:noFill/>
        </p:spPr>
      </p:pic>
      <p:pic>
        <p:nvPicPr>
          <p:cNvPr id="30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34104">
            <a:off x="828867" y="1115172"/>
            <a:ext cx="866997" cy="857256"/>
          </a:xfrm>
          <a:prstGeom prst="rect">
            <a:avLst/>
          </a:prstGeom>
          <a:noFill/>
        </p:spPr>
      </p:pic>
      <p:pic>
        <p:nvPicPr>
          <p:cNvPr id="32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866997" cy="857256"/>
          </a:xfrm>
          <a:prstGeom prst="rect">
            <a:avLst/>
          </a:prstGeom>
          <a:noFill/>
        </p:spPr>
      </p:pic>
      <p:pic>
        <p:nvPicPr>
          <p:cNvPr id="33" name="Picture 24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500702"/>
            <a:ext cx="866997" cy="857256"/>
          </a:xfrm>
          <a:prstGeom prst="rect">
            <a:avLst/>
          </a:prstGeom>
          <a:noFill/>
        </p:spPr>
      </p:pic>
      <p:pic>
        <p:nvPicPr>
          <p:cNvPr id="34" name="Picture 30" descr="http://unisong.ru/images/snowflak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938955">
            <a:off x="4571877" y="5425337"/>
            <a:ext cx="785818" cy="822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pedsovet.su/_ld/451/38757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14546" y="1142984"/>
            <a:ext cx="50720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4.  Знак </a:t>
            </a:r>
            <a:r>
              <a:rPr lang="ru-RU" dirty="0" err="1"/>
              <a:t>рівності</a:t>
            </a:r>
            <a:r>
              <a:rPr lang="ru-RU" dirty="0"/>
              <a:t> «=»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застосував</a:t>
            </a:r>
            <a:r>
              <a:rPr lang="ru-RU" dirty="0"/>
              <a:t> Роберт Рекорд в 1557 </a:t>
            </a:r>
            <a:r>
              <a:rPr lang="ru-RU" dirty="0" err="1"/>
              <a:t>році</a:t>
            </a:r>
            <a:r>
              <a:rPr lang="ru-RU" dirty="0"/>
              <a:t>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Сума чисел </a:t>
            </a:r>
            <a:r>
              <a:rPr lang="ru-RU" dirty="0" err="1"/>
              <a:t>від</a:t>
            </a:r>
            <a:r>
              <a:rPr lang="ru-RU" dirty="0"/>
              <a:t> 1 до 100 — 5050.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З 1995-го року в </a:t>
            </a:r>
            <a:r>
              <a:rPr lang="ru-RU" dirty="0" err="1"/>
              <a:t>Тайбеї</a:t>
            </a:r>
            <a:r>
              <a:rPr lang="ru-RU" dirty="0"/>
              <a:t>, на </a:t>
            </a:r>
            <a:r>
              <a:rPr lang="ru-RU" dirty="0" err="1"/>
              <a:t>Тайвані</a:t>
            </a:r>
            <a:r>
              <a:rPr lang="ru-RU" dirty="0"/>
              <a:t>, жителям дозволено </a:t>
            </a:r>
            <a:r>
              <a:rPr lang="ru-RU" dirty="0" err="1"/>
              <a:t>видаляти</a:t>
            </a:r>
            <a:r>
              <a:rPr lang="ru-RU" dirty="0"/>
              <a:t> цифру </a:t>
            </a:r>
            <a:r>
              <a:rPr lang="ru-RU" dirty="0" err="1"/>
              <a:t>чотири</a:t>
            </a:r>
            <a:r>
              <a:rPr lang="ru-RU" dirty="0"/>
              <a:t>, так як на </a:t>
            </a:r>
            <a:r>
              <a:rPr lang="ru-RU" dirty="0" err="1"/>
              <a:t>китайській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цифра </a:t>
            </a:r>
            <a:r>
              <a:rPr lang="ru-RU" dirty="0" err="1"/>
              <a:t>звучить</a:t>
            </a:r>
            <a:r>
              <a:rPr lang="ru-RU" dirty="0"/>
              <a:t> як «смерть».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будівлях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</a:t>
            </a:r>
            <a:r>
              <a:rPr lang="ru-RU" dirty="0" err="1"/>
              <a:t>четвертий</a:t>
            </a:r>
            <a:r>
              <a:rPr lang="ru-RU" dirty="0"/>
              <a:t> поверх.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. Мить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часу, яка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соту</a:t>
            </a:r>
            <a:r>
              <a:rPr lang="ru-RU" dirty="0"/>
              <a:t> долю </a:t>
            </a:r>
            <a:r>
              <a:rPr lang="ru-RU" dirty="0" err="1"/>
              <a:t>секунди</a:t>
            </a:r>
            <a:r>
              <a:rPr lang="ru-RU" dirty="0"/>
              <a:t>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8</a:t>
            </a:r>
            <a:r>
              <a:rPr lang="ru-RU" dirty="0"/>
              <a:t>.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жінкою-математиком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гречанка </a:t>
            </a:r>
            <a:r>
              <a:rPr lang="ru-RU" dirty="0" err="1"/>
              <a:t>Гіпатія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жила в </a:t>
            </a:r>
            <a:r>
              <a:rPr lang="ru-RU" dirty="0" err="1"/>
              <a:t>єгипетській</a:t>
            </a:r>
            <a:r>
              <a:rPr lang="ru-RU" dirty="0"/>
              <a:t> </a:t>
            </a:r>
            <a:r>
              <a:rPr lang="ru-RU" dirty="0" err="1"/>
              <a:t>Олександрії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IV-V </a:t>
            </a:r>
            <a:r>
              <a:rPr lang="ru-RU" dirty="0" err="1"/>
              <a:t>століттях</a:t>
            </a:r>
            <a:r>
              <a:rPr lang="ru-RU" dirty="0"/>
              <a:t> н.е.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866997" cy="857256"/>
          </a:xfrm>
          <a:prstGeom prst="rect">
            <a:avLst/>
          </a:prstGeom>
          <a:noFill/>
        </p:spPr>
      </p:pic>
      <p:pic>
        <p:nvPicPr>
          <p:cNvPr id="5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142984"/>
            <a:ext cx="866997" cy="857256"/>
          </a:xfrm>
          <a:prstGeom prst="rect">
            <a:avLst/>
          </a:prstGeom>
          <a:noFill/>
        </p:spPr>
      </p:pic>
      <p:pic>
        <p:nvPicPr>
          <p:cNvPr id="6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3116"/>
            <a:ext cx="866997" cy="857256"/>
          </a:xfrm>
          <a:prstGeom prst="rect">
            <a:avLst/>
          </a:prstGeom>
          <a:noFill/>
        </p:spPr>
      </p:pic>
      <p:pic>
        <p:nvPicPr>
          <p:cNvPr id="7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143248"/>
            <a:ext cx="866997" cy="857256"/>
          </a:xfrm>
          <a:prstGeom prst="rect">
            <a:avLst/>
          </a:prstGeom>
          <a:noFill/>
        </p:spPr>
      </p:pic>
      <p:pic>
        <p:nvPicPr>
          <p:cNvPr id="8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285728"/>
            <a:ext cx="866997" cy="857256"/>
          </a:xfrm>
          <a:prstGeom prst="rect">
            <a:avLst/>
          </a:prstGeom>
          <a:noFill/>
        </p:spPr>
      </p:pic>
      <p:pic>
        <p:nvPicPr>
          <p:cNvPr id="9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357166"/>
            <a:ext cx="866997" cy="857256"/>
          </a:xfrm>
          <a:prstGeom prst="rect">
            <a:avLst/>
          </a:prstGeom>
          <a:noFill/>
        </p:spPr>
      </p:pic>
      <p:pic>
        <p:nvPicPr>
          <p:cNvPr id="10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2071678"/>
            <a:ext cx="866997" cy="857256"/>
          </a:xfrm>
          <a:prstGeom prst="rect">
            <a:avLst/>
          </a:prstGeom>
          <a:noFill/>
        </p:spPr>
      </p:pic>
      <p:pic>
        <p:nvPicPr>
          <p:cNvPr id="11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857628"/>
            <a:ext cx="866997" cy="857256"/>
          </a:xfrm>
          <a:prstGeom prst="rect">
            <a:avLst/>
          </a:prstGeom>
          <a:noFill/>
        </p:spPr>
      </p:pic>
      <p:pic>
        <p:nvPicPr>
          <p:cNvPr id="12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5715016"/>
            <a:ext cx="866997" cy="857256"/>
          </a:xfrm>
          <a:prstGeom prst="rect">
            <a:avLst/>
          </a:prstGeom>
          <a:noFill/>
        </p:spPr>
      </p:pic>
      <p:pic>
        <p:nvPicPr>
          <p:cNvPr id="13" name="Picture 26" descr="http://letito.ru/image/data/catalog01/067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5572140"/>
            <a:ext cx="866997" cy="857256"/>
          </a:xfrm>
          <a:prstGeom prst="rect">
            <a:avLst/>
          </a:prstGeom>
          <a:noFill/>
        </p:spPr>
      </p:pic>
      <p:pic>
        <p:nvPicPr>
          <p:cNvPr id="14" name="Picture 30" descr="http://unisong.ru/images/snowflak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38955">
            <a:off x="5429133" y="353240"/>
            <a:ext cx="785818" cy="822126"/>
          </a:xfrm>
          <a:prstGeom prst="rect">
            <a:avLst/>
          </a:prstGeom>
          <a:noFill/>
        </p:spPr>
      </p:pic>
      <p:pic>
        <p:nvPicPr>
          <p:cNvPr id="15" name="Picture 30" descr="http://unisong.ru/images/snowflak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38955">
            <a:off x="6929331" y="1281934"/>
            <a:ext cx="785818" cy="822126"/>
          </a:xfrm>
          <a:prstGeom prst="rect">
            <a:avLst/>
          </a:prstGeom>
          <a:noFill/>
        </p:spPr>
      </p:pic>
      <p:pic>
        <p:nvPicPr>
          <p:cNvPr id="16" name="Picture 30" descr="http://unisong.ru/images/snowflak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38955">
            <a:off x="7715149" y="3353636"/>
            <a:ext cx="785818" cy="822126"/>
          </a:xfrm>
          <a:prstGeom prst="rect">
            <a:avLst/>
          </a:prstGeom>
          <a:noFill/>
        </p:spPr>
      </p:pic>
      <p:pic>
        <p:nvPicPr>
          <p:cNvPr id="17" name="Picture 30" descr="http://unisong.ru/images/snowflak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38955">
            <a:off x="7786587" y="5139586"/>
            <a:ext cx="785818" cy="822126"/>
          </a:xfrm>
          <a:prstGeom prst="rect">
            <a:avLst/>
          </a:prstGeom>
          <a:noFill/>
        </p:spPr>
      </p:pic>
      <p:pic>
        <p:nvPicPr>
          <p:cNvPr id="18" name="Picture 32" descr="http://hspa.ru/wp-content/themes/fitospa/images/new_year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2178068">
            <a:off x="4344018" y="5664488"/>
            <a:ext cx="1428760" cy="952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Картинки по запросу весенняя заставка дизайн для презентаций повер поин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Картинки по запросу весенняя заставка дизайн для презентаций повер поин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8" name="Picture 6" descr="http://pedsovet.su/_ld/351/942408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1428736"/>
            <a:ext cx="72866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9. Число 18,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єдиним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нуля) числом, сума цифр </a:t>
            </a:r>
            <a:r>
              <a:rPr lang="ru-RU" dirty="0" err="1"/>
              <a:t>якого</a:t>
            </a:r>
            <a:r>
              <a:rPr lang="ru-RU" dirty="0"/>
              <a:t> в 2 рази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самого.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10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притч про те, як одна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розплатитися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нею за </a:t>
            </a:r>
            <a:r>
              <a:rPr lang="ru-RU" dirty="0" err="1"/>
              <a:t>послугу</a:t>
            </a:r>
            <a:r>
              <a:rPr lang="ru-RU" dirty="0"/>
              <a:t> таким чином: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клітку</a:t>
            </a:r>
            <a:r>
              <a:rPr lang="ru-RU" dirty="0"/>
              <a:t> </a:t>
            </a:r>
            <a:r>
              <a:rPr lang="ru-RU" dirty="0" err="1"/>
              <a:t>шахматної</a:t>
            </a:r>
            <a:r>
              <a:rPr lang="ru-RU" dirty="0"/>
              <a:t> </a:t>
            </a:r>
            <a:r>
              <a:rPr lang="ru-RU" dirty="0" err="1"/>
              <a:t>дошки</a:t>
            </a:r>
            <a:r>
              <a:rPr lang="ru-RU" dirty="0"/>
              <a:t> той </a:t>
            </a:r>
            <a:r>
              <a:rPr lang="ru-RU" dirty="0" err="1"/>
              <a:t>покладе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рисове</a:t>
            </a:r>
            <a:r>
              <a:rPr lang="ru-RU" dirty="0"/>
              <a:t> </a:t>
            </a:r>
            <a:r>
              <a:rPr lang="ru-RU" dirty="0" err="1"/>
              <a:t>зернятко</a:t>
            </a:r>
            <a:r>
              <a:rPr lang="ru-RU" dirty="0"/>
              <a:t>, на </a:t>
            </a:r>
            <a:r>
              <a:rPr lang="ru-RU" dirty="0" err="1"/>
              <a:t>другій</a:t>
            </a:r>
            <a:r>
              <a:rPr lang="ru-RU" dirty="0"/>
              <a:t> — два </a:t>
            </a:r>
            <a:r>
              <a:rPr lang="ru-RU" dirty="0" err="1"/>
              <a:t>і</a:t>
            </a:r>
            <a:r>
              <a:rPr lang="ru-RU" dirty="0"/>
              <a:t> так </a:t>
            </a:r>
            <a:r>
              <a:rPr lang="ru-RU" dirty="0" err="1"/>
              <a:t>далі</a:t>
            </a:r>
            <a:r>
              <a:rPr lang="ru-RU" dirty="0"/>
              <a:t>: на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</a:t>
            </a:r>
            <a:r>
              <a:rPr lang="ru-RU" dirty="0" err="1"/>
              <a:t>клітину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попередню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той,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розплачується</a:t>
            </a:r>
            <a:r>
              <a:rPr lang="ru-RU" dirty="0"/>
              <a:t> таким чином,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err="1"/>
              <a:t>розоряється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не дивно: </a:t>
            </a:r>
            <a:r>
              <a:rPr lang="ru-RU" dirty="0" err="1"/>
              <a:t>підраховано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вага рису складе </a:t>
            </a:r>
            <a:r>
              <a:rPr lang="ru-RU" dirty="0" err="1"/>
              <a:t>понад</a:t>
            </a:r>
            <a:r>
              <a:rPr lang="ru-RU" dirty="0"/>
              <a:t> 460 </a:t>
            </a:r>
            <a:r>
              <a:rPr lang="ru-RU" dirty="0" err="1"/>
              <a:t>мільярдів</a:t>
            </a:r>
            <a:r>
              <a:rPr lang="ru-RU" dirty="0"/>
              <a:t> тонн.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11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помножити</a:t>
            </a:r>
            <a:r>
              <a:rPr lang="ru-RU" dirty="0"/>
              <a:t> ваш </a:t>
            </a:r>
            <a:r>
              <a:rPr lang="ru-RU" dirty="0" err="1"/>
              <a:t>вік</a:t>
            </a:r>
            <a:r>
              <a:rPr lang="ru-RU" dirty="0"/>
              <a:t> на 7,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помножити</a:t>
            </a:r>
            <a:r>
              <a:rPr lang="ru-RU" dirty="0"/>
              <a:t> на 1443, то результатом буде ваш </a:t>
            </a:r>
            <a:r>
              <a:rPr lang="ru-RU" dirty="0" err="1"/>
              <a:t>вік</a:t>
            </a:r>
            <a:r>
              <a:rPr lang="ru-RU" dirty="0"/>
              <a:t> написаний три рази </a:t>
            </a:r>
            <a:r>
              <a:rPr lang="ru-RU" dirty="0" err="1"/>
              <a:t>поспіль</a:t>
            </a:r>
            <a:r>
              <a:rPr lang="ru-RU" dirty="0"/>
              <a:t>.</a:t>
            </a:r>
            <a:endParaRPr lang="en-US" dirty="0"/>
          </a:p>
          <a:p>
            <a:endParaRPr lang="ru-RU" dirty="0" smtClean="0"/>
          </a:p>
          <a:p>
            <a:r>
              <a:rPr lang="ru-RU" dirty="0" smtClean="0"/>
              <a:t>12</a:t>
            </a:r>
            <a:r>
              <a:rPr lang="ru-RU" dirty="0"/>
              <a:t>. Число </a:t>
            </a:r>
            <a:r>
              <a:rPr lang="ru-RU" dirty="0" err="1"/>
              <a:t>Пі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обчислено</a:t>
            </a:r>
            <a:r>
              <a:rPr lang="ru-RU" dirty="0"/>
              <a:t> </a:t>
            </a:r>
            <a:r>
              <a:rPr lang="ru-RU" dirty="0" err="1"/>
              <a:t>індійським</a:t>
            </a:r>
            <a:r>
              <a:rPr lang="ru-RU" dirty="0"/>
              <a:t> математиком </a:t>
            </a:r>
            <a:r>
              <a:rPr lang="ru-RU" dirty="0" err="1"/>
              <a:t>Будхайяна</a:t>
            </a:r>
            <a:r>
              <a:rPr lang="ru-RU" dirty="0"/>
              <a:t> в VI </a:t>
            </a:r>
            <a:r>
              <a:rPr lang="ru-RU" dirty="0" err="1"/>
              <a:t>столітті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18440" name="Picture 8" descr="Картинки по запросу бут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071942"/>
            <a:ext cx="1643074" cy="2393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freeppt.ru/Prew2/H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2" descr="C:\Users\nasty_000\Pictures\Для Like Secrets ;)))\Умножение больших чисел в уме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0"/>
            <a:ext cx="6000760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14744" y="214290"/>
            <a:ext cx="4857784" cy="523220"/>
          </a:xfrm>
          <a:prstGeom prst="rect">
            <a:avLst/>
          </a:prstGeom>
          <a:solidFill>
            <a:srgbClr val="F9D24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Усне множення великих чисел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H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2" descr="C:\Users\nasty_000\Pictures\Для Like Secrets ;)))\Метод бабочки для сложения и вычитания дробей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9" y="0"/>
            <a:ext cx="5929322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14744" y="357166"/>
            <a:ext cx="500066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Метод </a:t>
            </a:r>
            <a:r>
              <a:rPr lang="ru-RU" sz="2000" dirty="0" err="1" smtClean="0">
                <a:solidFill>
                  <a:schemeClr val="bg1"/>
                </a:solidFill>
              </a:rPr>
              <a:t>метелика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додавання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віднімання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дробів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H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714876" y="0"/>
            <a:ext cx="4429124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Коли </a:t>
            </a:r>
            <a:r>
              <a:rPr lang="ru-RU" sz="2400" dirty="0" err="1" smtClean="0"/>
              <a:t>ти</a:t>
            </a:r>
            <a:r>
              <a:rPr lang="ru-RU" sz="2400" dirty="0" smtClean="0"/>
              <a:t> </a:t>
            </a:r>
            <a:r>
              <a:rPr lang="ru-RU" sz="2400" dirty="0" err="1" smtClean="0"/>
              <a:t>шукаєш</a:t>
            </a:r>
            <a:r>
              <a:rPr lang="ru-RU" sz="2400" dirty="0" smtClean="0"/>
              <a:t> процент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якого-небудь</a:t>
            </a:r>
            <a:r>
              <a:rPr lang="ru-RU" sz="2400" dirty="0"/>
              <a:t> </a:t>
            </a:r>
            <a:r>
              <a:rPr lang="ru-RU" sz="2400" dirty="0" smtClean="0"/>
              <a:t>числа (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40%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300), </a:t>
            </a:r>
            <a:r>
              <a:rPr lang="ru-RU" sz="2400" dirty="0" err="1" smtClean="0"/>
              <a:t>Розклади</a:t>
            </a:r>
            <a:r>
              <a:rPr lang="ru-RU" sz="2400" dirty="0" smtClean="0"/>
              <a:t>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числа на 10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момнож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(4*30=120).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563</Words>
  <Application>Microsoft Office PowerPoint</Application>
  <PresentationFormat>Экран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Цікаві математичні факти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математичні факти</dc:title>
  <dc:creator>Федорова</dc:creator>
  <cp:lastModifiedBy>Федорова</cp:lastModifiedBy>
  <cp:revision>9</cp:revision>
  <dcterms:created xsi:type="dcterms:W3CDTF">2015-02-15T11:55:24Z</dcterms:created>
  <dcterms:modified xsi:type="dcterms:W3CDTF">2015-02-15T13:13:13Z</dcterms:modified>
</cp:coreProperties>
</file>