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30"/>
  </p:notesMasterIdLst>
  <p:sldIdLst>
    <p:sldId id="256" r:id="rId3"/>
    <p:sldId id="293" r:id="rId4"/>
    <p:sldId id="291" r:id="rId5"/>
    <p:sldId id="278" r:id="rId6"/>
    <p:sldId id="292" r:id="rId7"/>
    <p:sldId id="262" r:id="rId8"/>
    <p:sldId id="257" r:id="rId9"/>
    <p:sldId id="258" r:id="rId10"/>
    <p:sldId id="259" r:id="rId11"/>
    <p:sldId id="268" r:id="rId12"/>
    <p:sldId id="269" r:id="rId13"/>
    <p:sldId id="277" r:id="rId14"/>
    <p:sldId id="270" r:id="rId15"/>
    <p:sldId id="271" r:id="rId16"/>
    <p:sldId id="272" r:id="rId17"/>
    <p:sldId id="275" r:id="rId18"/>
    <p:sldId id="260" r:id="rId19"/>
    <p:sldId id="261" r:id="rId20"/>
    <p:sldId id="283" r:id="rId21"/>
    <p:sldId id="287" r:id="rId22"/>
    <p:sldId id="288" r:id="rId23"/>
    <p:sldId id="289" r:id="rId24"/>
    <p:sldId id="284" r:id="rId25"/>
    <p:sldId id="285" r:id="rId26"/>
    <p:sldId id="286" r:id="rId27"/>
    <p:sldId id="279" r:id="rId28"/>
    <p:sldId id="282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0099"/>
    <a:srgbClr val="008000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55" autoAdjust="0"/>
    <p:restoredTop sz="94660"/>
  </p:normalViewPr>
  <p:slideViewPr>
    <p:cSldViewPr>
      <p:cViewPr>
        <p:scale>
          <a:sx n="60" d="100"/>
          <a:sy n="60" d="100"/>
        </p:scale>
        <p:origin x="-1344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65528-A4FF-4F85-A57C-6A188F3346BF}" type="datetimeFigureOut">
              <a:rPr lang="ru-RU" smtClean="0"/>
              <a:pPr/>
              <a:t>13.03.2014</a:t>
            </a:fld>
            <a:endParaRPr lang="uk-UA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5E4C8B-73ED-494E-8C38-10F0E56437C8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Далі ознайомимося з прикладами многогранників</a:t>
            </a:r>
            <a:r>
              <a:rPr lang="uk-UA" baseline="0" dirty="0" smtClean="0"/>
              <a:t> у природі. Ось ви можете побачити що кришталь має форму призми ….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5E4C8B-73ED-494E-8C38-10F0E56437C8}" type="slidenum">
              <a:rPr lang="uk-UA" smtClean="0"/>
              <a:pPr/>
              <a:t>4</a:t>
            </a:fld>
            <a:endParaRPr lang="uk-UA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5E4C8B-73ED-494E-8C38-10F0E56437C8}" type="slidenum">
              <a:rPr lang="uk-UA" smtClean="0"/>
              <a:pPr/>
              <a:t>17</a:t>
            </a:fld>
            <a:endParaRPr lang="uk-UA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альбо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 eaLnBrk="1" latinLnBrk="0" hangingPunct="1">
              <a:defRPr kumimoji="0" lang="ru-RU"/>
            </a:lvl1pPr>
            <a:extLst/>
          </a:lstStyle>
          <a:p>
            <a:r>
              <a:rPr kumimoji="0" lang="ru-RU"/>
              <a:t>Заголовок фотоальбома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5181600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extLst/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/>
            </a:pPr>
            <a:endParaRPr kumimoji="0" lang="ru-RU" sz="3200" b="0" i="1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Щелкните, чтобы добавить дату и прочие сведения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6" name="Rectangle 5"/>
          <p:cNvSpPr/>
          <p:nvPr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 dirty="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B4F1FCB3-4F1A-4373-91A8-858CB2CCBE99}" type="datetimeFigureOut">
              <a:rPr lang="ru-RU" smtClean="0"/>
              <a:pPr/>
              <a:t>13.03.2014</a:t>
            </a:fld>
            <a:endParaRPr lang="uk-UA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1829F959-33BF-429A-908E-5EBF49EBE951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uk-UA" dirty="0"/>
          </a:p>
        </p:txBody>
      </p:sp>
    </p:spTree>
  </p:cSld>
  <p:clrMapOvr>
    <a:masterClrMapping/>
  </p:clrMapOvr>
  <p:transition>
    <p:wheel spokes="3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сверху, альбом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28600"/>
            <a:ext cx="402336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fld id="{B4F1FCB3-4F1A-4373-91A8-858CB2CCBE99}" type="datetimeFigureOut">
              <a:rPr lang="ru-RU" smtClean="0"/>
              <a:pPr/>
              <a:t>13.03.2014</a:t>
            </a:fld>
            <a:endParaRPr lang="uk-UA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fld id="{1829F959-33BF-429A-908E-5EBF49EBE951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lang="uk-UA" dirty="0"/>
          </a:p>
        </p:txBody>
      </p:sp>
    </p:spTree>
  </p:cSld>
  <p:clrMapOvr>
    <a:masterClrMapping/>
  </p:clrMapOvr>
  <p:transition>
    <p:wheel spokes="3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сверху, смешанна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B4F1FCB3-4F1A-4373-91A8-858CB2CCBE99}" type="datetimeFigureOut">
              <a:rPr lang="ru-RU" smtClean="0"/>
              <a:pPr/>
              <a:t>13.03.2014</a:t>
            </a:fld>
            <a:endParaRPr lang="uk-UA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1829F959-33BF-429A-908E-5EBF49EBE951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uk-UA" dirty="0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ru-RU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B4F1FCB3-4F1A-4373-91A8-858CB2CCBE99}" type="datetimeFigureOut">
              <a:rPr lang="ru-RU" smtClean="0"/>
              <a:pPr/>
              <a:t>13.03.2014</a:t>
            </a:fld>
            <a:endParaRPr lang="uk-UA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1829F959-33BF-429A-908E-5EBF49EBE951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uk-UA" dirty="0"/>
          </a:p>
        </p:txBody>
      </p:sp>
    </p:spTree>
  </p:cSld>
  <p:clrMapOvr>
    <a:masterClrMapping/>
  </p:clrMapOvr>
  <p:transition>
    <p:wheel spokes="3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сверху, альбом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61722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524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61722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524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fld id="{B4F1FCB3-4F1A-4373-91A8-858CB2CCBE99}" type="datetimeFigureOut">
              <a:rPr lang="ru-RU" smtClean="0"/>
              <a:pPr/>
              <a:t>13.03.2014</a:t>
            </a:fld>
            <a:endParaRPr lang="uk-UA" dirty="0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fld id="{1829F959-33BF-429A-908E-5EBF49EBE951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lang="uk-UA" dirty="0"/>
          </a:p>
        </p:txBody>
      </p:sp>
    </p:spTree>
  </p:cSld>
  <p:clrMapOvr>
    <a:masterClrMapping/>
  </p:clrMapOvr>
  <p:transition>
    <p:wheel spokes="3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сверху, книжная с большой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4495800"/>
            <a:ext cx="8763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24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fld id="{B4F1FCB3-4F1A-4373-91A8-858CB2CCBE99}" type="datetimeFigureOut">
              <a:rPr lang="ru-RU" smtClean="0"/>
              <a:pPr/>
              <a:t>13.03.2014</a:t>
            </a:fld>
            <a:endParaRPr lang="uk-UA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fld id="{1829F959-33BF-429A-908E-5EBF49EBE951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lang="uk-UA" dirty="0"/>
          </a:p>
        </p:txBody>
      </p:sp>
    </p:spTree>
  </p:cSld>
  <p:clrMapOvr>
    <a:masterClrMapping/>
  </p:clrMapOvr>
  <p:transition>
    <p:wheel spokes="3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сверху: 1 книжная и 3 альбом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fld id="{B4F1FCB3-4F1A-4373-91A8-858CB2CCBE99}" type="datetimeFigureOut">
              <a:rPr lang="ru-RU" smtClean="0"/>
              <a:pPr/>
              <a:t>13.03.2014</a:t>
            </a:fld>
            <a:endParaRPr lang="uk-UA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fld id="{1829F959-33BF-429A-908E-5EBF49EBE951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lang="uk-UA" dirty="0"/>
          </a:p>
        </p:txBody>
      </p:sp>
    </p:spTree>
  </p:cSld>
  <p:clrMapOvr>
    <a:masterClrMapping/>
  </p:clrMapOvr>
  <p:transition>
    <p:wheel spokes="3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сверху: 3 альбомных и 2 книж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fld id="{B4F1FCB3-4F1A-4373-91A8-858CB2CCBE99}" type="datetimeFigureOut">
              <a:rPr lang="ru-RU" smtClean="0"/>
              <a:pPr/>
              <a:t>13.03.2014</a:t>
            </a:fld>
            <a:endParaRPr lang="uk-UA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fld id="{1829F959-33BF-429A-908E-5EBF49EBE951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lang="uk-UA" dirty="0"/>
          </a:p>
        </p:txBody>
      </p:sp>
    </p:spTree>
  </p:cSld>
  <p:clrMapOvr>
    <a:masterClrMapping/>
  </p:clrMapOvr>
  <p:transition>
    <p:wheel spokes="3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сверху: 3 книжных и 2 альбом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B4F1FCB3-4F1A-4373-91A8-858CB2CCBE99}" type="datetimeFigureOut">
              <a:rPr lang="ru-RU" smtClean="0"/>
              <a:pPr/>
              <a:t>13.03.2014</a:t>
            </a:fld>
            <a:endParaRPr lang="uk-UA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1829F959-33BF-429A-908E-5EBF49EBE951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uk-UA" dirty="0"/>
          </a:p>
        </p:txBody>
      </p:sp>
    </p:spTree>
  </p:cSld>
  <p:clrMapOvr>
    <a:masterClrMapping/>
  </p:clrMapOvr>
  <p:transition>
    <p:wheel spokes="3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вадрат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18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B4F1FCB3-4F1A-4373-91A8-858CB2CCBE99}" type="datetimeFigureOut">
              <a:rPr lang="ru-RU" smtClean="0"/>
              <a:pPr/>
              <a:t>13.03.2014</a:t>
            </a:fld>
            <a:endParaRPr lang="uk-UA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1829F959-33BF-429A-908E-5EBF49EBE951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uk-UA" dirty="0"/>
          </a:p>
        </p:txBody>
      </p:sp>
    </p:spTree>
  </p:cSld>
  <p:clrMapOvr>
    <a:masterClrMapping/>
  </p:clrMapOvr>
  <p:transition>
    <p:wheel spokes="3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квадрат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18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18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B4F1FCB3-4F1A-4373-91A8-858CB2CCBE99}" type="datetimeFigureOut">
              <a:rPr lang="ru-RU" smtClean="0"/>
              <a:pPr/>
              <a:t>13.03.2014</a:t>
            </a:fld>
            <a:endParaRPr lang="uk-UA" dirty="0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fld id="{1829F959-33BF-429A-908E-5EBF49EBE951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uk-UA" dirty="0"/>
          </a:p>
        </p:txBody>
      </p:sp>
    </p:spTree>
  </p:cSld>
  <p:clrMapOvr>
    <a:masterClrMapping/>
  </p:clrMapOvr>
  <p:transition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Альбом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6019800"/>
            <a:ext cx="74676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B4F1FCB3-4F1A-4373-91A8-858CB2CCBE99}" type="datetimeFigureOut">
              <a:rPr lang="ru-RU" smtClean="0"/>
              <a:pPr/>
              <a:t>13.03.2014</a:t>
            </a:fld>
            <a:endParaRPr lang="uk-UA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1829F959-33BF-429A-908E-5EBF49EBE951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uk-UA" dirty="0"/>
          </a:p>
        </p:txBody>
      </p:sp>
    </p:spTree>
  </p:cSld>
  <p:clrMapOvr>
    <a:masterClrMapping/>
  </p:clrMapOvr>
  <p:transition>
    <p:wheel spokes="3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18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B4F1FCB3-4F1A-4373-91A8-858CB2CCBE99}" type="datetimeFigureOut">
              <a:rPr lang="ru-RU" smtClean="0"/>
              <a:pPr/>
              <a:t>13.03.2014</a:t>
            </a:fld>
            <a:endParaRPr lang="uk-UA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1829F959-33BF-429A-908E-5EBF49EBE951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uk-UA" dirty="0"/>
          </a:p>
        </p:txBody>
      </p:sp>
    </p:spTree>
  </p:cSld>
  <p:clrMapOvr>
    <a:masterClrMapping/>
  </p:clrMapOvr>
  <p:transition>
    <p:wheel spokes="3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extLst/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F1FCB3-4F1A-4373-91A8-858CB2CCBE99}" type="datetimeFigureOut">
              <a:rPr lang="ru-RU" smtClean="0"/>
              <a:pPr/>
              <a:t>13.03.2014</a:t>
            </a:fld>
            <a:endParaRPr lang="uk-UA" dirty="0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 dirty="0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29F959-33BF-429A-908E-5EBF49EBE951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  <p:transition>
    <p:wheel spokes="3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heel spokes="3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FCB3-4F1A-4373-91A8-858CB2CCBE99}" type="datetimeFigureOut">
              <a:rPr lang="ru-RU" smtClean="0"/>
              <a:pPr/>
              <a:t>13.03.2014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9F959-33BF-429A-908E-5EBF49EBE951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  <p:transition>
    <p:wheel spokes="3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752475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5133316"/>
          </a:xfrm>
        </p:spPr>
        <p:txBody>
          <a:bodyPr/>
          <a:lstStyle>
            <a:lvl1pPr>
              <a:defRPr sz="11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151" y="201702"/>
            <a:ext cx="6189583" cy="949569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13.03.2014</a:t>
            </a:fld>
            <a:endParaRPr kumimoji="0" lang="ru-RU" sz="12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0469" y="236415"/>
            <a:ext cx="785301" cy="365125"/>
          </a:xfrm>
        </p:spPr>
        <p:txBody>
          <a:bodyPr/>
          <a:lstStyle>
            <a:lvl1pPr>
              <a:defRPr sz="1400"/>
            </a:lvl1pPr>
          </a:lstStyle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 dirty="0">
              <a:solidFill>
                <a:schemeClr val="tx2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467600" y="209550"/>
            <a:ext cx="657226" cy="431800"/>
            <a:chOff x="7467600" y="209550"/>
            <a:chExt cx="657226" cy="4318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467600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77151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881939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441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C6F-6501-4E04-BD6C-A8A6CABB2C5B}" type="datetimeFigureOut">
              <a:rPr lang="ru-RU" smtClean="0"/>
              <a:pPr/>
              <a:t>13.03.2014</a:t>
            </a:fld>
            <a:endParaRPr kumimoji="0" lang="ru-RU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3B0023-0CED-47F7-85AE-654F0B232C29}" type="slidenum">
              <a:rPr lang="ru-RU" smtClean="0"/>
              <a:pPr/>
              <a:t>‹#›</a:t>
            </a:fld>
            <a:endParaRPr kumimoji="0" lang="ru-RU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ru-RU" dirty="0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4484080"/>
            <a:ext cx="7239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13.03.2014</a:t>
            </a:fld>
            <a:endParaRPr kumimoji="0" lang="ru-RU" sz="1200" dirty="0">
              <a:solidFill>
                <a:schemeClr val="tx2"/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 dirty="0">
              <a:solidFill>
                <a:schemeClr val="tx2"/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endParaRPr kumimoji="0" lang="ru-RU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13.03.2014</a:t>
            </a:fld>
            <a:endParaRPr kumimoji="0" lang="ru-RU" sz="12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 dirty="0">
              <a:solidFill>
                <a:schemeClr val="tx2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6152" y="841248"/>
            <a:ext cx="3730752" cy="4389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841248"/>
            <a:ext cx="3730752" cy="4389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41248"/>
            <a:ext cx="3733800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0" y="841248"/>
            <a:ext cx="3735267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13.03.2014</a:t>
            </a:fld>
            <a:endParaRPr kumimoji="0" lang="ru-RU" sz="1200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 dirty="0">
              <a:solidFill>
                <a:schemeClr val="tx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 dirty="0">
              <a:solidFill>
                <a:schemeClr val="tx2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6152" y="1380744"/>
            <a:ext cx="3730752" cy="38404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02352" y="1380743"/>
            <a:ext cx="3730752" cy="38404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13.03.2014</a:t>
            </a:fld>
            <a:endParaRPr kumimoji="0" lang="ru-RU" sz="1200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Книж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B4F1FCB3-4F1A-4373-91A8-858CB2CCBE99}" type="datetimeFigureOut">
              <a:rPr lang="ru-RU" smtClean="0"/>
              <a:pPr/>
              <a:t>13.03.2014</a:t>
            </a:fld>
            <a:endParaRPr lang="uk-UA" dirty="0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1829F959-33BF-429A-908E-5EBF49EBE951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uk-UA" dirty="0"/>
          </a:p>
        </p:txBody>
      </p:sp>
    </p:spTree>
  </p:cSld>
  <p:clrMapOvr>
    <a:masterClrMapping/>
  </p:clrMapOvr>
  <p:transition>
    <p:wheel spokes="3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13.03.2014</a:t>
            </a:fld>
            <a:endParaRPr kumimoji="0" lang="ru-RU" sz="12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 dirty="0">
              <a:solidFill>
                <a:schemeClr val="tx2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endParaRPr kumimoji="0" lang="ru-RU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95287"/>
            <a:ext cx="3008313" cy="116205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557337"/>
            <a:ext cx="3008313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4400" y="381000"/>
            <a:ext cx="4800600" cy="5943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13.03.2014</a:t>
            </a:fld>
            <a:endParaRPr kumimoji="0" lang="ru-RU" sz="1200" dirty="0">
              <a:solidFill>
                <a:schemeClr val="tx2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 dirty="0">
              <a:solidFill>
                <a:schemeClr val="tx2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ctr"/>
            <a:endParaRPr kumimoji="0" lang="ru-RU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5486400" cy="404446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3975" y="381000"/>
            <a:ext cx="5867400" cy="4081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029200"/>
            <a:ext cx="40386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13.03.2014</a:t>
            </a:fld>
            <a:endParaRPr kumimoji="0" lang="ru-RU" sz="12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13.03.2014</a:t>
            </a:fld>
            <a:endParaRPr kumimoji="0" lang="ru-RU" sz="12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13.03.2014</a:t>
            </a:fld>
            <a:endParaRPr kumimoji="0" lang="ru-RU" sz="12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альбо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 eaLnBrk="1" latinLnBrk="0" hangingPunct="1">
              <a:defRPr kumimoji="0" lang="ru-RU"/>
            </a:lvl1pPr>
            <a:extLst/>
          </a:lstStyle>
          <a:p>
            <a:r>
              <a:rPr kumimoji="0" lang="ru-RU"/>
              <a:t>Заголовок фотоальбома</a:t>
            </a: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Щелкните, чтобы добавить дату и прочие сведения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 dirty="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13.03.2014</a:t>
            </a:fld>
            <a:endParaRPr kumimoji="0" lang="ru-RU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 dirty="0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ru-RU" dirty="0"/>
          </a:p>
        </p:txBody>
      </p:sp>
    </p:spTree>
  </p:cSld>
  <p:clrMapOvr>
    <a:masterClrMapping/>
  </p:clrMapOvr>
  <p:transition>
    <p:wheel spokes="3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Книж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13.03.2014</a:t>
            </a:fld>
            <a:endParaRPr kumimoji="0" lang="ru-RU" dirty="0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 dirty="0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ru-RU" dirty="0"/>
          </a:p>
        </p:txBody>
      </p:sp>
    </p:spTree>
  </p:cSld>
  <p:clrMapOvr>
    <a:masterClrMapping/>
  </p:clrMapOvr>
  <p:transition>
    <p:wheel spokes="3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 альбо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 eaLnBrk="1" latinLnBrk="0" hangingPunct="1">
              <a:defRPr kumimoji="0" lang="ru-RU" baseline="0"/>
            </a:lvl1pPr>
            <a:extLst/>
          </a:lstStyle>
          <a:p>
            <a:r>
              <a:rPr kumimoji="0" lang="ru-RU"/>
              <a:t>Заголовок раздела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ru-RU" sz="1800"/>
            </a:lvl1pPr>
            <a:extLst/>
          </a:lstStyle>
          <a:p>
            <a:pPr lvl="0"/>
            <a:r>
              <a:rPr kumimoji="0" lang="ru-RU"/>
              <a:t>Подзаголовок слайда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13.03.2014</a:t>
            </a:fld>
            <a:endParaRPr kumimoji="0" lang="ru-RU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kumimoji="0" lang="ru-RU" dirty="0"/>
          </a:p>
        </p:txBody>
      </p:sp>
    </p:spTree>
  </p:cSld>
  <p:clrMapOvr>
    <a:masterClrMapping/>
  </p:clrMapOvr>
  <p:transition>
    <p:wheel spokes="3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13.03.2014</a:t>
            </a:fld>
            <a:endParaRPr kumimoji="0" lang="ru-RU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ru-RU" dirty="0"/>
          </a:p>
        </p:txBody>
      </p:sp>
    </p:spTree>
  </p:cSld>
  <p:clrMapOvr>
    <a:masterClrMapping/>
  </p:clrMapOvr>
  <p:transition>
    <p:wheel spokes="3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сверху, смешанна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13.03.2014</a:t>
            </a:fld>
            <a:endParaRPr kumimoji="0" lang="ru-RU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ru-RU" dirty="0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Альбомная (на весь экран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ru-RU" i="0" dirty="0"/>
              <a:t>Щелкните значок,</a:t>
            </a:r>
            <a:r>
              <a:rPr kumimoji="0" lang="ru-RU" i="0" baseline="0" dirty="0"/>
              <a:t> чтобы добавить </a:t>
            </a:r>
            <a:r>
              <a:rPr kumimoji="0" lang="ru-RU" i="0" dirty="0"/>
              <a:t>фотографию размером со всю страницу</a:t>
            </a:r>
            <a:endParaRPr kumimoji="0" lang="ru-RU" i="0" baseline="0" dirty="0"/>
          </a:p>
          <a:p>
            <a:pPr marL="0" marR="0" indent="0" algn="ctr">
              <a:buFontTx/>
              <a:buNone/>
            </a:pPr>
            <a:endParaRPr kumimoji="0" lang="ru-RU" i="0" dirty="0"/>
          </a:p>
          <a:p>
            <a:pPr algn="ctr">
              <a:buFontTx/>
              <a:buNone/>
            </a:pPr>
            <a:endParaRPr kumimoji="0" lang="ru-RU" i="0" dirty="0"/>
          </a:p>
          <a:p>
            <a:pPr algn="ctr">
              <a:buFontTx/>
              <a:buNone/>
            </a:pPr>
            <a:endParaRPr kumimoji="0" lang="ru-RU" i="0" dirty="0"/>
          </a:p>
        </p:txBody>
      </p:sp>
    </p:spTree>
  </p:cSld>
  <p:clrMapOvr>
    <a:masterClrMapping/>
  </p:clrMapOvr>
  <p:transition>
    <p:wheel spokes="3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 альбо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 eaLnBrk="1" latinLnBrk="0" hangingPunct="1">
              <a:defRPr kumimoji="0" lang="ru-RU" baseline="0"/>
            </a:lvl1pPr>
            <a:extLst/>
          </a:lstStyle>
          <a:p>
            <a:r>
              <a:rPr kumimoji="0" lang="ru-RU"/>
              <a:t>Заголовок раздела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ru-RU" sz="1800"/>
            </a:lvl1pPr>
            <a:extLst/>
          </a:lstStyle>
          <a:p>
            <a:pPr lvl="0"/>
            <a:r>
              <a:rPr kumimoji="0" lang="ru-RU"/>
              <a:t>Подзаголовок слайда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B4F1FCB3-4F1A-4373-91A8-858CB2CCBE99}" type="datetimeFigureOut">
              <a:rPr lang="ru-RU" smtClean="0"/>
              <a:pPr/>
              <a:t>13.03.2014</a:t>
            </a:fld>
            <a:endParaRPr lang="uk-UA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fld id="{1829F959-33BF-429A-908E-5EBF49EBE951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uk-UA" dirty="0"/>
          </a:p>
        </p:txBody>
      </p:sp>
    </p:spTree>
  </p:cSld>
  <p:clrMapOvr>
    <a:masterClrMapping/>
  </p:clrMapOvr>
  <p:transition>
    <p:wheel spokes="3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B4F1FCB3-4F1A-4373-91A8-858CB2CCBE99}" type="datetimeFigureOut">
              <a:rPr lang="ru-RU" smtClean="0"/>
              <a:pPr/>
              <a:t>13.03.2014</a:t>
            </a:fld>
            <a:endParaRPr lang="uk-UA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1829F959-33BF-429A-908E-5EBF49EBE951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uk-UA" dirty="0"/>
          </a:p>
        </p:txBody>
      </p:sp>
    </p:spTree>
  </p:cSld>
  <p:clrMapOvr>
    <a:masterClrMapping/>
  </p:clrMapOvr>
  <p:transition>
    <p:wheel spokes="3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альбом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fld id="{B4F1FCB3-4F1A-4373-91A8-858CB2CCBE99}" type="datetimeFigureOut">
              <a:rPr lang="ru-RU" smtClean="0"/>
              <a:pPr/>
              <a:t>13.03.2014</a:t>
            </a:fld>
            <a:endParaRPr lang="uk-UA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fld id="{1829F959-33BF-429A-908E-5EBF49EBE951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lang="uk-UA" dirty="0"/>
          </a:p>
        </p:txBody>
      </p:sp>
    </p:spTree>
  </p:cSld>
  <p:clrMapOvr>
    <a:masterClrMapping/>
  </p:clrMapOvr>
  <p:transition>
    <p:wheel spokes="3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смешан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1976" y="3352800"/>
            <a:ext cx="3773425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B4F1FCB3-4F1A-4373-91A8-858CB2CCBE99}" type="datetimeFigureOut">
              <a:rPr lang="ru-RU" smtClean="0"/>
              <a:pPr/>
              <a:t>13.03.2014</a:t>
            </a:fld>
            <a:endParaRPr lang="uk-UA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1829F959-33BF-429A-908E-5EBF49EBE951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uk-UA" dirty="0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B4F1FCB3-4F1A-4373-91A8-858CB2CCBE99}" type="datetimeFigureOut">
              <a:rPr lang="ru-RU" smtClean="0"/>
              <a:pPr/>
              <a:t>13.03.2014</a:t>
            </a:fld>
            <a:endParaRPr lang="uk-UA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1829F959-33BF-429A-908E-5EBF49EBE951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uk-UA" dirty="0"/>
          </a:p>
        </p:txBody>
      </p:sp>
    </p:spTree>
  </p:cSld>
  <p:clrMapOvr>
    <a:masterClrMapping/>
  </p:clrMapOvr>
  <p:transition>
    <p:wheel spokes="3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pPr eaLnBrk="1" latinLnBrk="0" hangingPunct="1"/>
            <a:r>
              <a:rPr kumimoji="0" lang="ru-RU" smtClean="0"/>
              <a:t>Образец заголовка</a:t>
            </a:r>
            <a:endParaRPr kumimoji="0" lang="en-US" smtClean="0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ru-RU" sz="1200">
                <a:solidFill>
                  <a:schemeClr val="tx2"/>
                </a:solidFill>
              </a:defRPr>
            </a:lvl1pPr>
            <a:extLst/>
          </a:lstStyle>
          <a:p>
            <a:fld id="{B4F1FCB3-4F1A-4373-91A8-858CB2CCBE99}" type="datetimeFigureOut">
              <a:rPr lang="ru-RU" smtClean="0"/>
              <a:pPr/>
              <a:t>13.03.2014</a:t>
            </a:fld>
            <a:endParaRPr lang="uk-UA" dirty="0"/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ru-RU" sz="1200">
                <a:solidFill>
                  <a:schemeClr val="tx2"/>
                </a:solidFill>
              </a:defRPr>
            </a:lvl1pPr>
            <a:extLst/>
          </a:lstStyle>
          <a:p>
            <a:endParaRPr lang="uk-UA" dirty="0"/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ru-RU" sz="1200">
                <a:solidFill>
                  <a:schemeClr val="tx2"/>
                </a:solidFill>
              </a:defRPr>
            </a:lvl1pPr>
            <a:extLst/>
          </a:lstStyle>
          <a:p>
            <a:fld id="{1829F959-33BF-429A-908E-5EBF49EBE951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transition>
    <p:wheel spokes="3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ru-RU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ru-RU">
          <a:solidFill>
            <a:schemeClr val="tx2"/>
          </a:solidFill>
        </a:defRPr>
      </a:lvl2pPr>
      <a:lvl3pPr eaLnBrk="1" latinLnBrk="0" hangingPunct="1">
        <a:defRPr kumimoji="0" lang="ru-RU">
          <a:solidFill>
            <a:schemeClr val="tx2"/>
          </a:solidFill>
        </a:defRPr>
      </a:lvl3pPr>
      <a:lvl4pPr eaLnBrk="1" latinLnBrk="0" hangingPunct="1">
        <a:defRPr kumimoji="0" lang="ru-RU">
          <a:solidFill>
            <a:schemeClr val="tx2"/>
          </a:solidFill>
        </a:defRPr>
      </a:lvl4pPr>
      <a:lvl5pPr eaLnBrk="1" latinLnBrk="0" hangingPunct="1">
        <a:defRPr kumimoji="0" lang="ru-RU">
          <a:solidFill>
            <a:schemeClr val="tx2"/>
          </a:solidFill>
        </a:defRPr>
      </a:lvl5pPr>
      <a:lvl6pPr eaLnBrk="1" latinLnBrk="0" hangingPunct="1">
        <a:defRPr kumimoji="0" lang="ru-RU">
          <a:solidFill>
            <a:schemeClr val="tx2"/>
          </a:solidFill>
        </a:defRPr>
      </a:lvl6pPr>
      <a:lvl7pPr eaLnBrk="1" latinLnBrk="0" hangingPunct="1">
        <a:defRPr kumimoji="0" lang="ru-RU">
          <a:solidFill>
            <a:schemeClr val="tx2"/>
          </a:solidFill>
        </a:defRPr>
      </a:lvl7pPr>
      <a:lvl8pPr eaLnBrk="1" latinLnBrk="0" hangingPunct="1">
        <a:defRPr kumimoji="0" lang="ru-RU">
          <a:solidFill>
            <a:schemeClr val="tx2"/>
          </a:solidFill>
        </a:defRPr>
      </a:lvl8pPr>
      <a:lvl9pPr eaLnBrk="1" latinLnBrk="0" hangingPunct="1">
        <a:defRPr kumimoji="0" lang="ru-RU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ru-RU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ru-RU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ru-RU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ru-RU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38200"/>
            <a:ext cx="7467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9680" y="6553200"/>
            <a:ext cx="7162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algn="ctr"/>
            <a:endParaRPr kumimoji="0" lang="ru-RU" sz="12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57404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 dirty="0">
              <a:solidFill>
                <a:schemeClr val="tx2"/>
              </a:solidFill>
            </a:endParaRPr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8453438" y="5715000"/>
            <a:ext cx="242887" cy="4318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0"/>
              </a:cxn>
              <a:cxn ang="0">
                <a:pos x="89" y="136"/>
              </a:cxn>
              <a:cxn ang="0">
                <a:pos x="89" y="136"/>
              </a:cxn>
              <a:cxn ang="0">
                <a:pos x="0" y="272"/>
              </a:cxn>
              <a:cxn ang="0">
                <a:pos x="62" y="272"/>
              </a:cxn>
              <a:cxn ang="0">
                <a:pos x="153" y="136"/>
              </a:cxn>
              <a:cxn ang="0">
                <a:pos x="62" y="0"/>
              </a:cxn>
            </a:cxnLst>
            <a:rect l="0" t="0" r="r" b="b"/>
            <a:pathLst>
              <a:path w="153" h="272">
                <a:moveTo>
                  <a:pt x="62" y="0"/>
                </a:moveTo>
                <a:lnTo>
                  <a:pt x="0" y="0"/>
                </a:lnTo>
                <a:lnTo>
                  <a:pt x="89" y="136"/>
                </a:lnTo>
                <a:lnTo>
                  <a:pt x="89" y="136"/>
                </a:lnTo>
                <a:lnTo>
                  <a:pt x="0" y="272"/>
                </a:lnTo>
                <a:lnTo>
                  <a:pt x="62" y="272"/>
                </a:lnTo>
                <a:lnTo>
                  <a:pt x="153" y="136"/>
                </a:lnTo>
                <a:lnTo>
                  <a:pt x="6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98682" y="4821116"/>
            <a:ext cx="262596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13.03.2014</a:t>
            </a:fld>
            <a:endParaRPr kumimoji="0" lang="ru-RU" sz="1200" dirty="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  <p:txStyles>
    <p:titleStyle>
      <a:lvl1pPr algn="l" defTabSz="914400" rtl="0" eaLnBrk="1" latinLnBrk="0" hangingPunct="1">
        <a:spcBef>
          <a:spcPct val="0"/>
        </a:spcBef>
        <a:buNone/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9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gif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0"/>
            <a:ext cx="8572528" cy="4000528"/>
          </a:xfrm>
        </p:spPr>
        <p:txBody>
          <a:bodyPr>
            <a:noAutofit/>
            <a:scene3d>
              <a:camera prst="perspectiveLef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relaxedInset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i="1" spc="50" dirty="0" smtClean="0">
                <a:ln w="11430">
                  <a:noFill/>
                </a:ln>
                <a:solidFill>
                  <a:sysClr val="windowText" lastClr="0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Многогранники</a:t>
            </a:r>
            <a:br>
              <a:rPr lang="uk-UA" sz="5400" b="1" i="1" spc="50" dirty="0" smtClean="0">
                <a:ln w="11430">
                  <a:noFill/>
                </a:ln>
                <a:solidFill>
                  <a:sysClr val="windowText" lastClr="0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5400" b="1" i="1" spc="50" dirty="0" smtClean="0">
                <a:ln w="11430">
                  <a:noFill/>
                </a:ln>
                <a:solidFill>
                  <a:sysClr val="windowText" lastClr="0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в природі,</a:t>
            </a:r>
            <a:br>
              <a:rPr lang="uk-UA" sz="5400" b="1" i="1" spc="50" dirty="0" smtClean="0">
                <a:ln w="11430">
                  <a:noFill/>
                </a:ln>
                <a:solidFill>
                  <a:sysClr val="windowText" lastClr="0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5400" b="1" i="1" spc="50" dirty="0" smtClean="0">
                <a:ln w="11430">
                  <a:noFill/>
                </a:ln>
                <a:solidFill>
                  <a:sysClr val="windowText" lastClr="0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архітектурі та побуті людини.</a:t>
            </a:r>
            <a:endParaRPr lang="uk-UA" sz="5400" b="1" i="1" spc="50" dirty="0">
              <a:ln w="11430">
                <a:noFill/>
              </a:ln>
              <a:solidFill>
                <a:sysClr val="windowText" lastClr="0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6215082"/>
            <a:ext cx="7543808" cy="423850"/>
          </a:xfrm>
        </p:spPr>
        <p:txBody>
          <a:bodyPr>
            <a:noAutofit/>
          </a:bodyPr>
          <a:lstStyle/>
          <a:p>
            <a:pPr algn="r"/>
            <a:r>
              <a:rPr lang="uk-UA" sz="2400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Виконала: Сардаковська Тетяна 11- А </a:t>
            </a:r>
            <a:r>
              <a:rPr lang="uk-UA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</a:t>
            </a:r>
            <a:endParaRPr lang="uk-UA" sz="24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/>
          <a:lstStyle/>
          <a:p>
            <a:pPr algn="ctr"/>
            <a:r>
              <a:rPr lang="uk-UA" sz="4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Тетраедр</a:t>
            </a:r>
            <a:endParaRPr lang="uk-UA" b="1" i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000108"/>
            <a:ext cx="8715436" cy="5019692"/>
          </a:xfrm>
        </p:spPr>
        <p:txBody>
          <a:bodyPr/>
          <a:lstStyle/>
          <a:p>
            <a:pPr marL="0" indent="531813" algn="just">
              <a:buNone/>
            </a:pP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різних хімічних реакціях застосовується 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сурьменістичний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сірчанокислий натрій - речовина , синтезоване вченими. Кристал 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цієї 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речлвини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має 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форму тетраедра .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 descr="D:\Рабочий стол\images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2928934"/>
            <a:ext cx="3714776" cy="3143272"/>
          </a:xfrm>
          <a:prstGeom prst="rect">
            <a:avLst/>
          </a:prstGeom>
          <a:noFill/>
        </p:spPr>
      </p:pic>
      <p:pic>
        <p:nvPicPr>
          <p:cNvPr id="2051" name="Picture 3" descr="D:\Рабочий стол\1sern_natri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928934"/>
            <a:ext cx="3599166" cy="314327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0"/>
            <a:ext cx="7772400" cy="654032"/>
          </a:xfrm>
        </p:spPr>
        <p:txBody>
          <a:bodyPr anchor="t">
            <a:normAutofit/>
          </a:bodyPr>
          <a:lstStyle/>
          <a:p>
            <a:pPr algn="ctr"/>
            <a:r>
              <a:rPr lang="uk-UA" sz="3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Ікосаедр</a:t>
            </a:r>
            <a:endParaRPr lang="uk-UA" dirty="0"/>
          </a:p>
        </p:txBody>
      </p:sp>
      <p:pic>
        <p:nvPicPr>
          <p:cNvPr id="8196" name="Picture 4" descr="D:\Рабочий стол\DSC_0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2000240"/>
            <a:ext cx="4357718" cy="4429156"/>
          </a:xfrm>
          <a:prstGeom prst="rect">
            <a:avLst/>
          </a:prstGeom>
          <a:noFill/>
        </p:spPr>
      </p:pic>
      <p:pic>
        <p:nvPicPr>
          <p:cNvPr id="8198" name="Picture 6" descr="D:\Рабочий стол\0016-009-Pravilnye-mnogogranniki-i-priro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000240"/>
            <a:ext cx="3214710" cy="360271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71472" y="5715016"/>
            <a:ext cx="3500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/>
              <a:t>Скелет </a:t>
            </a:r>
            <a:r>
              <a:rPr lang="uk-UA" sz="2000" b="1" i="1" dirty="0"/>
              <a:t>одноклітинного організму </a:t>
            </a:r>
            <a:r>
              <a:rPr lang="uk-UA" sz="2000" b="1" i="1" dirty="0" smtClean="0"/>
              <a:t>феодаріі.</a:t>
            </a:r>
            <a:endParaRPr lang="uk-UA" sz="20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714356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Ікоса́едр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 — 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правильний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опуклий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багатогранник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двадцятигранник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одне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Платонових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тіл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Кожна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20 граней є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рівностороннім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трикутником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Число ребер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рівне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30, число вершин — 12.</a:t>
            </a:r>
            <a:endParaRPr lang="uk-UA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928670"/>
            <a:ext cx="85364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ctr"/>
            <a:r>
              <a:rPr lang="uk-UA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Віруси, побудовані тільки з нуклеїнової кислоти і білка, можуть походити </a:t>
            </a:r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uk-UA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правильний </a:t>
            </a:r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двадцятигранник</a:t>
            </a:r>
            <a:r>
              <a:rPr lang="uk-UA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або ікосаедр. </a:t>
            </a:r>
          </a:p>
        </p:txBody>
      </p:sp>
      <p:pic>
        <p:nvPicPr>
          <p:cNvPr id="12290" name="Picture 2" descr="D:\Рабочий стол\156_26_05_10_fa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428868"/>
            <a:ext cx="4643470" cy="3643338"/>
          </a:xfrm>
          <a:prstGeom prst="rect">
            <a:avLst/>
          </a:prstGeom>
          <a:noFill/>
        </p:spPr>
      </p:pic>
      <p:pic>
        <p:nvPicPr>
          <p:cNvPr id="12291" name="Picture 3" descr="D:\Рабочий стол\96_html_m36acd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428868"/>
            <a:ext cx="4101082" cy="378621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5984" y="214290"/>
            <a:ext cx="4214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Віруси</a:t>
            </a:r>
            <a:endParaRPr lang="uk-UA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6235616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14290"/>
            <a:ext cx="7772400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Ікосаедр</a:t>
            </a:r>
            <a:endParaRPr lang="uk-UA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000108"/>
            <a:ext cx="8643998" cy="501969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Ікосаедром може бути навіть звичайний футбольний м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яч.</a:t>
            </a:r>
            <a:endParaRPr lang="uk-UA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D:\Рабочий стол\5-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026294"/>
            <a:ext cx="6786610" cy="449399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Рабочий стол\урочки\9317356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500438"/>
            <a:ext cx="4429125" cy="3357562"/>
          </a:xfrm>
          <a:prstGeom prst="rect">
            <a:avLst/>
          </a:prstGeom>
          <a:noFill/>
        </p:spPr>
      </p:pic>
      <p:pic>
        <p:nvPicPr>
          <p:cNvPr id="1027" name="Picture 3" descr="D:\Рабочий стол\урочки\2ad3f910c3b5dce627052bf0f540c8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500438"/>
            <a:ext cx="4714876" cy="3357562"/>
          </a:xfrm>
          <a:prstGeom prst="rect">
            <a:avLst/>
          </a:prstGeom>
          <a:noFill/>
        </p:spPr>
      </p:pic>
      <p:pic>
        <p:nvPicPr>
          <p:cNvPr id="1026" name="Picture 2" descr="D:\Рабочий стол\43972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0"/>
            <a:ext cx="5000629" cy="3500438"/>
          </a:xfrm>
          <a:prstGeom prst="rect">
            <a:avLst/>
          </a:prstGeom>
          <a:noFill/>
        </p:spPr>
      </p:pic>
      <p:pic>
        <p:nvPicPr>
          <p:cNvPr id="1028" name="Picture 4" descr="D:\Рабочий стол\урочки\769890-0-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331370" cy="350043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14620"/>
            <a:ext cx="9144000" cy="796908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uk-UA" sz="44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Многогранники в архітектурі.</a:t>
            </a:r>
            <a:endParaRPr lang="uk-UA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8572560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ctr">
              <a:lnSpc>
                <a:spcPct val="80000"/>
              </a:lnSpc>
              <a:defRPr/>
            </a:pP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Якщо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 розглянемо перші архітектурні споруди, які будувалися людиною з каменів, то можна зазначити, що вже тоді людина вибирала найвиразніші за формою і величиною камені.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9" descr="T4733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9" y="1785926"/>
            <a:ext cx="2643206" cy="305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 descr="a_106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7554" y="1785926"/>
            <a:ext cx="2571768" cy="307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m03001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7949" y="1785926"/>
            <a:ext cx="2500331" cy="307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5720" y="5143512"/>
            <a:ext cx="26355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Піраміда Місяця. Кінець 1 тис до н. е.. </a:t>
            </a:r>
            <a:r>
              <a:rPr lang="ru-RU" b="1" dirty="0" smtClean="0"/>
              <a:t>- Початок н. е.. Висота 42 м. Теотіуакан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643306" y="5286388"/>
            <a:ext cx="2016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Тенаюке. Піраміда 12-15 ст. Культура ацтеків.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445370" y="5286388"/>
            <a:ext cx="2698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Піраміда Кукулькана («Кастільо») в Чичен-Іца. Культура майя. 8-12 ст. Мексика.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892847233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6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Рабочий стол\43972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0097" y="0"/>
            <a:ext cx="10287072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-357222" y="5288340"/>
            <a:ext cx="101441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ctr">
              <a:defRPr/>
            </a:pPr>
            <a:r>
              <a:rPr lang="uk-UA" sz="2400" dirty="0" smtClean="0">
                <a:ln w="3175"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Незвичайний </a:t>
            </a:r>
            <a:r>
              <a:rPr lang="uk-UA" sz="2400" dirty="0">
                <a:ln w="3175"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житловий будинок: на численних, з'єднаних між собою тумбах стоять на ребрах кубики. На кожній тумбі - по кубику. Кожен кубик - триярусна квартира для однієї сім'ї. Адже ми звикли жити в паралелепіпедах, міцним </a:t>
            </a:r>
            <a:r>
              <a:rPr lang="uk-UA" sz="2400" dirty="0" smtClean="0">
                <a:ln w="3175"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фундаментом. </a:t>
            </a:r>
            <a:endParaRPr lang="ru-RU" sz="2400" dirty="0">
              <a:ln w="3175"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190057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Рабочий стол\star oguz-han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42974" y="0"/>
            <a:ext cx="1000132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642974" y="5857892"/>
            <a:ext cx="9786974" cy="714380"/>
          </a:xfrm>
        </p:spPr>
        <p:txBody>
          <a:bodyPr>
            <a:noAutofit/>
          </a:bodyPr>
          <a:lstStyle/>
          <a:p>
            <a:pPr marL="87313" indent="-4763" algn="ctr">
              <a:buNone/>
              <a:tabLst>
                <a:tab pos="182563" algn="l"/>
              </a:tabLst>
            </a:pPr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2010 році у Туркменістані був відкритий  Новий РАГС </a:t>
            </a:r>
            <a:endParaRPr lang="uk-UA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85728"/>
            <a:ext cx="8643998" cy="5000660"/>
          </a:xfrm>
        </p:spPr>
        <p:txBody>
          <a:bodyPr>
            <a:normAutofit/>
          </a:bodyPr>
          <a:lstStyle/>
          <a:p>
            <a:pPr marL="0" indent="279400" algn="ctr">
              <a:buNone/>
            </a:pPr>
            <a:r>
              <a:rPr lang="uk-UA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столиці Туркменістану - Ашхабад - є ще одна визначна пам'ятка, яка увійшла до Книги рекордів Гіннесса - новий Центр телерадіомовлення «Туркменістан»</a:t>
            </a:r>
            <a:endParaRPr lang="uk-UA" sz="2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Рабочий стол\star oguz-han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500174"/>
            <a:ext cx="4143404" cy="5143536"/>
          </a:xfrm>
          <a:prstGeom prst="rect">
            <a:avLst/>
          </a:prstGeom>
          <a:noFill/>
        </p:spPr>
      </p:pic>
      <p:pic>
        <p:nvPicPr>
          <p:cNvPr id="4100" name="Picture 4" descr="D:\Рабочий стол\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00174"/>
            <a:ext cx="4143404" cy="516358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Рабочий стол\samie_neobichnie_zdanija_mira_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81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dirty="0" smtClean="0">
                <a:solidFill>
                  <a:srgbClr val="FFC000"/>
                </a:solidFill>
              </a:rPr>
              <a:t>Житловий</a:t>
            </a:r>
            <a:r>
              <a:rPr lang="ru-RU" sz="3600" b="1" dirty="0" smtClean="0">
                <a:solidFill>
                  <a:srgbClr val="FFC000"/>
                </a:solidFill>
              </a:rPr>
              <a:t> комплекс Хабітат-67. Монреаль, Канада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uk-UA" dirty="0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571480"/>
            <a:ext cx="8215370" cy="3643338"/>
          </a:xfrm>
        </p:spPr>
        <p:txBody>
          <a:bodyPr anchor="ctr">
            <a:normAutofit/>
          </a:bodyPr>
          <a:lstStyle/>
          <a:p>
            <a:r>
              <a:rPr lang="uk-UA" sz="2800" b="1" dirty="0" smtClean="0">
                <a:ln>
                  <a:solidFill>
                    <a:schemeClr val="bg1"/>
                  </a:solidFill>
                </a:ln>
                <a:solidFill>
                  <a:srgbClr val="0033CC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І в людині захована сила кристалізації. Число і фантазія, закон і достаток -  </a:t>
            </a:r>
            <a:r>
              <a:rPr lang="uk-UA" sz="2800" b="1" dirty="0" smtClean="0">
                <a:ln>
                  <a:solidFill>
                    <a:schemeClr val="bg1"/>
                  </a:solidFill>
                </a:ln>
                <a:solidFill>
                  <a:srgbClr val="0033CC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ось живі творчі сили природи: не сидіти під землею деревом, а створювати кристали й ідеї.</a:t>
            </a:r>
          </a:p>
          <a:p>
            <a:r>
              <a:rPr lang="uk-UA" sz="2800" b="1" dirty="0" smtClean="0">
                <a:ln>
                  <a:solidFill>
                    <a:schemeClr val="bg1"/>
                  </a:solidFill>
                </a:ln>
                <a:solidFill>
                  <a:srgbClr val="0033CC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Ось що означає бути разом із природою.</a:t>
            </a:r>
          </a:p>
          <a:p>
            <a:endParaRPr lang="uk-UA" dirty="0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Рабочий стол\17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7582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965804"/>
            <a:ext cx="9144000" cy="892196"/>
          </a:xfrm>
        </p:spPr>
        <p:txBody>
          <a:bodyPr anchor="ctr">
            <a:normAutofit/>
          </a:bodyPr>
          <a:lstStyle/>
          <a:p>
            <a:pPr algn="ctr"/>
            <a:r>
              <a:rPr lang="ru-RU" b="1" dirty="0" smtClean="0">
                <a:solidFill>
                  <a:srgbClr val="FFFFFF"/>
                </a:solidFill>
              </a:rPr>
              <a:t>«</a:t>
            </a:r>
            <a:r>
              <a:rPr lang="ru-RU" sz="2800" b="1" dirty="0" err="1" smtClean="0">
                <a:solidFill>
                  <a:srgbClr val="FFFFFF"/>
                </a:solidFill>
              </a:rPr>
              <a:t>Танцюючий</a:t>
            </a:r>
            <a:r>
              <a:rPr lang="ru-RU" b="1" dirty="0" smtClean="0">
                <a:solidFill>
                  <a:srgbClr val="FFFFFF"/>
                </a:solidFill>
              </a:rPr>
              <a:t> </a:t>
            </a:r>
            <a:r>
              <a:rPr lang="ru-RU" sz="2800" b="1" dirty="0" err="1" smtClean="0">
                <a:solidFill>
                  <a:srgbClr val="FFFFFF"/>
                </a:solidFill>
              </a:rPr>
              <a:t>будинок</a:t>
            </a:r>
            <a:r>
              <a:rPr lang="ru-RU" b="1" dirty="0" smtClean="0">
                <a:solidFill>
                  <a:srgbClr val="FFFFFF"/>
                </a:solidFill>
              </a:rPr>
              <a:t>» </a:t>
            </a:r>
            <a:r>
              <a:rPr lang="ru-RU" sz="2800" b="1" dirty="0" smtClean="0">
                <a:solidFill>
                  <a:srgbClr val="FFFFFF"/>
                </a:solidFill>
              </a:rPr>
              <a:t>в </a:t>
            </a:r>
            <a:r>
              <a:rPr lang="ru-RU" sz="2800" b="1" dirty="0" err="1" smtClean="0">
                <a:solidFill>
                  <a:srgbClr val="FFFFFF"/>
                </a:solidFill>
              </a:rPr>
              <a:t>Празі</a:t>
            </a:r>
            <a:r>
              <a:rPr lang="ru-RU" sz="2800" b="1" dirty="0" smtClean="0">
                <a:solidFill>
                  <a:srgbClr val="FFFFFF"/>
                </a:solidFill>
              </a:rPr>
              <a:t>, </a:t>
            </a:r>
            <a:r>
              <a:rPr lang="ru-RU" sz="2800" b="1" dirty="0" err="1" smtClean="0">
                <a:solidFill>
                  <a:srgbClr val="FFFFFF"/>
                </a:solidFill>
              </a:rPr>
              <a:t>Чехія</a:t>
            </a:r>
            <a:endParaRPr lang="uk-UA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196" name="Picture 4" descr="D:\Рабочий стол\build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7222" y="0"/>
            <a:ext cx="5143536" cy="4000504"/>
          </a:xfrm>
          <a:prstGeom prst="rect">
            <a:avLst/>
          </a:prstGeom>
          <a:noFill/>
        </p:spPr>
      </p:pic>
      <p:pic>
        <p:nvPicPr>
          <p:cNvPr id="8197" name="Picture 5" descr="D:\Рабочий стол\189501827452ac25d2c70aa855742487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-1"/>
            <a:ext cx="5286380" cy="4000505"/>
          </a:xfrm>
          <a:prstGeom prst="rect">
            <a:avLst/>
          </a:prstGeom>
          <a:noFill/>
        </p:spPr>
      </p:pic>
      <p:pic>
        <p:nvPicPr>
          <p:cNvPr id="8198" name="Picture 6" descr="D:\Рабочий стол\2ad3f910c3b5dce627052bf0f540c8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2144" y="3500438"/>
            <a:ext cx="5061856" cy="3357562"/>
          </a:xfrm>
          <a:prstGeom prst="rect">
            <a:avLst/>
          </a:prstGeom>
          <a:noFill/>
        </p:spPr>
      </p:pic>
      <p:pic>
        <p:nvPicPr>
          <p:cNvPr id="8199" name="Picture 7" descr="D:\Рабочий стол\607417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28659" y="3500414"/>
            <a:ext cx="5072097" cy="335758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Рабочий стол\2013618911389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«Обертовий хмарочос» в Дубаї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uk-UA" dirty="0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D:\Рабочий стол\0_87ee4_f5917ecf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1" y="1"/>
            <a:ext cx="5286380" cy="6858000"/>
          </a:xfrm>
          <a:prstGeom prst="rect">
            <a:avLst/>
          </a:prstGeom>
          <a:noFill/>
        </p:spPr>
      </p:pic>
      <p:pic>
        <p:nvPicPr>
          <p:cNvPr id="4099" name="Picture 3" descr="D:\Рабочий стол\swiss-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85762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132530"/>
            <a:ext cx="9144000" cy="72547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FFFF"/>
                </a:solidFill>
              </a:rPr>
              <a:t>Gherkin building або </a:t>
            </a:r>
            <a:r>
              <a:rPr lang="ru-RU" b="1" dirty="0" err="1" smtClean="0">
                <a:solidFill>
                  <a:srgbClr val="FFFFFF"/>
                </a:solidFill>
              </a:rPr>
              <a:t>Сент-Мері</a:t>
            </a:r>
            <a:r>
              <a:rPr lang="ru-RU" b="1" dirty="0" smtClean="0">
                <a:solidFill>
                  <a:srgbClr val="FFFFFF"/>
                </a:solidFill>
              </a:rPr>
              <a:t> </a:t>
            </a:r>
            <a:r>
              <a:rPr lang="ru-RU" b="1" dirty="0" err="1" smtClean="0">
                <a:solidFill>
                  <a:srgbClr val="FFFFFF"/>
                </a:solidFill>
              </a:rPr>
              <a:t>Екс</a:t>
            </a:r>
            <a:r>
              <a:rPr lang="ru-RU" b="1" dirty="0" smtClean="0">
                <a:solidFill>
                  <a:srgbClr val="FFFFFF"/>
                </a:solidFill>
              </a:rPr>
              <a:t> 30.</a:t>
            </a:r>
            <a:endParaRPr lang="uk-UA" dirty="0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Рабочий стол\national_library_minsk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3050"/>
          </a:xfrm>
        </p:spPr>
        <p:txBody>
          <a:bodyPr anchor="b">
            <a:normAutofit fontScale="90000"/>
          </a:bodyPr>
          <a:lstStyle/>
          <a:p>
            <a:pPr algn="ctr"/>
            <a:r>
              <a:rPr lang="uk-UA" sz="4000" b="1" dirty="0" smtClean="0"/>
              <a:t>Національна бібліотека «Діамант»  в </a:t>
            </a:r>
            <a:r>
              <a:rPr lang="uk-UA" sz="4000" b="1" dirty="0" err="1" smtClean="0"/>
              <a:t>білорусії</a:t>
            </a:r>
            <a:r>
              <a:rPr lang="uk-UA" sz="4000" b="1" dirty="0" smtClean="0"/>
              <a:t>.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uk-UA" dirty="0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D:\Рабочий стол\hq-wallpapers_ru_city_31359_1920x1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0355" y="0"/>
            <a:ext cx="3523645" cy="3143248"/>
          </a:xfrm>
          <a:prstGeom prst="rect">
            <a:avLst/>
          </a:prstGeom>
          <a:noFill/>
        </p:spPr>
      </p:pic>
      <p:pic>
        <p:nvPicPr>
          <p:cNvPr id="6150" name="Picture 6" descr="D:\Рабочий стол\national_library_minsk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498" y="3071810"/>
            <a:ext cx="4762502" cy="3786190"/>
          </a:xfrm>
          <a:prstGeom prst="rect">
            <a:avLst/>
          </a:prstGeom>
          <a:noFill/>
        </p:spPr>
      </p:pic>
      <p:pic>
        <p:nvPicPr>
          <p:cNvPr id="6154" name="Picture 10" descr="D:\Рабочий стол\769890-0-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71810"/>
            <a:ext cx="4500562" cy="3786190"/>
          </a:xfrm>
          <a:prstGeom prst="rect">
            <a:avLst/>
          </a:prstGeom>
          <a:noFill/>
        </p:spPr>
      </p:pic>
      <p:pic>
        <p:nvPicPr>
          <p:cNvPr id="6155" name="Picture 11" descr="D:\Рабочий стол\library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286248" cy="307181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29264"/>
            <a:ext cx="9144000" cy="1249362"/>
          </a:xfrm>
        </p:spPr>
        <p:txBody>
          <a:bodyPr anchor="t">
            <a:normAutofit/>
          </a:bodyPr>
          <a:lstStyle/>
          <a:p>
            <a:pPr algn="ctr"/>
            <a:r>
              <a:rPr lang="uk-UA" sz="1800" b="1" i="1" dirty="0" smtClean="0">
                <a:solidFill>
                  <a:srgbClr val="FFFFFF"/>
                </a:solidFill>
              </a:rPr>
              <a:t>Незвичність будівлі не тільки у формі, але і підсвічуванню, яка автоматично включається після заходу сонця і працює до півночі, візерунки на «діамант» і колір підсвічування змінюються кожну секунду.</a:t>
            </a:r>
            <a:endParaRPr lang="uk-UA" sz="1800" b="1" i="1" dirty="0">
              <a:solidFill>
                <a:srgbClr val="FFFFFF"/>
              </a:solidFill>
            </a:endParaRPr>
          </a:p>
        </p:txBody>
      </p:sp>
      <p:pic>
        <p:nvPicPr>
          <p:cNvPr id="6147" name="Picture 3" descr="D:\Рабочий стол\96ed6fb3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488" y="0"/>
            <a:ext cx="2786049" cy="307181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813"/>
          <a:stretch/>
        </p:blipFill>
        <p:spPr bwMode="auto">
          <a:xfrm>
            <a:off x="-51776" y="4000504"/>
            <a:ext cx="2623512" cy="2822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868" y="0"/>
            <a:ext cx="1921242" cy="307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1736" y="4000504"/>
            <a:ext cx="3694547" cy="285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63" t="19510" r="4805" b="26516"/>
          <a:stretch/>
        </p:blipFill>
        <p:spPr bwMode="auto">
          <a:xfrm>
            <a:off x="6286512" y="4000504"/>
            <a:ext cx="2832680" cy="2857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815" y="-338"/>
            <a:ext cx="3635896" cy="3072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94" y="0"/>
            <a:ext cx="3643306" cy="307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3140968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Многогранники в ювелірному виробництві</a:t>
            </a:r>
            <a:endParaRPr lang="uk-U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4416141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357166"/>
            <a:ext cx="7772400" cy="928670"/>
          </a:xfrm>
        </p:spPr>
        <p:txBody>
          <a:bodyPr anchor="ctr">
            <a:normAutofit/>
          </a:bodyPr>
          <a:lstStyle/>
          <a:p>
            <a:pPr algn="ctr"/>
            <a:r>
              <a:rPr lang="uk-UA" sz="4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Висновок</a:t>
            </a:r>
            <a:endParaRPr lang="uk-UA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357298"/>
            <a:ext cx="8715436" cy="2286016"/>
          </a:xfrm>
        </p:spPr>
        <p:txBody>
          <a:bodyPr anchor="ctr"/>
          <a:lstStyle/>
          <a:p>
            <a:pPr marL="6350" indent="442913" algn="just">
              <a:buNone/>
            </a:pP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Отже, як ви помітили многогранники оточують нас повсюди: в  побуті, природі, архітектурі, прикрасах, навіть вірусах. Просто ми їх не помічаємо. А досить  подивитися навкруги і ви побачите, що вони справді повсюди, навіть там, де ви не очікували. 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D:\Рабочий стол\Icosahedron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3929066"/>
            <a:ext cx="2214578" cy="2071702"/>
          </a:xfrm>
          <a:prstGeom prst="rect">
            <a:avLst/>
          </a:prstGeom>
          <a:noFill/>
        </p:spPr>
      </p:pic>
      <p:pic>
        <p:nvPicPr>
          <p:cNvPr id="5" name="Picture 3" descr="D:\Рабочий стол\Tetrahedron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929066"/>
            <a:ext cx="2000264" cy="2071702"/>
          </a:xfrm>
          <a:prstGeom prst="rect">
            <a:avLst/>
          </a:prstGeom>
          <a:noFill/>
        </p:spPr>
      </p:pic>
      <p:pic>
        <p:nvPicPr>
          <p:cNvPr id="7" name="Picture 9" descr="D:\Рабочий стол\Octahedron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929066"/>
            <a:ext cx="2007177" cy="2071702"/>
          </a:xfrm>
          <a:prstGeom prst="rect">
            <a:avLst/>
          </a:prstGeom>
          <a:noFill/>
        </p:spPr>
      </p:pic>
      <p:pic>
        <p:nvPicPr>
          <p:cNvPr id="8" name="Picture 2" descr="D:\Рабочий стол\Hexahedron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3929066"/>
            <a:ext cx="2166964" cy="207170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0" y="642918"/>
            <a:ext cx="8929718" cy="3357586"/>
          </a:xfrm>
        </p:spPr>
        <p:txBody>
          <a:bodyPr/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</a:rPr>
              <a:t>Многогранник </a:t>
            </a:r>
            <a:r>
              <a:rPr lang="ru-RU" sz="2000" dirty="0" smtClean="0">
                <a:solidFill>
                  <a:schemeClr val="bg1"/>
                </a:solidFill>
              </a:rPr>
              <a:t> — </a:t>
            </a:r>
            <a:r>
              <a:rPr lang="ru-RU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геометрична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фігура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частина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простору, </a:t>
            </a:r>
            <a:r>
              <a:rPr lang="ru-RU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обмежена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замкненою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поверхнею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що </a:t>
            </a:r>
            <a:r>
              <a:rPr lang="ru-RU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складається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плоских </a:t>
            </a:r>
            <a:r>
              <a:rPr lang="ru-RU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багатокутників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які </a:t>
            </a:r>
            <a:r>
              <a:rPr lang="ru-RU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називаються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гранями многогранника.</a:t>
            </a:r>
            <a:endParaRPr lang="uk-UA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Много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гранник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 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гранями називають 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гранник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Зокрема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marL="360363" indent="-96838">
              <a:buFont typeface="Wingdings" pitchFamily="2" charset="2"/>
              <a:buChar char="ü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тетраедр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— 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4-гранник,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0363" indent="-96838">
              <a:buFont typeface="Wingdings" pitchFamily="2" charset="2"/>
              <a:buChar char="ü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додекаедр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 — 12-гранник, </a:t>
            </a:r>
          </a:p>
          <a:p>
            <a:pPr marL="360363" indent="-96838">
              <a:buFont typeface="Wingdings" pitchFamily="2" charset="2"/>
              <a:buChar char="ü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ікосаедр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— 20-гранник.</a:t>
            </a:r>
          </a:p>
          <a:p>
            <a:pPr marL="360363" indent="-96838">
              <a:buFont typeface="Wingdings" pitchFamily="2" charset="2"/>
              <a:buChar char="ü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октаедр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— 8-гранник</a:t>
            </a:r>
          </a:p>
          <a:p>
            <a:pPr marL="360363" indent="-96838">
              <a:buFont typeface="Wingdings" pitchFamily="2" charset="2"/>
              <a:buChar char="ü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куб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6-гранник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uk-UA" sz="2000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4414" y="0"/>
            <a:ext cx="6715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Визначення: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Рабочий стол\Icosahedron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4572008"/>
            <a:ext cx="2214578" cy="2071702"/>
          </a:xfrm>
          <a:prstGeom prst="rect">
            <a:avLst/>
          </a:prstGeom>
          <a:noFill/>
        </p:spPr>
      </p:pic>
      <p:pic>
        <p:nvPicPr>
          <p:cNvPr id="1027" name="Picture 3" descr="D:\Рабочий стол\Tetrahedron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2428868"/>
            <a:ext cx="2000264" cy="1938334"/>
          </a:xfrm>
          <a:prstGeom prst="rect">
            <a:avLst/>
          </a:prstGeom>
          <a:noFill/>
        </p:spPr>
      </p:pic>
      <p:pic>
        <p:nvPicPr>
          <p:cNvPr id="1028" name="Picture 4" descr="D:\Рабочий стол\Dodecahedron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2428868"/>
            <a:ext cx="2214578" cy="1928826"/>
          </a:xfrm>
          <a:prstGeom prst="rect">
            <a:avLst/>
          </a:prstGeom>
          <a:noFill/>
        </p:spPr>
      </p:pic>
      <p:pic>
        <p:nvPicPr>
          <p:cNvPr id="1033" name="Picture 9" descr="D:\Рабочий стол\Octahedron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4572008"/>
            <a:ext cx="2007177" cy="2071702"/>
          </a:xfrm>
          <a:prstGeom prst="rect">
            <a:avLst/>
          </a:prstGeom>
          <a:noFill/>
        </p:spPr>
      </p:pic>
      <p:pic>
        <p:nvPicPr>
          <p:cNvPr id="2050" name="Picture 2" descr="D:\Рабочий стол\Hexahedron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4572008"/>
            <a:ext cx="2166964" cy="202408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572560" cy="989034"/>
          </a:xfrm>
        </p:spPr>
        <p:txBody>
          <a:bodyPr>
            <a:normAutofit/>
          </a:bodyPr>
          <a:lstStyle/>
          <a:p>
            <a:pPr algn="ctr"/>
            <a:r>
              <a:rPr lang="uk-UA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Многогранники</a:t>
            </a:r>
            <a:r>
              <a:rPr lang="uk-UA" sz="4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sz="4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природі</a:t>
            </a:r>
            <a:endParaRPr lang="uk-UA" sz="4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D:\Рабочий стол\yBVmxKc8q8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3929066"/>
            <a:ext cx="2857519" cy="2271362"/>
          </a:xfrm>
          <a:prstGeom prst="rect">
            <a:avLst/>
          </a:prstGeom>
          <a:noFill/>
        </p:spPr>
      </p:pic>
      <p:pic>
        <p:nvPicPr>
          <p:cNvPr id="11267" name="Picture 3" descr="D:\Рабочий стол\saltcryst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5" y="1071546"/>
            <a:ext cx="2753581" cy="2143140"/>
          </a:xfrm>
          <a:prstGeom prst="rect">
            <a:avLst/>
          </a:prstGeom>
          <a:noFill/>
        </p:spPr>
      </p:pic>
      <p:pic>
        <p:nvPicPr>
          <p:cNvPr id="11268" name="Picture 4" descr="D:\Рабочий стол\p10_sheelit-blochnoestroeniekristalla5sm-kita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1071546"/>
            <a:ext cx="2227185" cy="2151799"/>
          </a:xfrm>
          <a:prstGeom prst="rect">
            <a:avLst/>
          </a:prstGeom>
          <a:noFill/>
        </p:spPr>
      </p:pic>
      <p:pic>
        <p:nvPicPr>
          <p:cNvPr id="11270" name="Picture 6" descr="D:\Рабочий стол\зіркові многогранники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3929066"/>
            <a:ext cx="3464194" cy="235745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71472" y="6396335"/>
            <a:ext cx="314327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Сніжинки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86446" y="6396335"/>
            <a:ext cx="242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Алмаз (октаедр)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D:\Рабочий стол\hrusta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10" y="1071546"/>
            <a:ext cx="2071702" cy="214314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14282" y="3286124"/>
            <a:ext cx="307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Кришталь (призма)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86116" y="3286124"/>
            <a:ext cx="2786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Шееліт (піраміда</a:t>
            </a:r>
            <a:r>
              <a:rPr lang="ru-RU" dirty="0" smtClean="0"/>
              <a:t>)</a:t>
            </a:r>
            <a:endParaRPr lang="uk-UA" dirty="0"/>
          </a:p>
        </p:txBody>
      </p:sp>
      <p:sp>
        <p:nvSpPr>
          <p:cNvPr id="14" name="TextBox 13"/>
          <p:cNvSpPr txBox="1"/>
          <p:nvPr/>
        </p:nvSpPr>
        <p:spPr>
          <a:xfrm>
            <a:off x="5929322" y="3214686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Сіль(куб</a:t>
            </a:r>
            <a:r>
              <a:rPr lang="uk-UA" dirty="0" smtClean="0"/>
              <a:t>)</a:t>
            </a:r>
            <a:endParaRPr lang="uk-UA" dirty="0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714348" y="785794"/>
            <a:ext cx="7467600" cy="1143008"/>
          </a:xfrm>
        </p:spPr>
        <p:txBody>
          <a:bodyPr anchor="ctr"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Одним із видів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багатогранників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можуть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бути навіть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сніжинки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яких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існує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понад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10 000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різних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форм.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D:\Рабочий стол\snig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143380"/>
            <a:ext cx="1928826" cy="1928825"/>
          </a:xfrm>
          <a:prstGeom prst="rect">
            <a:avLst/>
          </a:prstGeom>
          <a:noFill/>
        </p:spPr>
      </p:pic>
      <p:pic>
        <p:nvPicPr>
          <p:cNvPr id="5" name="Picture 4" descr="D:\Рабочий стол\sneginka_mikroskop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4143380"/>
            <a:ext cx="2000264" cy="1928826"/>
          </a:xfrm>
          <a:prstGeom prst="rect">
            <a:avLst/>
          </a:prstGeom>
          <a:noFill/>
        </p:spPr>
      </p:pic>
      <p:pic>
        <p:nvPicPr>
          <p:cNvPr id="6" name="Picture 5" descr="D:\Рабочий стол\c121267094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4143380"/>
            <a:ext cx="1928826" cy="1928826"/>
          </a:xfrm>
          <a:prstGeom prst="rect">
            <a:avLst/>
          </a:prstGeom>
          <a:noFill/>
        </p:spPr>
      </p:pic>
      <p:pic>
        <p:nvPicPr>
          <p:cNvPr id="7" name="Picture 2" descr="D:\Рабочий стол\загруженно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2285992"/>
            <a:ext cx="2000264" cy="1715323"/>
          </a:xfrm>
          <a:prstGeom prst="rect">
            <a:avLst/>
          </a:prstGeom>
          <a:noFill/>
        </p:spPr>
      </p:pic>
      <p:pic>
        <p:nvPicPr>
          <p:cNvPr id="8" name="Picture 3" descr="D:\Рабочий стол\shor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78" y="4143380"/>
            <a:ext cx="1857388" cy="1880970"/>
          </a:xfrm>
          <a:prstGeom prst="rect">
            <a:avLst/>
          </a:prstGeom>
          <a:noFill/>
        </p:spPr>
      </p:pic>
      <p:pic>
        <p:nvPicPr>
          <p:cNvPr id="9" name="Picture 4" descr="D:\Рабочий стол\1231412894_1-40-277x2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2285992"/>
            <a:ext cx="1928826" cy="1714512"/>
          </a:xfrm>
          <a:prstGeom prst="rect">
            <a:avLst/>
          </a:prstGeom>
          <a:noFill/>
        </p:spPr>
      </p:pic>
      <p:pic>
        <p:nvPicPr>
          <p:cNvPr id="10" name="Picture 5" descr="D:\Рабочий стол\1_html_6b89ebe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4876" y="2285992"/>
            <a:ext cx="1928826" cy="1785950"/>
          </a:xfrm>
          <a:prstGeom prst="rect">
            <a:avLst/>
          </a:prstGeom>
          <a:noFill/>
        </p:spPr>
      </p:pic>
      <p:pic>
        <p:nvPicPr>
          <p:cNvPr id="11" name="Picture 6" descr="D:\Рабочий стол\Snowflakes_www.pixanews-10-680x63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6578" y="2285992"/>
            <a:ext cx="1847652" cy="178595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214546" y="214290"/>
            <a:ext cx="4929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Шестикутники</a:t>
            </a:r>
            <a:endParaRPr lang="uk-U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D:\Рабочий стол\18797-oboi-soti-s-med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0098" y="0"/>
            <a:ext cx="9929850" cy="6858001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85728"/>
            <a:ext cx="9144000" cy="5840435"/>
          </a:xfrm>
        </p:spPr>
        <p:txBody>
          <a:bodyPr>
            <a:normAutofit/>
          </a:bodyPr>
          <a:lstStyle/>
          <a:p>
            <a:pPr marL="88900" indent="258763" algn="ctr">
              <a:buNone/>
            </a:pPr>
            <a:r>
              <a:rPr lang="uk-UA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Звичайні соти є прикладом </a:t>
            </a:r>
            <a:r>
              <a:rPr lang="uk-UA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многогранника</a:t>
            </a:r>
            <a:r>
              <a:rPr lang="uk-UA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природі</a:t>
            </a:r>
            <a:endParaRPr lang="uk-UA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pPr algn="ctr"/>
            <a:r>
              <a:rPr lang="uk-UA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Куб</a:t>
            </a:r>
            <a:endParaRPr lang="uk-UA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000109"/>
            <a:ext cx="8715436" cy="4143404"/>
          </a:xfrm>
        </p:spPr>
        <p:txBody>
          <a:bodyPr>
            <a:normAutofit/>
          </a:bodyPr>
          <a:lstStyle/>
          <a:p>
            <a:pPr marL="0" indent="369888" algn="just">
              <a:buNone/>
            </a:pPr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равильні </a:t>
            </a:r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багатогранники - </a:t>
            </a:r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широко </a:t>
            </a:r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поширені в природі. Підтвердженням тому служить форма деяких кристалів . Наприклад , кристали кухонної солі мають форму куба. </a:t>
            </a:r>
          </a:p>
        </p:txBody>
      </p:sp>
      <p:pic>
        <p:nvPicPr>
          <p:cNvPr id="1026" name="Picture 2" descr="D:\Рабочий стол\saltcryst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143248"/>
            <a:ext cx="4160256" cy="3143272"/>
          </a:xfrm>
          <a:prstGeom prst="rect">
            <a:avLst/>
          </a:prstGeom>
          <a:noFill/>
        </p:spPr>
      </p:pic>
      <p:pic>
        <p:nvPicPr>
          <p:cNvPr id="1027" name="Picture 3" descr="D:\Рабочий стол\16f76821f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143248"/>
            <a:ext cx="4154026" cy="321471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65403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ктаедр</a:t>
            </a:r>
            <a:endParaRPr lang="uk-UA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857232"/>
            <a:ext cx="8715436" cy="5268931"/>
          </a:xfrm>
        </p:spPr>
        <p:txBody>
          <a:bodyPr/>
          <a:lstStyle/>
          <a:p>
            <a:pPr marL="6350" indent="282575" algn="ctr">
              <a:buNone/>
            </a:pPr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 виробництві алюмінію користуються алюмінієво-калієвими </a:t>
            </a:r>
            <a:r>
              <a:rPr lang="uk-UA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кварцИ</a:t>
            </a:r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монокристал яких має форму правильного октаедра.</a:t>
            </a:r>
            <a:endParaRPr lang="uk-U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Рабочий стол\m-Q-in-Q_Dal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928934"/>
            <a:ext cx="2857519" cy="3252019"/>
          </a:xfrm>
          <a:prstGeom prst="rect">
            <a:avLst/>
          </a:prstGeom>
          <a:noFill/>
        </p:spPr>
      </p:pic>
      <p:pic>
        <p:nvPicPr>
          <p:cNvPr id="2053" name="Picture 5" descr="D:\Рабочий стол\yBVmxKc8q8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071810"/>
            <a:ext cx="3857652" cy="314327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85786" y="2214554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/>
              <a:t>Кристал кварцу</a:t>
            </a:r>
            <a:endParaRPr lang="uk-UA" sz="24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5715008" y="2214554"/>
            <a:ext cx="192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/>
              <a:t>Діамант</a:t>
            </a:r>
            <a:endParaRPr lang="uk-UA" b="1" i="1" dirty="0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58259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Додекаедр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857232"/>
            <a:ext cx="8929718" cy="5786478"/>
          </a:xfrm>
        </p:spPr>
        <p:txBody>
          <a:bodyPr>
            <a:normAutofit/>
          </a:bodyPr>
          <a:lstStyle/>
          <a:p>
            <a:pPr marL="6350" indent="373063" algn="ctr">
              <a:buNone/>
            </a:pP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Отримання сірчаної кислоти , заліза , особливих сортів цементу не обходиться без сірчистого 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колчедану.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Кристали цієї хімічної речовини мають форму додекаедра 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350" indent="373063" algn="ctr">
              <a:buNone/>
            </a:pP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Рабочий стол\rubase_1_25898146_44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643182"/>
            <a:ext cx="2143140" cy="2089562"/>
          </a:xfrm>
          <a:prstGeom prst="rect">
            <a:avLst/>
          </a:prstGeom>
          <a:noFill/>
        </p:spPr>
      </p:pic>
      <p:pic>
        <p:nvPicPr>
          <p:cNvPr id="6149" name="Picture 5" descr="D:\Рабочий стол\vrus-sndu-mozhe-samoznishchutsya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4500570"/>
            <a:ext cx="3000396" cy="1937399"/>
          </a:xfrm>
          <a:prstGeom prst="rect">
            <a:avLst/>
          </a:prstGeom>
          <a:noFill/>
        </p:spPr>
      </p:pic>
      <p:pic>
        <p:nvPicPr>
          <p:cNvPr id="6150" name="Picture 6" descr="D:\Рабочий стол\Dodekaedr_1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0325" y="2500307"/>
            <a:ext cx="2476516" cy="185738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42910" y="5143512"/>
            <a:ext cx="178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/>
              <a:t>Кристал</a:t>
            </a:r>
            <a:endParaRPr lang="uk-UA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6572264" y="4572008"/>
            <a:ext cx="1802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/>
              <a:t>прикраса</a:t>
            </a:r>
            <a:endParaRPr lang="uk-UA" sz="24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3357554" y="3714752"/>
            <a:ext cx="207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/>
              <a:t>Клітина ВІЧ</a:t>
            </a:r>
            <a:endParaRPr lang="uk-UA" sz="2400" b="1" i="1" dirty="0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/>
      <p:bldP spid="10" grpId="0"/>
      <p:bldP spid="1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тая іспанія з ліва полоска">
  <a:themeElements>
    <a:clrScheme name="Другая 31">
      <a:dk1>
        <a:sysClr val="windowText" lastClr="000000"/>
      </a:dk1>
      <a:lt1>
        <a:srgbClr val="000000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nfyz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rmal">
  <a:themeElements>
    <a:clrScheme name="Thermal">
      <a:dk1>
        <a:srgbClr val="4D5B6B"/>
      </a:dk1>
      <a:lt1>
        <a:srgbClr val="FFFFFF"/>
      </a:lt1>
      <a:dk2>
        <a:srgbClr val="675D59"/>
      </a:dk2>
      <a:lt2>
        <a:srgbClr val="E8DED8"/>
      </a:lt2>
      <a:accent1>
        <a:srgbClr val="FF7605"/>
      </a:accent1>
      <a:accent2>
        <a:srgbClr val="7F7F7F"/>
      </a:accent2>
      <a:accent3>
        <a:srgbClr val="7F5185"/>
      </a:accent3>
      <a:accent4>
        <a:srgbClr val="89AAD3"/>
      </a:accent4>
      <a:accent5>
        <a:srgbClr val="8F5B4B"/>
      </a:accent5>
      <a:accent6>
        <a:srgbClr val="C84340"/>
      </a:accent6>
      <a:hlink>
        <a:srgbClr val="89AAD3"/>
      </a:hlink>
      <a:folHlink>
        <a:srgbClr val="795185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тая іспанія з ліва полоска</Template>
  <TotalTime>6077</TotalTime>
  <Words>529</Words>
  <Application>Microsoft Office PowerPoint</Application>
  <PresentationFormat>Экран (4:3)</PresentationFormat>
  <Paragraphs>61</Paragraphs>
  <Slides>27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тая іспанія з ліва полоска</vt:lpstr>
      <vt:lpstr>Thermal</vt:lpstr>
      <vt:lpstr>Многогранники  в природі, архітектурі та побуті людини.</vt:lpstr>
      <vt:lpstr>Слайд 2</vt:lpstr>
      <vt:lpstr>Слайд 3</vt:lpstr>
      <vt:lpstr>Многогранники в природі</vt:lpstr>
      <vt:lpstr>Слайд 5</vt:lpstr>
      <vt:lpstr>Слайд 6</vt:lpstr>
      <vt:lpstr>Куб</vt:lpstr>
      <vt:lpstr>Октаедр</vt:lpstr>
      <vt:lpstr>Додекаедр.</vt:lpstr>
      <vt:lpstr>Тетраедр</vt:lpstr>
      <vt:lpstr>Ікосаедр</vt:lpstr>
      <vt:lpstr>Слайд 12</vt:lpstr>
      <vt:lpstr>Ікосаедр</vt:lpstr>
      <vt:lpstr>Многогранники в архітектурі.</vt:lpstr>
      <vt:lpstr>Слайд 15</vt:lpstr>
      <vt:lpstr>Слайд 16</vt:lpstr>
      <vt:lpstr>Слайд 17</vt:lpstr>
      <vt:lpstr>Слайд 18</vt:lpstr>
      <vt:lpstr>Житловий комплекс Хабітат-67. Монреаль, Канада </vt:lpstr>
      <vt:lpstr>«Танцюючий будинок» в Празі, Чехія</vt:lpstr>
      <vt:lpstr>Слайд 21</vt:lpstr>
      <vt:lpstr>«Обертовий хмарочос» в Дубаї </vt:lpstr>
      <vt:lpstr>Gherkin building або Сент-Мері Екс 30.</vt:lpstr>
      <vt:lpstr>Національна бібліотека «Діамант»  в білорусії. </vt:lpstr>
      <vt:lpstr>Незвичність будівлі не тільки у формі, але і підсвічуванню, яка автоматично включається після заходу сонця і працює до півночі, візерунки на «діамант» і колір підсвічування змінюються кожну секунду.</vt:lpstr>
      <vt:lpstr>Слайд 26</vt:lpstr>
      <vt:lpstr>Висновок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Многогранники в природі і побуті людини.</dc:title>
  <dc:creator>Super</dc:creator>
  <cp:lastModifiedBy>Super</cp:lastModifiedBy>
  <cp:revision>225</cp:revision>
  <dcterms:created xsi:type="dcterms:W3CDTF">2014-02-06T18:24:15Z</dcterms:created>
  <dcterms:modified xsi:type="dcterms:W3CDTF">2014-03-14T17:16:39Z</dcterms:modified>
</cp:coreProperties>
</file>