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ED7F18-CEF8-4DFD-A2FF-4669C1DBE36F}" type="datetimeFigureOut">
              <a:rPr lang="uk-UA" smtClean="0"/>
              <a:t>08.05.2012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DE0CD0-34EB-4890-A4C7-A93BE2B74C7E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229600" cy="1828800"/>
          </a:xfrm>
        </p:spPr>
        <p:txBody>
          <a:bodyPr>
            <a:noAutofit/>
          </a:bodyPr>
          <a:lstStyle/>
          <a:p>
            <a:r>
              <a:rPr lang="uk-UA" sz="8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Математика в медицині</a:t>
            </a:r>
            <a:endParaRPr lang="uk-UA" sz="8800" i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55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«Золотий переріз». Здоров</a:t>
            </a:r>
            <a:r>
              <a:rPr lang="en-US" sz="6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`</a:t>
            </a:r>
            <a:r>
              <a:rPr lang="uk-UA" sz="6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 і гармонія</a:t>
            </a:r>
            <a:endParaRPr lang="uk-UA" sz="6000" i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34021"/>
            <a:ext cx="4466231" cy="15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045" y="1700808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 Інституті нормальної фізіології ім. Анохіна були піддані обстеженню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кілька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сотень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здорових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і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хворих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людей. У кожного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вимірювали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артеріальний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тиск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температуру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стан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легень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судин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-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всього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більше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20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параметрів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Ці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показники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автоматично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оброблялися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на ЕОМ і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відкладалися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на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радіусах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одного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кругаю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Коли сполучили ці показники 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однією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лінією, вийшла 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крива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– геометричне зображення стану здоров'я людини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Виявилось,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чим кращий 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стан здоров'я,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тим більше наближується крива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кола, а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значення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фізіологічних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параметрів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не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виходить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за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межі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круга.</a:t>
            </a:r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39552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0" y="70761"/>
            <a:ext cx="3540974" cy="3845023"/>
          </a:xfrm>
        </p:spPr>
      </p:pic>
      <p:sp>
        <p:nvSpPr>
          <p:cNvPr id="5" name="TextBox 4"/>
          <p:cNvSpPr txBox="1"/>
          <p:nvPr/>
        </p:nvSpPr>
        <p:spPr>
          <a:xfrm>
            <a:off x="4139952" y="260647"/>
            <a:ext cx="475252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навпаки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Коли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радіуси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не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вміщуються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в круг, час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починати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лікування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</a:t>
            </a:r>
            <a:endParaRPr lang="ru-RU" sz="27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Подальше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дослідження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показало,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що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співвідношення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математичних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значень</a:t>
            </a:r>
            <a:endParaRPr lang="ru-RU" sz="27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параметрів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у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тій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моделі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яка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може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служити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еталоном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здоров'я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близьке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до</a:t>
            </a:r>
          </a:p>
          <a:p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«золотого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перерізу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»,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тієї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божественної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пропорції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яку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вважають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мірилом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краси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й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гармонії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усіх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видах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мистецтв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92492" y="3888807"/>
            <a:ext cx="838396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Золотим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цей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переріз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називається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тому,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що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скрізь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де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він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присутній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відчувається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краса 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гармонія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Пропорції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добре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розвинутого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людського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тіла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підпорядковуються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законам 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золотого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перерізу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Перевірено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що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відношення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середніх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значень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лінійних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розмірів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певних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частин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тіла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людини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близьке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до числа.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Грецький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скульптор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Леохар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(IV ст. до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н.с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.) створив статую Аполлона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Бельведерського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якого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Стародавній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Греції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вважали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ідеалом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чоловічої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7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краси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</a:t>
            </a:r>
            <a:endParaRPr lang="uk-UA" sz="27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77272"/>
            <a:ext cx="8229600" cy="831235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Аполлон Бельведерський</a:t>
            </a:r>
            <a:endParaRPr lang="uk-UA" sz="80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011623" cy="57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8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езентації\medical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281">
            <a:off x="6437582" y="498767"/>
            <a:ext cx="2336298" cy="233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Висновок</a:t>
            </a:r>
            <a:endParaRPr lang="uk-UA" sz="9600" i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9220" name="Picture 4" descr="C:\Users\User\Desktop\Презентації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7768">
            <a:off x="233151" y="650856"/>
            <a:ext cx="2420081" cy="1573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626101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dirty="0" smtClean="0"/>
              <a:t>                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У даній презентації хотілося показати,                             що математика в медицині відіграє </a:t>
            </a:r>
          </a:p>
          <a:p>
            <a:pPr marL="137160" indent="0" algn="ctr">
              <a:buNone/>
            </a:pP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важливу роль, оскільки тут присутні багато речей, які залежать              від  математичних обчислень.     </a:t>
            </a:r>
          </a:p>
          <a:p>
            <a:pPr marL="137160" indent="0" algn="ctr">
              <a:buNone/>
            </a:pP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Проте, математику недаремно  називають «царицею наук», оскільки вона присутня і в астрономії, і в фізиці, і навіть у музиці….  </a:t>
            </a:r>
          </a:p>
          <a:p>
            <a:pPr algn="ctr"/>
            <a:r>
              <a:rPr lang="uk-UA" b="1" i="1" dirty="0" smtClean="0">
                <a:latin typeface="Gabriola" pitchFamily="82" charset="0"/>
              </a:rPr>
              <a:t>   «Ніякі </a:t>
            </a:r>
            <a:r>
              <a:rPr lang="uk-UA" b="1" i="1" dirty="0">
                <a:latin typeface="Gabriola" pitchFamily="82" charset="0"/>
              </a:rPr>
              <a:t>людські дослідження не можна назвати справжньою наукою, якщо вони не пройшли через математичні доведення</a:t>
            </a:r>
            <a:r>
              <a:rPr lang="uk-UA" dirty="0" smtClean="0"/>
              <a:t>.»</a:t>
            </a:r>
            <a:endParaRPr lang="uk-UA" dirty="0"/>
          </a:p>
          <a:p>
            <a:pPr marL="137160" indent="0" algn="ctr">
              <a:buNone/>
            </a:pP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Леонардо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да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Вінчі                                                               </a:t>
            </a:r>
            <a:endParaRPr lang="uk-UA" dirty="0"/>
          </a:p>
        </p:txBody>
      </p:sp>
      <p:pic>
        <p:nvPicPr>
          <p:cNvPr id="9219" name="Picture 3" descr="C:\Users\User\Desktop\Презентації\nay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5096">
            <a:off x="-3280741" y="2121055"/>
            <a:ext cx="1962150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09"/>
            <a:ext cx="8229600" cy="936104"/>
          </a:xfrm>
        </p:spPr>
        <p:txBody>
          <a:bodyPr>
            <a:noAutofit/>
          </a:bodyPr>
          <a:lstStyle/>
          <a:p>
            <a:r>
              <a:rPr lang="uk-UA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План</a:t>
            </a:r>
            <a:endParaRPr lang="uk-UA" sz="7200" i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Вступ</a:t>
            </a:r>
          </a:p>
          <a:p>
            <a:r>
              <a:rPr lang="uk-UA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Тематичні питання:   </a:t>
            </a:r>
          </a:p>
          <a:p>
            <a:pPr>
              <a:buFont typeface="Wingdings" pitchFamily="2" charset="2"/>
              <a:buChar char="v"/>
            </a:pPr>
            <a:r>
              <a:rPr lang="uk-UA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Математичне моделювання в медицині</a:t>
            </a:r>
          </a:p>
          <a:p>
            <a:pPr>
              <a:buFont typeface="Wingdings" pitchFamily="2" charset="2"/>
              <a:buChar char="v"/>
            </a:pPr>
            <a:r>
              <a:rPr lang="uk-UA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Математичні формули, які відображають процес передачі захворювання (Математична модель епідемії грипу)</a:t>
            </a:r>
          </a:p>
          <a:p>
            <a:pPr>
              <a:buFont typeface="Wingdings" pitchFamily="2" charset="2"/>
              <a:buChar char="v"/>
            </a:pPr>
            <a:r>
              <a:rPr lang="uk-UA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«Золотий переріз». Здоров</a:t>
            </a:r>
            <a:r>
              <a:rPr lang="en-US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`</a:t>
            </a:r>
            <a:r>
              <a:rPr lang="uk-UA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 і гармонія</a:t>
            </a:r>
          </a:p>
          <a:p>
            <a:r>
              <a:rPr lang="uk-UA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Висновок</a:t>
            </a:r>
          </a:p>
          <a:p>
            <a:pPr>
              <a:buFont typeface="Wingdings" pitchFamily="2" charset="2"/>
              <a:buChar char="v"/>
            </a:pPr>
            <a:endParaRPr lang="uk-UA" sz="3600" i="1" dirty="0" smtClean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" y="23694"/>
            <a:ext cx="9033761" cy="6834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Вступ</a:t>
            </a:r>
            <a:endParaRPr lang="uk-UA" sz="6600" i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20" y="836712"/>
            <a:ext cx="50615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Математика - це така важлива наука в нашому житті, що, практично в жодній сфері </a:t>
            </a:r>
          </a:p>
          <a:p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трудової діяльності без неї не можна </a:t>
            </a:r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обійтися. Здавалося б, що математика в медицині не потрібна. 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Але-це не так. Щоб лікувати хворих потрібно вирахувати необхідно дозу ліків.</a:t>
            </a:r>
          </a:p>
          <a:p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Доза буває разова, добова, курсова. Для того, щоб оцінити стан </a:t>
            </a:r>
            <a:r>
              <a:rPr lang="uk-UA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новонародженної</a:t>
            </a:r>
            <a:endParaRPr lang="uk-UA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дитини і в подальшому призначити лікування, потрібно знати масово-ростовий </a:t>
            </a:r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коефіцієнт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</a:p>
          <a:p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який визначається за допомогою математичних дій. При багатьох захворюваннях втрачається </a:t>
            </a:r>
          </a:p>
          <a:p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рідина в організмі та різні мікроелементи. Щоб призначити таким хворим адекватне лікування </a:t>
            </a:r>
          </a:p>
          <a:p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потрібно знати ступінь цієї втрати тобто ступінь </a:t>
            </a:r>
            <a:r>
              <a:rPr lang="uk-UA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ексікозу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430560" cy="321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2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8"/>
            <a:ext cx="9144000" cy="684013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51520" y="30138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Для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правильного вигодовування немовляти, потрібно вміти визначити кількість необхідної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їжі  та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харчових добавок. В такій сфері, як травматологія за допомогою математики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розраховується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біомеханічні співвідношення кісток і суглобів. При лікуванні переломів потрібно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правильно визначити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довжину металевих пластин, гвинтів, шпиць, кути, під якими вони фіксуються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Важливо вміти розрахувати терміни </a:t>
            </a:r>
            <a:r>
              <a:rPr lang="uk-UA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імобілізації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та початку фізичної активності ураженого сегменту.</a:t>
            </a:r>
          </a:p>
          <a:p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Коли переломи лікуються за допомогою апарату зовнішньої фіксації, математично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визначаються відстані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між стержнями, величини компресії або </a:t>
            </a:r>
            <a:r>
              <a:rPr lang="uk-UA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дистракції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. При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накладанні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гіпсових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пов'язок необхідно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правильно визначати кути фіксації кінцівок. Коли хвороби приводять до </a:t>
            </a:r>
            <a:r>
              <a:rPr lang="uk-UA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викривленя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руки або ноги, проводяться </a:t>
            </a:r>
            <a:r>
              <a:rPr lang="uk-UA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корегуючі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операції по усуненню цих деформацій. Перед цим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математично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розраховуються величина і кути необхідних трансплантатів.</a:t>
            </a:r>
          </a:p>
          <a:p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Ось чому математику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потрібно знати </a:t>
            </a:r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 лікарям.</a:t>
            </a:r>
          </a:p>
        </p:txBody>
      </p:sp>
    </p:spTree>
    <p:extLst>
      <p:ext uri="{BB962C8B-B14F-4D97-AF65-F5344CB8AC3E}">
        <p14:creationId xmlns:p14="http://schemas.microsoft.com/office/powerpoint/2010/main" val="13933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914400"/>
            <a:ext cx="8229600" cy="1828800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Тематичні </a:t>
            </a:r>
            <a:r>
              <a:rPr lang="uk-UA" sz="6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питаннЯ</a:t>
            </a:r>
            <a:endParaRPr lang="uk-UA" sz="6000" i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03648" y="764704"/>
            <a:ext cx="6400800" cy="17526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Математичне моделювання в медицині</a:t>
            </a:r>
            <a:endParaRPr lang="uk-UA" sz="4000" b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User\Desktop\Презентації\p004_1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9239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50670" y="1991318"/>
            <a:ext cx="50694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допомогою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математичних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моделей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відтворюються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органи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людини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</a:t>
            </a:r>
          </a:p>
          <a:p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Що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ж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являє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собою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математична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модель?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Це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спрощення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реальної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ситуації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у</a:t>
            </a:r>
          </a:p>
          <a:p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найпростішому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випадку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це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формули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частіше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–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системи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з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десятків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і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сотень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рівнянь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які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математично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виражають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діяльність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окремих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органів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людини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перебіг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біологічних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процесів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Саме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на шляху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математичного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моделювання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вчені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вбачають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процес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визволення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людства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багатьох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хвороб, в тому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числі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і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серцево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-</a:t>
            </a:r>
          </a:p>
          <a:p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судинних захворювань, ракових утворень.</a:t>
            </a:r>
          </a:p>
        </p:txBody>
      </p:sp>
    </p:spTree>
    <p:extLst>
      <p:ext uri="{BB962C8B-B14F-4D97-AF65-F5344CB8AC3E}">
        <p14:creationId xmlns:p14="http://schemas.microsoft.com/office/powerpoint/2010/main" val="2919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62727" y="260648"/>
            <a:ext cx="5274930" cy="3672408"/>
          </a:xfrm>
        </p:spPr>
        <p:txBody>
          <a:bodyPr>
            <a:normAutofit fontScale="92500" lnSpcReduction="10000"/>
          </a:bodyPr>
          <a:lstStyle/>
          <a:p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Метод моделювання в медицині дозволяє встановлювати більш глибокі і складні </a:t>
            </a:r>
            <a:r>
              <a:rPr lang="uk-UA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взамозв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`</a:t>
            </a:r>
            <a:r>
              <a:rPr lang="uk-UA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язки</a:t>
            </a:r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між теорією і </a:t>
            </a:r>
            <a:r>
              <a:rPr lang="uk-UA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досідом</a:t>
            </a:r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Цілий ряд досліджень неможливий без моделювання. </a:t>
            </a:r>
            <a:r>
              <a:rPr lang="uk-UA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Аже</a:t>
            </a:r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будь які експерименти є шкідливо проводити на людях. Крім того відкривається </a:t>
            </a:r>
            <a:r>
              <a:rPr lang="uk-UA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можлвість</a:t>
            </a:r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проведення модельних експериментів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4098" name="Picture 2" descr="C:\Users\User\Desktop\Презентації\bigc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272830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езентації\1266331737_1266242010_10708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728938" cy="29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3501008"/>
            <a:ext cx="5829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 допомогою методу моделювання на одному комплексі даних можна розробити цілий ряд різноманітних моделей. Можна зробити свої доповнення в моделі.</a:t>
            </a:r>
          </a:p>
          <a:p>
            <a:r>
              <a:rPr lang="uk-UA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Завдяки моделюванню в другій пол. </a:t>
            </a:r>
            <a:r>
              <a:rPr lang="uk-UA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ХХст</a:t>
            </a:r>
            <a:r>
              <a:rPr lang="uk-UA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 Почала </a:t>
            </a:r>
            <a:r>
              <a:rPr lang="uk-UA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інтенсвно</a:t>
            </a:r>
            <a:r>
              <a:rPr lang="uk-UA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розвиватись </a:t>
            </a:r>
            <a:r>
              <a:rPr lang="uk-UA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таа</a:t>
            </a:r>
            <a:r>
              <a:rPr lang="uk-UA" sz="2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наука, як імунологія.</a:t>
            </a:r>
            <a:endParaRPr lang="uk-UA" sz="27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Математичні формули, які відображають процес передачі захворювання </a:t>
            </a:r>
            <a:endParaRPr lang="uk-UA" i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97152"/>
          </a:xfrm>
        </p:spPr>
        <p:txBody>
          <a:bodyPr>
            <a:noAutofit/>
          </a:bodyPr>
          <a:lstStyle/>
          <a:p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Це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формули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з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кількома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десятками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інтегралів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які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відображають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весь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процес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передачі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захворювання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хворої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здорової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людини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За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допомогою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таких формул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можна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визначити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коли 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хвора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людина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стане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найбільш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небезпечною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для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оточуючих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коли і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які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ліки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потрібно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давати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хворим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тощо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Використовуючи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теорію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ймовірностей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і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методи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математичної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статистики, медики разом з математиками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можуть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враховувати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яка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кількість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мешканців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певного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регіону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буде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охоплена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черговим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спалахом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грипу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чи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іншого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інфекційного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захворювання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Такий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діагноз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допоможе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медикам </a:t>
            </a:r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заздалегідь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uk-UA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підготувати </a:t>
            </a:r>
            <a:r>
              <a:rPr lang="uk-UA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відповідні лікувальні та профілактичні засоби.</a:t>
            </a:r>
          </a:p>
        </p:txBody>
      </p:sp>
    </p:spTree>
    <p:extLst>
      <p:ext uri="{BB962C8B-B14F-4D97-AF65-F5344CB8AC3E}">
        <p14:creationId xmlns:p14="http://schemas.microsoft.com/office/powerpoint/2010/main" val="18587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412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Математична модель епідемії грипу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67944" y="728700"/>
            <a:ext cx="4618856" cy="5724635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Вчені Київського науково-дослідного інституту епідеміології та </a:t>
            </a: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мікробіології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створили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математичну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модель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епідемії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грипу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3" name="Picture 3" descr="C:\Users\User\Desktop\Презентації\47410044_1250069866_zdo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28700"/>
            <a:ext cx="3744416" cy="25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3204769"/>
            <a:ext cx="81369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Детерміністична модель</a:t>
            </a:r>
          </a:p>
          <a:p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Розглянемо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однорідно-змішану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групу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складається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із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n+1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індивідуумів.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Нехай в момент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t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цій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групі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наявні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x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схильних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до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зараження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індивідуумів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y 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джерел інфекції,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тобто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x+y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=n+1.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Припустимо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що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середнє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число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нових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випадків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захворювання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що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з’являються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інтервалі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 ∆t, 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будуть пропорційні як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числа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y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джерел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інфекції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Так і до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числа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x  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схильних до заражень індивідуумів .</a:t>
            </a:r>
          </a:p>
        </p:txBody>
      </p:sp>
    </p:spTree>
    <p:extLst>
      <p:ext uri="{BB962C8B-B14F-4D97-AF65-F5344CB8AC3E}">
        <p14:creationId xmlns:p14="http://schemas.microsoft.com/office/powerpoint/2010/main" val="6412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491880"/>
            <a:ext cx="3826768" cy="3888432"/>
          </a:xfrm>
        </p:spPr>
        <p:txBody>
          <a:bodyPr>
            <a:noAutofit/>
          </a:bodyPr>
          <a:lstStyle/>
          <a:p>
            <a:endParaRPr lang="uk-UA" sz="32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334882" cy="2924845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42484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Якщо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частота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контактів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між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членами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цієї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групи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дорівнює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el-G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то середнє число</a:t>
            </a:r>
            <a:b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</a:b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нових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випадків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захворювання,що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з’являються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в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інтервалі</a:t>
            </a: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∆t,</a:t>
            </a:r>
            <a:r>
              <a:rPr lang="uk-UA" sz="3200" dirty="0"/>
              <a:t> </a:t>
            </a:r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буде </a:t>
            </a: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дорівнювати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el-G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β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xy∆t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, </a:t>
            </a: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тобто</a:t>
            </a:r>
            <a:endParaRPr lang="uk-UA" sz="32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18757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∆x=-</a:t>
            </a:r>
            <a:r>
              <a:rPr lang="el-GR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β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xy∆t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. </a:t>
            </a:r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Введемо </a:t>
            </a: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змінну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el-G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τ=β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t   </a:t>
            </a:r>
            <a:endParaRPr lang="uk-UA" sz="32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746" y="3563444"/>
                <a:ext cx="8352928" cy="329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Ми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передбачаємо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,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що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зображений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індивідуум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стає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заразним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для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решти</a:t>
                </a:r>
                <a:endParaRPr lang="ru-RU" sz="32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Gabriola" pitchFamily="82" charset="0"/>
                </a:endParaRPr>
              </a:p>
              <a:p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схильних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індивідуумів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відразу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після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того, як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він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сам заразиться,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тобто</a:t>
                </a:r>
                <a:r>
                  <a:rPr lang="ru-RU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:r>
                  <a:rPr lang="ru-RU" sz="32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що</a:t>
                </a:r>
                <a:endParaRPr lang="ru-RU" sz="32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Gabriola" pitchFamily="82" charset="0"/>
                </a:endParaRPr>
              </a:p>
              <a:p>
                <a:r>
                  <a:rPr lang="uk-UA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латентний період дорівнює нулю.</a:t>
                </a:r>
              </a:p>
              <a:p>
                <a:r>
                  <a:rPr lang="uk-UA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Розв’язок рівняння має </a:t>
                </a:r>
                <a:r>
                  <a:rPr lang="uk-UA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вигляд</a:t>
                </a:r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x</m:t>
                    </m:r>
                    <m:r>
                      <a:rPr lang="en-US" sz="3200" b="0" i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32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+1)</m:t>
                            </m:r>
                            <m:r>
                              <a:rPr lang="en-US" sz="32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briola" pitchFamily="82" charset="0"/>
                  </a:rPr>
                  <a:t>.</a:t>
                </a:r>
                <a:endParaRPr lang="uk-UA" sz="32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Gabriola" pitchFamily="8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6" y="3563444"/>
                <a:ext cx="8352928" cy="3294556"/>
              </a:xfrm>
              <a:prstGeom prst="rect">
                <a:avLst/>
              </a:prstGeom>
              <a:blipFill rotWithShape="1">
                <a:blip r:embed="rId3"/>
                <a:stretch>
                  <a:fillRect l="-1898" t="-2407" b="-11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</TotalTime>
  <Words>992</Words>
  <Application>Microsoft Office PowerPoint</Application>
  <PresentationFormat>Екран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Апекс</vt:lpstr>
      <vt:lpstr>Математика в медицині</vt:lpstr>
      <vt:lpstr>План</vt:lpstr>
      <vt:lpstr>Вступ</vt:lpstr>
      <vt:lpstr>Презентація PowerPoint</vt:lpstr>
      <vt:lpstr>Тематичні питаннЯ</vt:lpstr>
      <vt:lpstr>Презентація PowerPoint</vt:lpstr>
      <vt:lpstr>Математичні формули, які відображають процес передачі захворювання </vt:lpstr>
      <vt:lpstr>Математична модель епідемії грипу</vt:lpstr>
      <vt:lpstr>Презентація PowerPoint</vt:lpstr>
      <vt:lpstr>«Золотий переріз». Здоров`я і гармонія</vt:lpstr>
      <vt:lpstr>Презентація PowerPoint</vt:lpstr>
      <vt:lpstr>Аполлон Бельведерський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Матемтика в медицині</dc:title>
  <dc:creator>User</dc:creator>
  <cp:lastModifiedBy>User</cp:lastModifiedBy>
  <cp:revision>29</cp:revision>
  <dcterms:created xsi:type="dcterms:W3CDTF">2012-03-20T18:18:43Z</dcterms:created>
  <dcterms:modified xsi:type="dcterms:W3CDTF">2012-05-08T14:35:52Z</dcterms:modified>
</cp:coreProperties>
</file>