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7"/>
  </p:notesMasterIdLst>
  <p:sldIdLst>
    <p:sldId id="257" r:id="rId2"/>
    <p:sldId id="272" r:id="rId3"/>
    <p:sldId id="279" r:id="rId4"/>
    <p:sldId id="280" r:id="rId5"/>
    <p:sldId id="281" r:id="rId6"/>
    <p:sldId id="282" r:id="rId7"/>
    <p:sldId id="259" r:id="rId8"/>
    <p:sldId id="258" r:id="rId9"/>
    <p:sldId id="267" r:id="rId10"/>
    <p:sldId id="268" r:id="rId11"/>
    <p:sldId id="261" r:id="rId12"/>
    <p:sldId id="269" r:id="rId13"/>
    <p:sldId id="270" r:id="rId14"/>
    <p:sldId id="271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87A2B-6C05-4DB4-B6B2-F7A181AF2E39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C86A-3A1C-4263-BBBD-E9E6C796E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0C86A-3A1C-4263-BBBD-E9E6C796E35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F77C-E868-45B2-96A3-AD8FB8E7BA3F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0E62-2327-474A-AF56-A9E52F2F4FE3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AA1A-579B-4419-9EF6-9B1DDDE93F4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Автор: Щукина Т.И., г. Кудымкар, Пермский край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4D75F3C-694F-474C-8C98-C1570207BB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342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18DA8-498D-45C1-B530-4AFF0B1F251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53611-36FB-4115-BB70-3DC616C0C33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EAB2-063A-4C14-99F3-2015F241DAE3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187A-0598-4A51-B198-593D70E24F6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27A-E768-4DF2-817A-9A9A49D4564E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65859-B86C-4D3E-A3FE-41A1786EDDD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D80C4-A15F-430D-848D-B6398F5C901D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9739-892E-4148-935B-30CEBC5BCEA7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E116C7-4C26-44F8-BB67-4BB338D94BC6}" type="slidenum">
              <a:rPr 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7" Type="http://schemas.openxmlformats.org/officeDocument/2006/relationships/image" Target="../media/image23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643182"/>
            <a:ext cx="8229600" cy="2057401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ru-RU" sz="6600" dirty="0" smtClean="0">
                <a:solidFill>
                  <a:schemeClr val="bg1"/>
                </a:solidFill>
              </a:rPr>
              <a:t/>
            </a:r>
            <a:br>
              <a:rPr lang="ru-RU" sz="6600" dirty="0" smtClean="0">
                <a:solidFill>
                  <a:schemeClr val="bg1"/>
                </a:solidFill>
              </a:rPr>
            </a:b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428736"/>
            <a:ext cx="84296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Комбинации и бином Ньютона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0411" y="4071942"/>
            <a:ext cx="2069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Выполнили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2800" b="1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957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871002"/>
            <a:ext cx="8243918" cy="4986997"/>
          </a:xfrm>
        </p:spPr>
        <p:txBody>
          <a:bodyPr/>
          <a:lstStyle/>
          <a:p>
            <a:r>
              <a:rPr lang="ru-RU" sz="2000" dirty="0" smtClean="0"/>
              <a:t>Давайте рассмотрим коэффициенты подробнее. Предположим, что мы хотим найти значение (</a:t>
            </a:r>
            <a:r>
              <a:rPr lang="ru-RU" sz="2000" dirty="0" err="1" smtClean="0"/>
              <a:t>a</a:t>
            </a:r>
            <a:r>
              <a:rPr lang="ru-RU" sz="2000" dirty="0" smtClean="0"/>
              <a:t> + </a:t>
            </a:r>
            <a:r>
              <a:rPr lang="ru-RU" sz="2000" dirty="0" err="1" smtClean="0"/>
              <a:t>b</a:t>
            </a:r>
            <a:r>
              <a:rPr lang="ru-RU" sz="2000" dirty="0" smtClean="0"/>
              <a:t>)</a:t>
            </a:r>
            <a:r>
              <a:rPr lang="ru-RU" sz="2000" baseline="30000" dirty="0" smtClean="0"/>
              <a:t>6</a:t>
            </a:r>
            <a:r>
              <a:rPr lang="ru-RU" sz="2000" dirty="0" smtClean="0"/>
              <a:t>. Согласно особенности, которую мы только что заметили, здесь должно быть 7 членов</a:t>
            </a:r>
            <a:br>
              <a:rPr lang="ru-RU" sz="2000" dirty="0" smtClean="0"/>
            </a:br>
            <a:r>
              <a:rPr lang="ru-RU" sz="2000" dirty="0" smtClean="0"/>
              <a:t>a</a:t>
            </a:r>
            <a:r>
              <a:rPr lang="ru-RU" sz="2000" baseline="30000" dirty="0" smtClean="0"/>
              <a:t>6</a:t>
            </a:r>
            <a:r>
              <a:rPr lang="ru-RU" sz="2000" dirty="0" smtClean="0"/>
              <a:t> + c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a</a:t>
            </a:r>
            <a:r>
              <a:rPr lang="ru-RU" sz="2000" baseline="30000" dirty="0" smtClean="0"/>
              <a:t>5</a:t>
            </a:r>
            <a:r>
              <a:rPr lang="ru-RU" sz="2000" dirty="0" smtClean="0"/>
              <a:t>b + c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a</a:t>
            </a:r>
            <a:r>
              <a:rPr lang="ru-RU" sz="2000" baseline="30000" dirty="0" smtClean="0"/>
              <a:t>4</a:t>
            </a:r>
            <a:r>
              <a:rPr lang="ru-RU" sz="2000" dirty="0" smtClean="0"/>
              <a:t>b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+ c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a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b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 + c</a:t>
            </a:r>
            <a:r>
              <a:rPr lang="ru-RU" sz="2000" baseline="-25000" dirty="0" smtClean="0"/>
              <a:t>4</a:t>
            </a:r>
            <a:r>
              <a:rPr lang="ru-RU" sz="2000" dirty="0" smtClean="0"/>
              <a:t>a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b</a:t>
            </a:r>
            <a:r>
              <a:rPr lang="ru-RU" sz="2000" baseline="30000" dirty="0" smtClean="0"/>
              <a:t>4</a:t>
            </a:r>
            <a:r>
              <a:rPr lang="ru-RU" sz="2000" dirty="0" smtClean="0"/>
              <a:t> + c</a:t>
            </a:r>
            <a:r>
              <a:rPr lang="ru-RU" sz="2000" baseline="-25000" dirty="0" smtClean="0"/>
              <a:t>5</a:t>
            </a:r>
            <a:r>
              <a:rPr lang="ru-RU" sz="2000" dirty="0" smtClean="0"/>
              <a:t>ab</a:t>
            </a:r>
            <a:r>
              <a:rPr lang="ru-RU" sz="2000" baseline="30000" dirty="0" smtClean="0"/>
              <a:t>5</a:t>
            </a:r>
            <a:r>
              <a:rPr lang="ru-RU" sz="2000" dirty="0" smtClean="0"/>
              <a:t> + b</a:t>
            </a:r>
            <a:r>
              <a:rPr lang="ru-RU" sz="2000" baseline="30000" dirty="0" smtClean="0"/>
              <a:t>6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Но как мы можем определить значение каждого коэффициента, </a:t>
            </a:r>
            <a:r>
              <a:rPr lang="ru-RU" sz="2000" dirty="0" err="1" smtClean="0"/>
              <a:t>c</a:t>
            </a:r>
            <a:r>
              <a:rPr lang="ru-RU" sz="2000" baseline="-25000" dirty="0" err="1" smtClean="0"/>
              <a:t>i</a:t>
            </a:r>
            <a:r>
              <a:rPr lang="ru-RU" sz="2000" dirty="0" smtClean="0"/>
              <a:t>? Мы можем сделать это двумя путями. Первый метод включает в себя написание коэффициентов треугольником, как показано ниже. Это известно как </a:t>
            </a:r>
            <a:r>
              <a:rPr lang="ru-RU" sz="2000" b="1" i="1" dirty="0" smtClean="0"/>
              <a:t>Треугольник Паскаля</a:t>
            </a:r>
            <a:r>
              <a:rPr lang="ru-RU" sz="2000" dirty="0" smtClean="0"/>
              <a:t>:</a:t>
            </a:r>
            <a:endParaRPr lang="en-US" sz="2000" dirty="0" smtClean="0"/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Рисунок 5" descr="imgFig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7" y="4429132"/>
            <a:ext cx="7744309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258888" y="260350"/>
            <a:ext cx="676910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8429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Есть много особенностей в треугольнике. Единицы всегда расположены по сторонам. Каждое оставшееся число это сумма двух чисел, расположенных выше этого числа. Давайте попробуем отыскать значение выражения (</a:t>
            </a:r>
            <a:r>
              <a:rPr lang="ru-RU" sz="2000" dirty="0" err="1" smtClean="0"/>
              <a:t>a</a:t>
            </a:r>
            <a:r>
              <a:rPr lang="ru-RU" sz="2000" dirty="0" smtClean="0"/>
              <a:t> + </a:t>
            </a:r>
            <a:r>
              <a:rPr lang="ru-RU" sz="2000" dirty="0" err="1" smtClean="0"/>
              <a:t>b</a:t>
            </a:r>
            <a:r>
              <a:rPr lang="ru-RU" sz="2000" dirty="0" smtClean="0"/>
              <a:t>)</a:t>
            </a:r>
            <a:r>
              <a:rPr lang="ru-RU" sz="2000" baseline="30000" dirty="0" smtClean="0"/>
              <a:t>6</a:t>
            </a:r>
            <a:r>
              <a:rPr lang="ru-RU" sz="2000" dirty="0" smtClean="0"/>
              <a:t> путем добавления следующей строки, используя особенности, которые мы нашли:</a:t>
            </a:r>
            <a:endParaRPr lang="ru-RU" sz="2000" dirty="0"/>
          </a:p>
        </p:txBody>
      </p:sp>
      <p:pic>
        <p:nvPicPr>
          <p:cNvPr id="7" name="Рисунок 6" descr="imgFig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3116"/>
            <a:ext cx="4857784" cy="40005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57818" y="2143116"/>
            <a:ext cx="35004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Мы видим, что в последней строке </a:t>
            </a:r>
          </a:p>
          <a:p>
            <a:r>
              <a:rPr lang="ru-RU" dirty="0" smtClean="0"/>
              <a:t>первой и последнее числа </a:t>
            </a:r>
            <a:r>
              <a:rPr lang="ru-RU" b="1" dirty="0" smtClean="0"/>
              <a:t>1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второе число равно 1 + 5, или </a:t>
            </a:r>
            <a:r>
              <a:rPr lang="ru-RU" b="1" dirty="0" smtClean="0"/>
              <a:t>6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третье число это 5 + 10, или </a:t>
            </a:r>
            <a:r>
              <a:rPr lang="ru-RU" b="1" dirty="0" smtClean="0"/>
              <a:t>15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четвертое число это 10 + 10, или </a:t>
            </a:r>
            <a:r>
              <a:rPr lang="ru-RU" b="1" dirty="0" smtClean="0"/>
              <a:t>20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пятое число это 10 + 5, или </a:t>
            </a:r>
            <a:r>
              <a:rPr lang="ru-RU" b="1" dirty="0" smtClean="0"/>
              <a:t>15</a:t>
            </a:r>
            <a:r>
              <a:rPr lang="ru-RU" dirty="0" smtClean="0"/>
              <a:t>; и</a:t>
            </a:r>
            <a:br>
              <a:rPr lang="ru-RU" dirty="0" smtClean="0"/>
            </a:br>
            <a:r>
              <a:rPr lang="ru-RU" dirty="0" smtClean="0"/>
              <a:t>шестое число это 5 + 1, или </a:t>
            </a:r>
            <a:r>
              <a:rPr lang="ru-RU" b="1" dirty="0" smtClean="0"/>
              <a:t>6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образом, выражение (</a:t>
            </a:r>
            <a:r>
              <a:rPr lang="ru-RU" dirty="0" err="1" smtClean="0"/>
              <a:t>a</a:t>
            </a:r>
            <a:r>
              <a:rPr lang="ru-RU" dirty="0" smtClean="0"/>
              <a:t> + </a:t>
            </a:r>
            <a:r>
              <a:rPr lang="ru-RU" dirty="0" err="1" smtClean="0"/>
              <a:t>b</a:t>
            </a:r>
            <a:r>
              <a:rPr lang="ru-RU" dirty="0" smtClean="0"/>
              <a:t>)</a:t>
            </a:r>
            <a:r>
              <a:rPr lang="ru-RU" baseline="30000" dirty="0" smtClean="0"/>
              <a:t>6</a:t>
            </a:r>
            <a:r>
              <a:rPr lang="ru-RU" dirty="0" smtClean="0"/>
              <a:t> будет равно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a</a:t>
            </a:r>
            <a:r>
              <a:rPr lang="ru-RU" dirty="0" smtClean="0"/>
              <a:t> + </a:t>
            </a:r>
            <a:r>
              <a:rPr lang="ru-RU" dirty="0" err="1" smtClean="0"/>
              <a:t>b</a:t>
            </a:r>
            <a:r>
              <a:rPr lang="ru-RU" dirty="0" smtClean="0"/>
              <a:t>)</a:t>
            </a:r>
            <a:r>
              <a:rPr lang="ru-RU" baseline="30000" dirty="0" smtClean="0"/>
              <a:t>6</a:t>
            </a:r>
            <a:r>
              <a:rPr lang="ru-RU" dirty="0" smtClean="0"/>
              <a:t> = </a:t>
            </a:r>
            <a:r>
              <a:rPr lang="ru-RU" b="1" dirty="0" smtClean="0"/>
              <a:t>1</a:t>
            </a:r>
            <a:r>
              <a:rPr lang="ru-RU" dirty="0" smtClean="0"/>
              <a:t>a</a:t>
            </a:r>
            <a:r>
              <a:rPr lang="ru-RU" baseline="30000" dirty="0" smtClean="0"/>
              <a:t>6</a:t>
            </a:r>
            <a:r>
              <a:rPr lang="ru-RU" dirty="0" smtClean="0"/>
              <a:t> + </a:t>
            </a:r>
            <a:r>
              <a:rPr lang="ru-RU" b="1" dirty="0" smtClean="0"/>
              <a:t>6</a:t>
            </a:r>
            <a:r>
              <a:rPr lang="ru-RU" dirty="0" smtClean="0"/>
              <a:t>a</a:t>
            </a:r>
            <a:r>
              <a:rPr lang="ru-RU" baseline="30000" dirty="0" smtClean="0"/>
              <a:t>5</a:t>
            </a:r>
            <a:r>
              <a:rPr lang="ru-RU" dirty="0" smtClean="0"/>
              <a:t>b + </a:t>
            </a:r>
            <a:r>
              <a:rPr lang="ru-RU" b="1" dirty="0" smtClean="0"/>
              <a:t>15</a:t>
            </a:r>
            <a:r>
              <a:rPr lang="ru-RU" dirty="0" smtClean="0"/>
              <a:t>a</a:t>
            </a:r>
            <a:r>
              <a:rPr lang="ru-RU" baseline="30000" dirty="0" smtClean="0"/>
              <a:t>4</a:t>
            </a:r>
            <a:r>
              <a:rPr lang="ru-RU" dirty="0" smtClean="0"/>
              <a:t>b</a:t>
            </a:r>
            <a:r>
              <a:rPr lang="ru-RU" baseline="30000" dirty="0" smtClean="0"/>
              <a:t>2</a:t>
            </a:r>
            <a:r>
              <a:rPr lang="ru-RU" dirty="0" smtClean="0"/>
              <a:t> + </a:t>
            </a:r>
            <a:r>
              <a:rPr lang="ru-RU" b="1" dirty="0" smtClean="0"/>
              <a:t>20</a:t>
            </a:r>
            <a:r>
              <a:rPr lang="ru-RU" dirty="0" smtClean="0"/>
              <a:t>a</a:t>
            </a:r>
            <a:r>
              <a:rPr lang="ru-RU" baseline="30000" dirty="0" smtClean="0"/>
              <a:t>3</a:t>
            </a:r>
            <a:r>
              <a:rPr lang="ru-RU" dirty="0" smtClean="0"/>
              <a:t>b</a:t>
            </a:r>
            <a:r>
              <a:rPr lang="ru-RU" baseline="30000" dirty="0" smtClean="0"/>
              <a:t>3</a:t>
            </a:r>
            <a:r>
              <a:rPr lang="ru-RU" dirty="0" smtClean="0"/>
              <a:t> + </a:t>
            </a:r>
            <a:r>
              <a:rPr lang="ru-RU" b="1" dirty="0" smtClean="0"/>
              <a:t>15</a:t>
            </a:r>
            <a:r>
              <a:rPr lang="ru-RU" dirty="0" smtClean="0"/>
              <a:t>a</a:t>
            </a:r>
            <a:r>
              <a:rPr lang="ru-RU" baseline="30000" dirty="0" smtClean="0"/>
              <a:t>2</a:t>
            </a:r>
            <a:r>
              <a:rPr lang="ru-RU" dirty="0" smtClean="0"/>
              <a:t>b</a:t>
            </a:r>
            <a:r>
              <a:rPr lang="ru-RU" baseline="30000" dirty="0" smtClean="0"/>
              <a:t>4</a:t>
            </a:r>
            <a:r>
              <a:rPr lang="ru-RU" dirty="0" smtClean="0"/>
              <a:t> + </a:t>
            </a:r>
            <a:r>
              <a:rPr lang="ru-RU" b="1" dirty="0" smtClean="0"/>
              <a:t>6</a:t>
            </a:r>
            <a:r>
              <a:rPr lang="ru-RU" dirty="0" smtClean="0"/>
              <a:t>ab</a:t>
            </a:r>
            <a:r>
              <a:rPr lang="ru-RU" baseline="30000" dirty="0" smtClean="0"/>
              <a:t>5</a:t>
            </a:r>
            <a:r>
              <a:rPr lang="ru-RU" dirty="0" smtClean="0"/>
              <a:t> + </a:t>
            </a:r>
            <a:r>
              <a:rPr lang="ru-RU" b="1" dirty="0" smtClean="0"/>
              <a:t>1</a:t>
            </a:r>
            <a:r>
              <a:rPr lang="ru-RU" dirty="0" smtClean="0"/>
              <a:t>b</a:t>
            </a:r>
            <a:r>
              <a:rPr lang="ru-RU" baseline="30000" dirty="0" smtClean="0"/>
              <a:t>6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963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58204" cy="6297634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ru-RU" sz="2800" dirty="0" smtClean="0"/>
              <a:t>Для того, чтобы возвести в степень (</a:t>
            </a:r>
            <a:r>
              <a:rPr lang="ru-RU" sz="2800" dirty="0" err="1" smtClean="0"/>
              <a:t>a</a:t>
            </a:r>
            <a:r>
              <a:rPr lang="ru-RU" sz="2800" dirty="0" smtClean="0"/>
              <a:t> + </a:t>
            </a:r>
            <a:r>
              <a:rPr lang="ru-RU" sz="2800" dirty="0" err="1" smtClean="0"/>
              <a:t>b</a:t>
            </a:r>
            <a:r>
              <a:rPr lang="ru-RU" sz="2800" dirty="0" smtClean="0"/>
              <a:t>)</a:t>
            </a:r>
            <a:r>
              <a:rPr lang="ru-RU" sz="2800" baseline="30000" dirty="0" smtClean="0"/>
              <a:t>8</a:t>
            </a:r>
            <a:r>
              <a:rPr lang="ru-RU" sz="2800" dirty="0" smtClean="0"/>
              <a:t>, мы</a:t>
            </a:r>
            <a:r>
              <a:rPr lang="en-US" sz="2800" dirty="0" smtClean="0"/>
              <a:t> </a:t>
            </a:r>
            <a:r>
              <a:rPr lang="ru-RU" sz="2800" dirty="0" smtClean="0"/>
              <a:t>дополняем две строки к треугольнику Паскаля:</a:t>
            </a:r>
            <a:endParaRPr lang="en-US" sz="28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3" name="Рисунок 2" descr="imgFig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85992"/>
            <a:ext cx="4867057" cy="38576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694" y="2214554"/>
            <a:ext cx="36433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Тогда </a:t>
            </a:r>
            <a:br>
              <a:rPr lang="pt-BR" sz="2800" dirty="0" smtClean="0"/>
            </a:br>
            <a:r>
              <a:rPr lang="pt-BR" sz="2800" dirty="0" smtClean="0"/>
              <a:t>(a + b)</a:t>
            </a:r>
            <a:r>
              <a:rPr lang="pt-BR" sz="2800" baseline="30000" dirty="0" smtClean="0"/>
              <a:t>8</a:t>
            </a:r>
            <a:r>
              <a:rPr lang="pt-BR" sz="2800" dirty="0" smtClean="0"/>
              <a:t> = a</a:t>
            </a:r>
            <a:r>
              <a:rPr lang="pt-BR" sz="2800" baseline="30000" dirty="0" smtClean="0"/>
              <a:t>8</a:t>
            </a:r>
            <a:r>
              <a:rPr lang="pt-BR" sz="2800" dirty="0" smtClean="0"/>
              <a:t> + 8a</a:t>
            </a:r>
            <a:r>
              <a:rPr lang="pt-BR" sz="2800" baseline="30000" dirty="0" smtClean="0"/>
              <a:t>7</a:t>
            </a:r>
            <a:r>
              <a:rPr lang="pt-BR" sz="2800" dirty="0" smtClean="0"/>
              <a:t>b + 28a</a:t>
            </a:r>
            <a:r>
              <a:rPr lang="pt-BR" sz="2800" baseline="30000" dirty="0" smtClean="0"/>
              <a:t>6</a:t>
            </a:r>
            <a:r>
              <a:rPr lang="pt-BR" sz="2800" dirty="0" smtClean="0"/>
              <a:t>b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 + 56a</a:t>
            </a:r>
            <a:r>
              <a:rPr lang="pt-BR" sz="2800" baseline="30000" dirty="0" smtClean="0"/>
              <a:t>5</a:t>
            </a:r>
            <a:r>
              <a:rPr lang="pt-BR" sz="2800" dirty="0" smtClean="0"/>
              <a:t>b</a:t>
            </a:r>
            <a:r>
              <a:rPr lang="pt-BR" sz="2800" baseline="30000" dirty="0" smtClean="0"/>
              <a:t>3</a:t>
            </a:r>
            <a:r>
              <a:rPr lang="pt-BR" sz="2800" dirty="0" smtClean="0"/>
              <a:t> + 70a</a:t>
            </a:r>
            <a:r>
              <a:rPr lang="pt-BR" sz="2800" baseline="30000" dirty="0" smtClean="0"/>
              <a:t>4</a:t>
            </a:r>
            <a:r>
              <a:rPr lang="pt-BR" sz="2800" dirty="0" smtClean="0"/>
              <a:t>b</a:t>
            </a:r>
            <a:r>
              <a:rPr lang="pt-BR" sz="2800" baseline="30000" dirty="0" smtClean="0"/>
              <a:t>4</a:t>
            </a:r>
            <a:r>
              <a:rPr lang="pt-BR" sz="2800" dirty="0" smtClean="0"/>
              <a:t> + 56a</a:t>
            </a:r>
            <a:r>
              <a:rPr lang="pt-BR" sz="2800" baseline="30000" dirty="0" smtClean="0"/>
              <a:t>3</a:t>
            </a:r>
            <a:r>
              <a:rPr lang="pt-BR" sz="2800" dirty="0" smtClean="0"/>
              <a:t>b</a:t>
            </a:r>
            <a:r>
              <a:rPr lang="pt-BR" sz="2800" baseline="30000" dirty="0" smtClean="0"/>
              <a:t>5</a:t>
            </a:r>
            <a:r>
              <a:rPr lang="pt-BR" sz="2800" dirty="0" smtClean="0"/>
              <a:t> + 28a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b</a:t>
            </a:r>
            <a:r>
              <a:rPr lang="pt-BR" sz="2800" baseline="30000" dirty="0" smtClean="0"/>
              <a:t>6</a:t>
            </a:r>
            <a:r>
              <a:rPr lang="pt-BR" sz="2800" dirty="0" smtClean="0"/>
              <a:t> + 8ab</a:t>
            </a:r>
            <a:r>
              <a:rPr lang="pt-BR" sz="2800" baseline="30000" dirty="0" smtClean="0"/>
              <a:t>7</a:t>
            </a:r>
            <a:r>
              <a:rPr lang="pt-BR" sz="2800" dirty="0" smtClean="0"/>
              <a:t> + b</a:t>
            </a:r>
            <a:r>
              <a:rPr lang="pt-BR" sz="2800" baseline="30000" dirty="0" smtClean="0"/>
              <a:t>8</a:t>
            </a:r>
            <a:r>
              <a:rPr lang="pt-BR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Пример 1</a:t>
            </a:r>
            <a:r>
              <a:rPr lang="ru-RU" dirty="0" smtClean="0"/>
              <a:t> Возведите в степень: (</a:t>
            </a:r>
            <a:r>
              <a:rPr lang="ru-RU" dirty="0" err="1" smtClean="0"/>
              <a:t>u</a:t>
            </a:r>
            <a:r>
              <a:rPr lang="ru-RU" dirty="0" smtClean="0"/>
              <a:t> - </a:t>
            </a:r>
            <a:r>
              <a:rPr lang="ru-RU" dirty="0" err="1" smtClean="0"/>
              <a:t>v</a:t>
            </a:r>
            <a:r>
              <a:rPr lang="ru-RU" dirty="0" smtClean="0"/>
              <a:t>)</a:t>
            </a:r>
            <a:r>
              <a:rPr lang="ru-RU" baseline="30000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Решение</a:t>
            </a:r>
            <a:r>
              <a:rPr lang="ru-RU" sz="2400" dirty="0" smtClean="0"/>
              <a:t> У нас есть (</a:t>
            </a:r>
            <a:r>
              <a:rPr lang="ru-RU" sz="2400" dirty="0" err="1" smtClean="0"/>
              <a:t>a</a:t>
            </a:r>
            <a:r>
              <a:rPr lang="ru-RU" sz="2400" dirty="0" smtClean="0"/>
              <a:t> + </a:t>
            </a:r>
            <a:r>
              <a:rPr lang="ru-RU" sz="2400" dirty="0" err="1" smtClean="0"/>
              <a:t>b</a:t>
            </a:r>
            <a:r>
              <a:rPr lang="ru-RU" sz="2400" dirty="0" smtClean="0"/>
              <a:t>)</a:t>
            </a:r>
            <a:r>
              <a:rPr lang="ru-RU" sz="2400" baseline="30000" dirty="0" err="1" smtClean="0"/>
              <a:t>n</a:t>
            </a:r>
            <a:r>
              <a:rPr lang="ru-RU" sz="2400" dirty="0" smtClean="0"/>
              <a:t>, где </a:t>
            </a:r>
            <a:r>
              <a:rPr lang="ru-RU" sz="2400" dirty="0" err="1" smtClean="0"/>
              <a:t>a</a:t>
            </a:r>
            <a:r>
              <a:rPr lang="ru-RU" sz="2400" dirty="0" smtClean="0"/>
              <a:t> = </a:t>
            </a:r>
            <a:r>
              <a:rPr lang="ru-RU" sz="2400" dirty="0" err="1" smtClean="0"/>
              <a:t>u</a:t>
            </a:r>
            <a:r>
              <a:rPr lang="ru-RU" sz="2400" dirty="0" smtClean="0"/>
              <a:t>, </a:t>
            </a:r>
            <a:r>
              <a:rPr lang="ru-RU" sz="2400" dirty="0" err="1" smtClean="0"/>
              <a:t>b</a:t>
            </a:r>
            <a:r>
              <a:rPr lang="ru-RU" sz="2400" dirty="0" smtClean="0"/>
              <a:t> = -</a:t>
            </a:r>
            <a:r>
              <a:rPr lang="ru-RU" sz="2400" dirty="0" err="1" smtClean="0"/>
              <a:t>v</a:t>
            </a:r>
            <a:r>
              <a:rPr lang="ru-RU" sz="2400" dirty="0" smtClean="0"/>
              <a:t>, и </a:t>
            </a:r>
            <a:r>
              <a:rPr lang="ru-RU" sz="2400" dirty="0" err="1" smtClean="0"/>
              <a:t>n</a:t>
            </a:r>
            <a:r>
              <a:rPr lang="ru-RU" sz="2400" dirty="0" smtClean="0"/>
              <a:t> = 5. Мы используем 6-й ряд треугольника Паскаля:</a:t>
            </a:r>
            <a:br>
              <a:rPr lang="ru-RU" sz="2400" dirty="0" smtClean="0"/>
            </a:br>
            <a:r>
              <a:rPr lang="ru-RU" sz="2400" dirty="0" smtClean="0"/>
              <a:t>1          5          10          10          5          1</a:t>
            </a:r>
            <a:br>
              <a:rPr lang="ru-RU" sz="2400" dirty="0" smtClean="0"/>
            </a:br>
            <a:r>
              <a:rPr lang="ru-RU" sz="2400" dirty="0" smtClean="0"/>
              <a:t>Тогда у нас есть</a:t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 - 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 = [</a:t>
            </a:r>
            <a:r>
              <a:rPr lang="ru-RU" sz="2400" dirty="0" err="1" smtClean="0"/>
              <a:t>u</a:t>
            </a:r>
            <a:r>
              <a:rPr lang="ru-RU" sz="2400" dirty="0" smtClean="0"/>
              <a:t> + (-</a:t>
            </a:r>
            <a:r>
              <a:rPr lang="ru-RU" sz="2400" dirty="0" err="1" smtClean="0"/>
              <a:t>v</a:t>
            </a:r>
            <a:r>
              <a:rPr lang="ru-RU" sz="2400" dirty="0" smtClean="0"/>
              <a:t>)]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 = </a:t>
            </a:r>
            <a:r>
              <a:rPr lang="ru-RU" sz="2400" b="1" dirty="0" smtClean="0"/>
              <a:t>1</a:t>
            </a: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 + </a:t>
            </a:r>
            <a:r>
              <a:rPr lang="ru-RU" sz="2400" b="1" dirty="0" smtClean="0"/>
              <a:t>5</a:t>
            </a: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4</a:t>
            </a:r>
            <a:r>
              <a:rPr lang="ru-RU" sz="2400" dirty="0" smtClean="0"/>
              <a:t>(-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1</a:t>
            </a:r>
            <a:r>
              <a:rPr lang="ru-RU" sz="2400" dirty="0" smtClean="0"/>
              <a:t> + </a:t>
            </a:r>
            <a:r>
              <a:rPr lang="ru-RU" sz="2400" b="1" dirty="0" smtClean="0"/>
              <a:t>10</a:t>
            </a: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(-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+ </a:t>
            </a:r>
            <a:r>
              <a:rPr lang="ru-RU" sz="2400" b="1" dirty="0" smtClean="0"/>
              <a:t>10</a:t>
            </a: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(-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 + </a:t>
            </a:r>
            <a:r>
              <a:rPr lang="ru-RU" sz="2400" b="1" dirty="0" smtClean="0"/>
              <a:t>5</a:t>
            </a:r>
            <a:r>
              <a:rPr lang="ru-RU" sz="2400" dirty="0" smtClean="0"/>
              <a:t>(</a:t>
            </a:r>
            <a:r>
              <a:rPr lang="ru-RU" sz="2400" dirty="0" err="1" smtClean="0"/>
              <a:t>u</a:t>
            </a:r>
            <a:r>
              <a:rPr lang="ru-RU" sz="2400" dirty="0" smtClean="0"/>
              <a:t>)(-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4</a:t>
            </a:r>
            <a:r>
              <a:rPr lang="ru-RU" sz="2400" dirty="0" smtClean="0"/>
              <a:t> + </a:t>
            </a:r>
            <a:r>
              <a:rPr lang="ru-RU" sz="2400" b="1" dirty="0" smtClean="0"/>
              <a:t>1</a:t>
            </a:r>
            <a:r>
              <a:rPr lang="ru-RU" sz="2400" dirty="0" smtClean="0"/>
              <a:t>(-</a:t>
            </a:r>
            <a:r>
              <a:rPr lang="ru-RU" sz="2400" dirty="0" err="1" smtClean="0"/>
              <a:t>v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 = u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 - 5u</a:t>
            </a:r>
            <a:r>
              <a:rPr lang="ru-RU" sz="2400" baseline="30000" dirty="0" smtClean="0"/>
              <a:t>4</a:t>
            </a:r>
            <a:r>
              <a:rPr lang="ru-RU" sz="2400" dirty="0" smtClean="0"/>
              <a:t>v + 10u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v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- 10u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v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 + 5uv</a:t>
            </a:r>
            <a:r>
              <a:rPr lang="ru-RU" sz="2400" baseline="30000" dirty="0" smtClean="0"/>
              <a:t>4</a:t>
            </a:r>
            <a:r>
              <a:rPr lang="ru-RU" sz="2400" dirty="0" smtClean="0"/>
              <a:t> - v</a:t>
            </a:r>
            <a:r>
              <a:rPr lang="ru-RU" sz="2400" baseline="30000" dirty="0" smtClean="0"/>
              <a:t>5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Обратите внимание, что знаки членов колеблются между + и -. Когда степень -</a:t>
            </a:r>
            <a:r>
              <a:rPr lang="ru-RU" sz="2400" dirty="0" err="1" smtClean="0"/>
              <a:t>v</a:t>
            </a:r>
            <a:r>
              <a:rPr lang="ru-RU" sz="2400" dirty="0" smtClean="0"/>
              <a:t> есть нечетным числом, знак -.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357298"/>
            <a:ext cx="7772400" cy="81916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Пример 2</a:t>
            </a:r>
            <a:r>
              <a:rPr lang="ru-RU" dirty="0" smtClean="0"/>
              <a:t> Возведите в степень: (x</a:t>
            </a:r>
            <a:r>
              <a:rPr lang="ru-RU" baseline="30000" dirty="0" smtClean="0"/>
              <a:t>2</a:t>
            </a:r>
            <a:r>
              <a:rPr lang="ru-RU" dirty="0" smtClean="0"/>
              <a:t> - 2y)</a:t>
            </a:r>
            <a:r>
              <a:rPr lang="ru-RU" baseline="30000" dirty="0" smtClean="0"/>
              <a:t>5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857364"/>
            <a:ext cx="8101042" cy="5000636"/>
          </a:xfrm>
        </p:spPr>
        <p:txBody>
          <a:bodyPr/>
          <a:lstStyle/>
          <a:p>
            <a:r>
              <a:rPr lang="ru-RU" sz="2000" b="1" dirty="0" smtClean="0"/>
              <a:t>Решение</a:t>
            </a:r>
            <a:r>
              <a:rPr lang="ru-RU" sz="2000" dirty="0" smtClean="0"/>
              <a:t> У нас есть (</a:t>
            </a:r>
            <a:r>
              <a:rPr lang="ru-RU" sz="2000" dirty="0" err="1" smtClean="0"/>
              <a:t>a</a:t>
            </a:r>
            <a:r>
              <a:rPr lang="ru-RU" sz="2000" dirty="0" smtClean="0"/>
              <a:t> + </a:t>
            </a:r>
            <a:r>
              <a:rPr lang="ru-RU" sz="2000" dirty="0" err="1" smtClean="0"/>
              <a:t>b</a:t>
            </a:r>
            <a:r>
              <a:rPr lang="ru-RU" sz="2000" dirty="0" smtClean="0"/>
              <a:t>)</a:t>
            </a:r>
            <a:r>
              <a:rPr lang="ru-RU" sz="2000" baseline="30000" dirty="0" err="1" smtClean="0"/>
              <a:t>n</a:t>
            </a:r>
            <a:r>
              <a:rPr lang="ru-RU" sz="2000" dirty="0" smtClean="0"/>
              <a:t>, где </a:t>
            </a:r>
            <a:r>
              <a:rPr lang="ru-RU" sz="2000" dirty="0" err="1" smtClean="0"/>
              <a:t>a</a:t>
            </a:r>
            <a:r>
              <a:rPr lang="ru-RU" sz="2000" dirty="0" smtClean="0"/>
              <a:t> = x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, </a:t>
            </a:r>
            <a:r>
              <a:rPr lang="ru-RU" sz="2000" dirty="0" err="1" smtClean="0"/>
              <a:t>b</a:t>
            </a:r>
            <a:r>
              <a:rPr lang="ru-RU" sz="2000" dirty="0" smtClean="0"/>
              <a:t> = -2y, и </a:t>
            </a:r>
            <a:r>
              <a:rPr lang="ru-RU" sz="2000" dirty="0" err="1" smtClean="0"/>
              <a:t>n</a:t>
            </a:r>
            <a:r>
              <a:rPr lang="ru-RU" sz="2000" dirty="0" smtClean="0"/>
              <a:t> = 5. Тогда, используя бином Ньютона, мы имеем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ru-RU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Наконец, (x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> - 2y)</a:t>
            </a:r>
            <a:r>
              <a:rPr lang="es-ES" sz="2000" baseline="30000" dirty="0" smtClean="0"/>
              <a:t>5</a:t>
            </a:r>
            <a:r>
              <a:rPr lang="es-ES" sz="2000" dirty="0" smtClean="0"/>
              <a:t> = x</a:t>
            </a:r>
            <a:r>
              <a:rPr lang="es-ES" sz="2000" baseline="30000" dirty="0" smtClean="0"/>
              <a:t>10</a:t>
            </a:r>
            <a:r>
              <a:rPr lang="es-ES" sz="2000" dirty="0" smtClean="0"/>
              <a:t> - 10x</a:t>
            </a:r>
            <a:r>
              <a:rPr lang="es-ES" sz="2000" baseline="30000" dirty="0" smtClean="0"/>
              <a:t>8</a:t>
            </a:r>
            <a:r>
              <a:rPr lang="es-ES" sz="2000" dirty="0" smtClean="0"/>
              <a:t>y + 40x</a:t>
            </a:r>
            <a:r>
              <a:rPr lang="es-ES" sz="2000" baseline="30000" dirty="0" smtClean="0"/>
              <a:t>6</a:t>
            </a:r>
            <a:r>
              <a:rPr lang="es-ES" sz="2000" dirty="0" smtClean="0"/>
              <a:t>y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> - 80x</a:t>
            </a:r>
            <a:r>
              <a:rPr lang="es-ES" sz="2000" baseline="30000" dirty="0" smtClean="0"/>
              <a:t>4</a:t>
            </a:r>
            <a:r>
              <a:rPr lang="es-ES" sz="2000" dirty="0" smtClean="0"/>
              <a:t>y</a:t>
            </a:r>
            <a:r>
              <a:rPr lang="es-ES" sz="2000" baseline="30000" dirty="0" smtClean="0"/>
              <a:t>3</a:t>
            </a:r>
            <a:r>
              <a:rPr lang="es-ES" sz="2000" dirty="0" smtClean="0"/>
              <a:t> + 80x</a:t>
            </a:r>
            <a:r>
              <a:rPr lang="es-ES" sz="2000" baseline="30000" dirty="0" smtClean="0"/>
              <a:t>2</a:t>
            </a:r>
            <a:r>
              <a:rPr lang="es-ES" sz="2000" dirty="0" smtClean="0"/>
              <a:t>y</a:t>
            </a:r>
            <a:r>
              <a:rPr lang="es-ES" sz="2000" baseline="30000" dirty="0" smtClean="0"/>
              <a:t>4</a:t>
            </a:r>
            <a:r>
              <a:rPr lang="es-ES" sz="2000" dirty="0" smtClean="0"/>
              <a:t> - 35y</a:t>
            </a:r>
            <a:r>
              <a:rPr lang="es-ES" sz="2000" baseline="30000" dirty="0" smtClean="0"/>
              <a:t>5</a:t>
            </a:r>
            <a:r>
              <a:rPr lang="es-ES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imgFig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643182"/>
            <a:ext cx="7358114" cy="337916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857256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 smtClean="0"/>
              <a:t>1.  </a:t>
            </a:r>
            <a:r>
              <a:rPr lang="ru-RU" sz="1800" i="1" dirty="0" smtClean="0"/>
              <a:t>Сумма коэффициентов разложения </a:t>
            </a:r>
            <a:r>
              <a:rPr lang="ru-RU" sz="1800" dirty="0" smtClean="0"/>
              <a:t>(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a</a:t>
            </a:r>
            <a:r>
              <a:rPr lang="ru-RU" sz="1800" i="1" dirty="0" smtClean="0"/>
              <a:t> + </a:t>
            </a:r>
            <a:r>
              <a:rPr lang="ru-RU" sz="1800" i="1" dirty="0" err="1" smtClean="0"/>
              <a:t>b</a:t>
            </a:r>
            <a:r>
              <a:rPr lang="ru-RU" sz="1800" i="1" dirty="0" smtClean="0"/>
              <a:t> </a:t>
            </a:r>
            <a:r>
              <a:rPr lang="ru-RU" sz="1800" dirty="0" smtClean="0"/>
              <a:t>)</a:t>
            </a:r>
            <a:r>
              <a:rPr lang="ru-RU" sz="1800" i="1" dirty="0" smtClean="0"/>
              <a:t> </a:t>
            </a:r>
            <a:r>
              <a:rPr lang="ru-RU" sz="1800" i="1" baseline="30000" dirty="0" err="1" smtClean="0"/>
              <a:t>n</a:t>
            </a:r>
            <a:r>
              <a:rPr lang="ru-RU" sz="1800" i="1" dirty="0" smtClean="0"/>
              <a:t>  равна  </a:t>
            </a:r>
            <a:r>
              <a:rPr lang="ru-RU" sz="1800" dirty="0" smtClean="0"/>
              <a:t>2</a:t>
            </a:r>
            <a:r>
              <a:rPr lang="ru-RU" sz="1800" i="1" dirty="0" smtClean="0"/>
              <a:t> </a:t>
            </a:r>
            <a:r>
              <a:rPr lang="ru-RU" sz="1800" i="1" baseline="30000" dirty="0" err="1" smtClean="0"/>
              <a:t>n</a:t>
            </a:r>
            <a:r>
              <a:rPr lang="ru-RU" sz="1800" i="1" dirty="0" smtClean="0"/>
              <a:t> . </a:t>
            </a:r>
            <a:endParaRPr lang="ru-RU" sz="1800" dirty="0" smtClean="0"/>
          </a:p>
          <a:p>
            <a:r>
              <a:rPr lang="ru-RU" sz="1800" dirty="0" smtClean="0"/>
              <a:t>Для доказательства достаточно положить  </a:t>
            </a:r>
            <a:r>
              <a:rPr lang="ru-RU" sz="1800" i="1" dirty="0" err="1" smtClean="0"/>
              <a:t>a</a:t>
            </a:r>
            <a:r>
              <a:rPr lang="ru-RU" sz="1800" dirty="0" smtClean="0"/>
              <a:t> = </a:t>
            </a:r>
            <a:r>
              <a:rPr lang="ru-RU" sz="1800" i="1" dirty="0" err="1" smtClean="0"/>
              <a:t>b</a:t>
            </a:r>
            <a:r>
              <a:rPr lang="ru-RU" sz="1800" dirty="0" smtClean="0"/>
              <a:t> = 1. Тогда в правой части разложения бинома Ньютона мы будем иметь сумму биномиальных коэффициентов, а слева: </a:t>
            </a:r>
          </a:p>
          <a:p>
            <a:pPr>
              <a:buNone/>
            </a:pPr>
            <a:r>
              <a:rPr lang="ru-RU" sz="1800" b="1" dirty="0" smtClean="0"/>
              <a:t>2. </a:t>
            </a:r>
            <a:r>
              <a:rPr lang="ru-RU" sz="1800" i="1" dirty="0" smtClean="0"/>
              <a:t>Коэффициенты членов, равноудалённых от концов разложения, равны. </a:t>
            </a:r>
            <a:endParaRPr lang="ru-RU" sz="1800" dirty="0" smtClean="0"/>
          </a:p>
          <a:p>
            <a:r>
              <a:rPr lang="ru-RU" sz="1800" dirty="0" smtClean="0"/>
              <a:t>Это свойство следует из соотношения: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3.</a:t>
            </a:r>
            <a:r>
              <a:rPr lang="ru-RU" sz="1800" b="1" i="1" dirty="0" smtClean="0"/>
              <a:t> </a:t>
            </a:r>
            <a:r>
              <a:rPr lang="ru-RU" sz="1800" i="1" dirty="0" smtClean="0"/>
              <a:t>Сумма коэффициентов чётных членов разложения равна сумме коэффициентов нечётных членов разложения; каждая из них равна </a:t>
            </a:r>
            <a:endParaRPr lang="ru-RU" sz="1800" dirty="0" smtClean="0"/>
          </a:p>
          <a:p>
            <a:r>
              <a:rPr lang="ru-RU" sz="1800" dirty="0" smtClean="0"/>
              <a:t>Для доказательства воспользуемся биномом: </a:t>
            </a:r>
          </a:p>
          <a:p>
            <a:r>
              <a:rPr lang="ru-RU" sz="1800" dirty="0" smtClean="0"/>
              <a:t>Здесь чётные члены имеют знак  « + » , а нечётные - « - ». Так как в результате разложения получается 0, то следовательно, суммы их биномиальных коэффициентов   равны между собой, поэтому каждая из них равна: </a:t>
            </a:r>
            <a:r>
              <a:rPr lang="ru-RU" sz="1800" i="1" dirty="0" smtClean="0"/>
              <a:t> 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что и требовалось доказать.</a:t>
            </a:r>
          </a:p>
          <a:p>
            <a:pPr>
              <a:buNone/>
            </a:pPr>
            <a:endParaRPr lang="ru-RU" sz="1800" dirty="0" smtClean="0"/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/>
              <a:t>4.   </a:t>
            </a:r>
            <a:r>
              <a:rPr lang="ru-RU" sz="1800" dirty="0" smtClean="0"/>
              <a:t>Коэффициенты </a:t>
            </a:r>
            <a:r>
              <a:rPr lang="ru-RU" sz="1800" dirty="0"/>
              <a:t>находятся по треугольнику </a:t>
            </a:r>
            <a:r>
              <a:rPr lang="ru-RU" sz="1800" dirty="0" smtClean="0"/>
              <a:t>Паскаля.</a:t>
            </a:r>
            <a:endParaRPr lang="ru-RU" sz="1800" dirty="0"/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12700" cmpd="sng">
                <a:solidFill>
                  <a:srgbClr val="EAEAEA"/>
                </a:solidFill>
                <a:prstDash val="solid"/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85728"/>
            <a:ext cx="118283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Свойства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биноминальных коэффициентов</a:t>
            </a:r>
            <a:r>
              <a:rPr lang="ru-RU" sz="4800" b="1" i="1" dirty="0" smtClean="0"/>
              <a:t>                   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alg31p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4679" y="2071680"/>
            <a:ext cx="1928825" cy="403300"/>
          </a:xfrm>
          <a:prstGeom prst="rect">
            <a:avLst/>
          </a:prstGeom>
        </p:spPr>
      </p:pic>
      <p:pic>
        <p:nvPicPr>
          <p:cNvPr id="7" name="Рисунок 6" descr="alg31q.gif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2643182"/>
            <a:ext cx="1457332" cy="819749"/>
          </a:xfrm>
          <a:prstGeom prst="rect">
            <a:avLst/>
          </a:prstGeom>
        </p:spPr>
      </p:pic>
      <p:pic>
        <p:nvPicPr>
          <p:cNvPr id="8" name="Рисунок 7" descr="alg31r.gif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9322" y="4000504"/>
            <a:ext cx="800104" cy="400052"/>
          </a:xfrm>
          <a:prstGeom prst="rect">
            <a:avLst/>
          </a:prstGeom>
        </p:spPr>
      </p:pic>
      <p:pic>
        <p:nvPicPr>
          <p:cNvPr id="10" name="Рисунок 9" descr="alg31s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86380" y="4286256"/>
            <a:ext cx="2571768" cy="390909"/>
          </a:xfrm>
          <a:prstGeom prst="rect">
            <a:avLst/>
          </a:prstGeom>
        </p:spPr>
      </p:pic>
      <p:pic>
        <p:nvPicPr>
          <p:cNvPr id="11" name="Рисунок 10" descr="alg31t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348" y="5500702"/>
            <a:ext cx="2000264" cy="38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418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Комбинации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Мы иногда делаем выбор из множества </a:t>
            </a:r>
            <a:r>
              <a:rPr lang="ru-RU" sz="2400" i="1" dirty="0" smtClean="0"/>
              <a:t>без учета порядка </a:t>
            </a:r>
            <a:r>
              <a:rPr lang="ru-RU" sz="2400" dirty="0" smtClean="0"/>
              <a:t>. Такой выбор называется </a:t>
            </a:r>
            <a:r>
              <a:rPr lang="ru-RU" sz="2400" b="1" i="1" dirty="0" smtClean="0"/>
              <a:t>комбинацией</a:t>
            </a:r>
            <a:r>
              <a:rPr lang="ru-RU" sz="2400" dirty="0" smtClean="0"/>
              <a:t>. Если вы играете в карты, например, вы знаете, что в большинстве ситуаций порядок, в котором вы держите карты, не имеет значения.</a:t>
            </a:r>
          </a:p>
          <a:p>
            <a:pPr>
              <a:buNone/>
            </a:pPr>
            <a:r>
              <a:rPr lang="ru-RU" sz="2400" dirty="0" smtClean="0"/>
              <a:t>Существуют 3 вида комбинаций составляемых из некоторого числа </a:t>
            </a:r>
            <a:r>
              <a:rPr lang="ru-RU" sz="2400" i="1" dirty="0" smtClean="0"/>
              <a:t>различных</a:t>
            </a:r>
            <a:r>
              <a:rPr lang="ru-RU" sz="2400" dirty="0" smtClean="0"/>
              <a:t> элементов, принадлежащих одному и тому же множеству (например, буквы алфавита, книги в библиотеке, машины на стоянке и т.д.):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Перестановки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Размещения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Сочетания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Перестановки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35785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Возьмём</a:t>
            </a:r>
            <a:r>
              <a:rPr lang="ru-RU" dirty="0"/>
              <a:t>  </a:t>
            </a:r>
            <a:r>
              <a:rPr lang="ru-RU" i="1" dirty="0" err="1"/>
              <a:t>n</a:t>
            </a:r>
            <a:r>
              <a:rPr lang="ru-RU" dirty="0"/>
              <a:t> различных элементов:  </a:t>
            </a:r>
            <a:r>
              <a:rPr lang="ru-RU" i="1" dirty="0"/>
              <a:t>a</a:t>
            </a:r>
            <a:r>
              <a:rPr lang="ru-RU" baseline="-25000" dirty="0"/>
              <a:t>1</a:t>
            </a:r>
            <a:r>
              <a:rPr lang="ru-RU" i="1" dirty="0"/>
              <a:t> , a</a:t>
            </a:r>
            <a:r>
              <a:rPr lang="ru-RU" baseline="-25000" dirty="0"/>
              <a:t>2</a:t>
            </a:r>
            <a:r>
              <a:rPr lang="ru-RU" i="1" dirty="0"/>
              <a:t> , a</a:t>
            </a:r>
            <a:r>
              <a:rPr lang="ru-RU" baseline="-25000" dirty="0"/>
              <a:t>3</a:t>
            </a:r>
            <a:r>
              <a:rPr lang="ru-RU" i="1" dirty="0"/>
              <a:t> , …, </a:t>
            </a:r>
            <a:r>
              <a:rPr lang="ru-RU" i="1" dirty="0" err="1"/>
              <a:t>a</a:t>
            </a:r>
            <a:r>
              <a:rPr lang="ru-RU" i="1" baseline="-25000" dirty="0" err="1"/>
              <a:t>n</a:t>
            </a:r>
            <a:r>
              <a:rPr lang="ru-RU" i="1" dirty="0"/>
              <a:t> </a:t>
            </a:r>
            <a:r>
              <a:rPr lang="ru-RU" b="1" i="1" dirty="0"/>
              <a:t>. </a:t>
            </a:r>
            <a:r>
              <a:rPr lang="ru-RU" dirty="0"/>
              <a:t>Будем переставлять их всеми возможными способами, сохраняя их количество и меняя лишь порядок их расположения. Каждая из полученных таким образом комбинаций называется </a:t>
            </a:r>
            <a:r>
              <a:rPr lang="ru-RU" i="1" dirty="0"/>
              <a:t>перестановкой.</a:t>
            </a:r>
            <a:r>
              <a:rPr lang="ru-RU" dirty="0"/>
              <a:t> Общее количество</a:t>
            </a:r>
            <a:r>
              <a:rPr lang="ru-RU" i="1" dirty="0"/>
              <a:t> перестановок из </a:t>
            </a:r>
            <a:r>
              <a:rPr lang="ru-RU" i="1" dirty="0" err="1"/>
              <a:t>n</a:t>
            </a:r>
            <a:r>
              <a:rPr lang="ru-RU" i="1" dirty="0"/>
              <a:t> элементов</a:t>
            </a:r>
            <a:r>
              <a:rPr lang="ru-RU" dirty="0"/>
              <a:t> обозначается </a:t>
            </a:r>
            <a:r>
              <a:rPr lang="ru-RU" i="1" dirty="0" err="1"/>
              <a:t>P</a:t>
            </a:r>
            <a:r>
              <a:rPr lang="ru-RU" i="1" baseline="-25000" dirty="0" err="1"/>
              <a:t>n</a:t>
            </a:r>
            <a:r>
              <a:rPr lang="ru-RU" dirty="0"/>
              <a:t> . Это число равно произведению всех целых чисел от 1 до </a:t>
            </a:r>
            <a:r>
              <a:rPr lang="ru-RU" i="1" dirty="0" err="1"/>
              <a:t>n</a:t>
            </a:r>
            <a:r>
              <a:rPr lang="ru-RU" i="1" dirty="0"/>
              <a:t> </a:t>
            </a:r>
            <a:r>
              <a:rPr lang="ru-RU" dirty="0"/>
              <a:t>: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 smtClean="0"/>
              <a:t>      Символ </a:t>
            </a:r>
            <a:r>
              <a:rPr lang="ru-RU" b="1" i="1" dirty="0"/>
              <a:t> </a:t>
            </a:r>
            <a:r>
              <a:rPr lang="ru-RU" b="1" i="1" dirty="0" err="1"/>
              <a:t>n</a:t>
            </a:r>
            <a:r>
              <a:rPr lang="ru-RU" b="1" dirty="0"/>
              <a:t>!  ( называется </a:t>
            </a:r>
            <a:r>
              <a:rPr lang="ru-RU" b="1" i="1" dirty="0"/>
              <a:t>факториал</a:t>
            </a:r>
            <a:r>
              <a:rPr lang="ru-RU" b="1" dirty="0"/>
              <a:t> ) - сокращённая запись произведения:  1 · 2 · 3 ·  … · ( </a:t>
            </a:r>
            <a:r>
              <a:rPr lang="ru-RU" b="1" i="1" dirty="0" err="1"/>
              <a:t>n</a:t>
            </a:r>
            <a:r>
              <a:rPr lang="ru-RU" b="1" i="1" dirty="0"/>
              <a:t> –</a:t>
            </a:r>
            <a:r>
              <a:rPr lang="ru-RU" b="1" dirty="0"/>
              <a:t> 1 ) · </a:t>
            </a:r>
            <a:r>
              <a:rPr lang="ru-RU" b="1" i="1" dirty="0" err="1"/>
              <a:t>n</a:t>
            </a:r>
            <a:r>
              <a:rPr lang="ru-RU" b="1" i="1" dirty="0"/>
              <a:t> </a:t>
            </a:r>
            <a:r>
              <a:rPr lang="ru-RU" b="1" i="1" dirty="0" smtClean="0"/>
              <a:t>.</a:t>
            </a:r>
            <a:endParaRPr lang="ru-RU" b="1" dirty="0" smtClean="0"/>
          </a:p>
          <a:p>
            <a:pPr algn="ctr">
              <a:buNone/>
            </a:pPr>
            <a:r>
              <a:rPr lang="ru-RU" sz="5100" b="1" i="1" dirty="0" smtClean="0"/>
              <a:t>П </a:t>
            </a:r>
            <a:r>
              <a:rPr lang="ru-RU" sz="5100" b="1" i="1" dirty="0" err="1" smtClean="0"/>
              <a:t>р</a:t>
            </a:r>
            <a:r>
              <a:rPr lang="ru-RU" sz="5100" b="1" i="1" dirty="0" smtClean="0"/>
              <a:t> и м е </a:t>
            </a:r>
            <a:r>
              <a:rPr lang="ru-RU" sz="5100" b="1" i="1" dirty="0" err="1" smtClean="0"/>
              <a:t>р</a:t>
            </a:r>
            <a:r>
              <a:rPr lang="ru-RU" sz="5100" b="1" i="1" dirty="0" smtClean="0"/>
              <a:t> 1. </a:t>
            </a:r>
            <a:r>
              <a:rPr lang="ru-RU" dirty="0" smtClean="0"/>
              <a:t> Найти число перестановок из трёх элементов:  </a:t>
            </a:r>
            <a:r>
              <a:rPr lang="ru-RU" i="1" dirty="0" err="1" smtClean="0"/>
              <a:t>a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i="1" dirty="0" err="1" smtClean="0"/>
              <a:t>b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i="1" dirty="0" err="1" smtClean="0"/>
              <a:t>c</a:t>
            </a:r>
            <a:r>
              <a:rPr lang="ru-RU" dirty="0" smtClean="0"/>
              <a:t>. 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b="1" dirty="0" smtClean="0"/>
              <a:t>Р </a:t>
            </a:r>
            <a:r>
              <a:rPr lang="ru-RU" b="1" dirty="0"/>
              <a:t>е </a:t>
            </a:r>
            <a:r>
              <a:rPr lang="ru-RU" b="1" dirty="0" err="1"/>
              <a:t>ш</a:t>
            </a:r>
            <a:r>
              <a:rPr lang="ru-RU" b="1" dirty="0"/>
              <a:t> </a:t>
            </a:r>
            <a:r>
              <a:rPr lang="ru-RU" b="1" dirty="0" err="1"/>
              <a:t>е</a:t>
            </a:r>
            <a:r>
              <a:rPr lang="ru-RU" b="1" dirty="0"/>
              <a:t> </a:t>
            </a:r>
            <a:r>
              <a:rPr lang="ru-RU" b="1" dirty="0" err="1"/>
              <a:t>н</a:t>
            </a:r>
            <a:r>
              <a:rPr lang="ru-RU" b="1" dirty="0"/>
              <a:t> и е .</a:t>
            </a:r>
            <a:r>
              <a:rPr lang="ru-RU" dirty="0"/>
              <a:t>  В соответствии с приведенной формулой: </a:t>
            </a:r>
            <a:r>
              <a:rPr lang="ru-RU" dirty="0" smtClean="0"/>
              <a:t> </a:t>
            </a:r>
            <a:r>
              <a:rPr lang="ru-RU" i="1" dirty="0" smtClean="0"/>
              <a:t>P</a:t>
            </a:r>
            <a:r>
              <a:rPr lang="ru-RU" baseline="-25000" dirty="0" smtClean="0"/>
              <a:t>3</a:t>
            </a:r>
            <a:r>
              <a:rPr lang="ru-RU" dirty="0" smtClean="0"/>
              <a:t> = 1 · 2 · 3 =6.</a:t>
            </a:r>
            <a:br>
              <a:rPr lang="ru-RU" dirty="0" smtClean="0"/>
            </a:br>
            <a:endParaRPr lang="ru-RU" dirty="0"/>
          </a:p>
          <a:p>
            <a:pPr>
              <a:buNone/>
            </a:pPr>
            <a:r>
              <a:rPr lang="ru-RU" dirty="0" smtClean="0"/>
              <a:t>          Действительно, мы имеем 6 перестановок: </a:t>
            </a:r>
            <a:r>
              <a:rPr lang="ru-RU" i="1" dirty="0" err="1" smtClean="0"/>
              <a:t>abc</a:t>
            </a:r>
            <a:r>
              <a:rPr lang="ru-RU" i="1" dirty="0" smtClean="0"/>
              <a:t>, </a:t>
            </a:r>
            <a:r>
              <a:rPr lang="ru-RU" i="1" dirty="0" err="1" smtClean="0"/>
              <a:t>acb</a:t>
            </a:r>
            <a:r>
              <a:rPr lang="ru-RU" i="1" dirty="0" smtClean="0"/>
              <a:t>, </a:t>
            </a:r>
            <a:r>
              <a:rPr lang="ru-RU" i="1" dirty="0" err="1" smtClean="0"/>
              <a:t>bac</a:t>
            </a:r>
            <a:r>
              <a:rPr lang="ru-RU" i="1" dirty="0" smtClean="0"/>
              <a:t>, </a:t>
            </a:r>
            <a:r>
              <a:rPr lang="ru-RU" i="1" dirty="0" err="1" smtClean="0"/>
              <a:t>bca</a:t>
            </a:r>
            <a:r>
              <a:rPr lang="ru-RU" i="1" dirty="0" smtClean="0"/>
              <a:t>, </a:t>
            </a:r>
            <a:r>
              <a:rPr lang="ru-RU" i="1" dirty="0" err="1" smtClean="0"/>
              <a:t>cab</a:t>
            </a:r>
            <a:r>
              <a:rPr lang="ru-RU" i="1" dirty="0" smtClean="0"/>
              <a:t>, </a:t>
            </a:r>
            <a:r>
              <a:rPr lang="ru-RU" i="1" dirty="0" err="1" smtClean="0"/>
              <a:t>cba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alg31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857496"/>
            <a:ext cx="7470374" cy="6429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2864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/>
              <a:t>Будем </a:t>
            </a:r>
            <a:r>
              <a:rPr lang="ru-RU" sz="3600" dirty="0"/>
              <a:t>составлять группы из  </a:t>
            </a:r>
            <a:r>
              <a:rPr lang="ru-RU" sz="3600" i="1" dirty="0" err="1"/>
              <a:t>m</a:t>
            </a:r>
            <a:r>
              <a:rPr lang="ru-RU" sz="3600" i="1" dirty="0"/>
              <a:t> </a:t>
            </a:r>
            <a:r>
              <a:rPr lang="ru-RU" sz="3600" dirty="0"/>
              <a:t>различных элементов, взятых из множества, состоящего из  </a:t>
            </a:r>
            <a:r>
              <a:rPr lang="ru-RU" sz="3600" i="1" dirty="0" err="1"/>
              <a:t>n</a:t>
            </a:r>
            <a:r>
              <a:rPr lang="ru-RU" sz="3600" dirty="0"/>
              <a:t> элементов, располагая эти  </a:t>
            </a:r>
            <a:r>
              <a:rPr lang="ru-RU" sz="3600" i="1" dirty="0" err="1"/>
              <a:t>m</a:t>
            </a:r>
            <a:r>
              <a:rPr lang="ru-RU" sz="3600" i="1" dirty="0"/>
              <a:t> </a:t>
            </a:r>
            <a:r>
              <a:rPr lang="ru-RU" sz="3600" dirty="0"/>
              <a:t>взятых элементов в различном порядке. Полученные комбинации называются  </a:t>
            </a:r>
            <a:r>
              <a:rPr lang="ru-RU" sz="3600" i="1" dirty="0"/>
              <a:t>размещениями из  </a:t>
            </a:r>
            <a:r>
              <a:rPr lang="ru-RU" sz="3600" i="1" dirty="0" err="1"/>
              <a:t>n</a:t>
            </a:r>
            <a:r>
              <a:rPr lang="ru-RU" sz="3600" i="1" dirty="0"/>
              <a:t> элементов по </a:t>
            </a:r>
            <a:r>
              <a:rPr lang="ru-RU" sz="3600" i="1" dirty="0" err="1"/>
              <a:t>m</a:t>
            </a:r>
            <a:r>
              <a:rPr lang="ru-RU" sz="3600" i="1" dirty="0"/>
              <a:t> </a:t>
            </a:r>
            <a:r>
              <a:rPr lang="ru-RU" sz="3600" i="1" dirty="0" smtClean="0"/>
              <a:t>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3600" dirty="0" smtClean="0"/>
              <a:t>     Их </a:t>
            </a:r>
            <a:r>
              <a:rPr lang="ru-RU" sz="3600" dirty="0"/>
              <a:t>общее количество обозначается:</a:t>
            </a:r>
            <a:r>
              <a:rPr lang="ru-RU" sz="3600" i="1" dirty="0" smtClean="0"/>
              <a:t>                  </a:t>
            </a:r>
            <a:r>
              <a:rPr lang="ru-RU" sz="3600" dirty="0" smtClean="0"/>
              <a:t>и </a:t>
            </a:r>
            <a:r>
              <a:rPr lang="ru-RU" sz="3600" dirty="0"/>
              <a:t>равно произведению</a:t>
            </a:r>
            <a:r>
              <a:rPr lang="ru-RU" sz="3600" dirty="0" smtClean="0"/>
              <a:t>: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sz="4400" b="1" i="1" dirty="0" smtClean="0"/>
              <a:t>П </a:t>
            </a:r>
            <a:r>
              <a:rPr lang="ru-RU" sz="4400" b="1" i="1" dirty="0" err="1" smtClean="0"/>
              <a:t>р</a:t>
            </a:r>
            <a:r>
              <a:rPr lang="ru-RU" sz="4400" b="1" i="1" dirty="0" smtClean="0"/>
              <a:t> и м е </a:t>
            </a:r>
            <a:r>
              <a:rPr lang="ru-RU" sz="4400" b="1" i="1" dirty="0" err="1" smtClean="0"/>
              <a:t>р</a:t>
            </a:r>
            <a:r>
              <a:rPr lang="ru-RU" sz="4400" b="1" i="1" dirty="0" smtClean="0"/>
              <a:t> 2. </a:t>
            </a:r>
            <a:r>
              <a:rPr lang="ru-RU" dirty="0" smtClean="0"/>
              <a:t> </a:t>
            </a:r>
            <a:r>
              <a:rPr lang="ru-RU" sz="3600" dirty="0" smtClean="0"/>
              <a:t>Найти число размещений из четырёх элементов  </a:t>
            </a:r>
            <a:r>
              <a:rPr lang="ru-RU" sz="3600" i="1" dirty="0" err="1" smtClean="0"/>
              <a:t>a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b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c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d</a:t>
            </a:r>
            <a:r>
              <a:rPr lang="ru-RU" sz="3600" dirty="0" smtClean="0"/>
              <a:t> по два. </a:t>
            </a:r>
          </a:p>
          <a:p>
            <a:pPr>
              <a:buNone/>
            </a:pPr>
            <a:r>
              <a:rPr lang="ru-RU" sz="3600" dirty="0" smtClean="0"/>
              <a:t>Р </a:t>
            </a:r>
            <a:r>
              <a:rPr lang="ru-RU" sz="3600" dirty="0"/>
              <a:t>е </a:t>
            </a:r>
            <a:r>
              <a:rPr lang="ru-RU" sz="3600" dirty="0" err="1"/>
              <a:t>ш</a:t>
            </a:r>
            <a:r>
              <a:rPr lang="ru-RU" sz="3600" dirty="0"/>
              <a:t> </a:t>
            </a:r>
            <a:r>
              <a:rPr lang="ru-RU" sz="3600" dirty="0" err="1"/>
              <a:t>е</a:t>
            </a:r>
            <a:r>
              <a:rPr lang="ru-RU" sz="3600" dirty="0"/>
              <a:t> </a:t>
            </a:r>
            <a:r>
              <a:rPr lang="ru-RU" sz="3600" dirty="0" err="1"/>
              <a:t>н</a:t>
            </a:r>
            <a:r>
              <a:rPr lang="ru-RU" sz="3600" dirty="0"/>
              <a:t> и е .  В соответствии с формулой получим</a:t>
            </a:r>
            <a:r>
              <a:rPr lang="ru-RU" sz="3600" dirty="0" smtClean="0"/>
              <a:t>: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                         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dirty="0" smtClean="0"/>
              <a:t>Вот эти размещения: </a:t>
            </a:r>
            <a:r>
              <a:rPr lang="ru-RU" sz="3600" i="1" dirty="0" err="1" smtClean="0"/>
              <a:t>ab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ba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ac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ca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ad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da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bc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cb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bd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db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cd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dc</a:t>
            </a:r>
            <a:r>
              <a:rPr lang="ru-RU" sz="3600" i="1" dirty="0" smtClean="0"/>
              <a:t>.</a:t>
            </a:r>
            <a:r>
              <a:rPr lang="ru-RU" sz="3600" dirty="0" smtClean="0"/>
              <a:t> </a:t>
            </a:r>
          </a:p>
          <a:p>
            <a:endParaRPr lang="ru-RU" dirty="0"/>
          </a:p>
        </p:txBody>
      </p:sp>
      <p:pic>
        <p:nvPicPr>
          <p:cNvPr id="4" name="Рисунок 3" descr="alg31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071678"/>
            <a:ext cx="542345" cy="857256"/>
          </a:xfrm>
          <a:prstGeom prst="rect">
            <a:avLst/>
          </a:prstGeom>
        </p:spPr>
      </p:pic>
      <p:pic>
        <p:nvPicPr>
          <p:cNvPr id="5" name="Рисунок 4" descr="alg31b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2714620"/>
            <a:ext cx="5357850" cy="1103087"/>
          </a:xfrm>
          <a:prstGeom prst="rect">
            <a:avLst/>
          </a:prstGeom>
        </p:spPr>
      </p:pic>
      <p:pic>
        <p:nvPicPr>
          <p:cNvPr id="6" name="Рисунок 5" descr="alg31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4786322"/>
            <a:ext cx="1928826" cy="8450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Сочетания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/>
              <a:t>  </a:t>
            </a:r>
            <a:r>
              <a:rPr lang="ru-RU" sz="1900" dirty="0"/>
              <a:t>Будем составлять группы из  </a:t>
            </a:r>
            <a:r>
              <a:rPr lang="ru-RU" sz="1900" i="1" dirty="0" err="1"/>
              <a:t>m</a:t>
            </a:r>
            <a:r>
              <a:rPr lang="ru-RU" sz="1900" i="1" dirty="0"/>
              <a:t> </a:t>
            </a:r>
            <a:r>
              <a:rPr lang="ru-RU" sz="1900" dirty="0"/>
              <a:t>различных элементов, взятых из множества, состоящего из  </a:t>
            </a:r>
            <a:r>
              <a:rPr lang="ru-RU" sz="1900" i="1" dirty="0" err="1"/>
              <a:t>n</a:t>
            </a:r>
            <a:r>
              <a:rPr lang="ru-RU" sz="1900" dirty="0"/>
              <a:t> элементов, </a:t>
            </a:r>
            <a:r>
              <a:rPr lang="ru-RU" sz="1900" i="1" dirty="0"/>
              <a:t>не принимая во внимание порядок расположения этих </a:t>
            </a:r>
            <a:r>
              <a:rPr lang="ru-RU" sz="1900" i="1" dirty="0" err="1"/>
              <a:t>m</a:t>
            </a:r>
            <a:r>
              <a:rPr lang="ru-RU" sz="1900" i="1" dirty="0"/>
              <a:t> элементов.</a:t>
            </a:r>
            <a:r>
              <a:rPr lang="ru-RU" sz="1900" dirty="0"/>
              <a:t> Тогда мы получим </a:t>
            </a:r>
            <a:r>
              <a:rPr lang="ru-RU" sz="1900" i="1" dirty="0"/>
              <a:t>сочетания из  </a:t>
            </a:r>
            <a:r>
              <a:rPr lang="ru-RU" sz="1900" i="1" dirty="0" err="1"/>
              <a:t>n</a:t>
            </a:r>
            <a:r>
              <a:rPr lang="ru-RU" sz="1900" i="1" dirty="0"/>
              <a:t> элементов по  </a:t>
            </a:r>
            <a:r>
              <a:rPr lang="ru-RU" sz="1900" i="1" dirty="0" err="1"/>
              <a:t>m</a:t>
            </a:r>
            <a:r>
              <a:rPr lang="ru-RU" sz="1900" i="1" dirty="0"/>
              <a:t> .</a:t>
            </a:r>
            <a:endParaRPr lang="ru-RU" sz="1900" dirty="0" smtClean="0"/>
          </a:p>
          <a:p>
            <a:pPr>
              <a:buNone/>
            </a:pPr>
            <a:r>
              <a:rPr lang="ru-RU" sz="1900" dirty="0"/>
              <a:t>Их общее количество обозначается</a:t>
            </a:r>
            <a:r>
              <a:rPr lang="ru-RU" sz="1900" dirty="0" smtClean="0"/>
              <a:t>  </a:t>
            </a:r>
            <a:r>
              <a:rPr lang="ru-RU" sz="1900" i="1" dirty="0" smtClean="0"/>
              <a:t>        </a:t>
            </a:r>
            <a:r>
              <a:rPr lang="ru-RU" sz="1900" dirty="0" smtClean="0"/>
              <a:t>и </a:t>
            </a:r>
            <a:r>
              <a:rPr lang="ru-RU" sz="1900" dirty="0"/>
              <a:t>может быть вычислено по формуле</a:t>
            </a:r>
            <a:r>
              <a:rPr lang="ru-RU" sz="1900" dirty="0" smtClean="0"/>
              <a:t>:</a:t>
            </a:r>
          </a:p>
          <a:p>
            <a:endParaRPr lang="ru-RU" sz="1900" dirty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/>
              <a:t>Из этой формулы ясно, </a:t>
            </a:r>
            <a:r>
              <a:rPr lang="ru-RU" sz="1900" dirty="0" smtClean="0"/>
              <a:t>что </a:t>
            </a:r>
            <a:endParaRPr lang="ru-RU" sz="1900" dirty="0"/>
          </a:p>
          <a:p>
            <a:pPr>
              <a:buNone/>
            </a:pPr>
            <a:r>
              <a:rPr lang="ru-RU" sz="1900" dirty="0"/>
              <a:t>Заметим, что можно составить только</a:t>
            </a:r>
            <a:r>
              <a:rPr lang="ru-RU" sz="1900" i="1" dirty="0"/>
              <a:t> одно сочетание из</a:t>
            </a:r>
            <a:r>
              <a:rPr lang="ru-RU" sz="1900" dirty="0"/>
              <a:t> </a:t>
            </a:r>
            <a:r>
              <a:rPr lang="ru-RU" sz="1900" i="1" dirty="0" err="1"/>
              <a:t>n</a:t>
            </a:r>
            <a:r>
              <a:rPr lang="ru-RU" sz="1900" i="1" dirty="0"/>
              <a:t> элементов по </a:t>
            </a:r>
            <a:r>
              <a:rPr lang="ru-RU" sz="1900" i="1" dirty="0" err="1"/>
              <a:t>n</a:t>
            </a:r>
            <a:r>
              <a:rPr lang="ru-RU" sz="1900" i="1" dirty="0"/>
              <a:t> , которое содержит все  </a:t>
            </a:r>
            <a:r>
              <a:rPr lang="ru-RU" sz="1900" i="1" dirty="0" err="1"/>
              <a:t>n</a:t>
            </a:r>
            <a:r>
              <a:rPr lang="ru-RU" sz="1900" i="1" dirty="0"/>
              <a:t> элементов. </a:t>
            </a:r>
            <a:r>
              <a:rPr lang="ru-RU" sz="1900" dirty="0"/>
              <a:t>Формула числа сочетаний даёт это значение, если только принять, что  </a:t>
            </a:r>
            <a:r>
              <a:rPr lang="ru-RU" sz="1900" b="1" dirty="0"/>
              <a:t>0! = 1</a:t>
            </a:r>
            <a:r>
              <a:rPr lang="ru-RU" sz="1900" dirty="0"/>
              <a:t>,</a:t>
            </a:r>
            <a:r>
              <a:rPr lang="ru-RU" sz="1900" b="1" dirty="0"/>
              <a:t>  </a:t>
            </a:r>
            <a:r>
              <a:rPr lang="ru-RU" sz="1900" dirty="0"/>
              <a:t>что</a:t>
            </a:r>
            <a:r>
              <a:rPr lang="ru-RU" sz="1900" i="1" dirty="0"/>
              <a:t> является определением</a:t>
            </a:r>
            <a:r>
              <a:rPr lang="ru-RU" sz="1900" dirty="0"/>
              <a:t>  0! . </a:t>
            </a:r>
            <a:endParaRPr lang="ru-RU" sz="1900" dirty="0" smtClean="0"/>
          </a:p>
          <a:p>
            <a:endParaRPr lang="ru-RU" sz="1900" dirty="0" smtClean="0"/>
          </a:p>
          <a:p>
            <a:endParaRPr lang="ru-RU" sz="1900" dirty="0"/>
          </a:p>
          <a:p>
            <a:pPr>
              <a:buNone/>
            </a:pPr>
            <a:r>
              <a:rPr lang="ru-RU" sz="1900" dirty="0"/>
              <a:t>В соответствии с этим определением получим:</a:t>
            </a:r>
          </a:p>
          <a:p>
            <a:pPr>
              <a:buNone/>
            </a:pPr>
            <a:r>
              <a:rPr lang="ru-RU" sz="1900" dirty="0"/>
              <a:t>Общее число сочетаний можно вычислить, пользуясь и другим выражением</a:t>
            </a:r>
            <a:r>
              <a:rPr lang="ru-RU" sz="1900" dirty="0" smtClean="0"/>
              <a:t>:</a:t>
            </a:r>
          </a:p>
          <a:p>
            <a:pPr>
              <a:buNone/>
            </a:pPr>
            <a:endParaRPr lang="ru-RU" sz="1900" dirty="0" smtClean="0"/>
          </a:p>
          <a:p>
            <a:endParaRPr lang="ru-RU" dirty="0"/>
          </a:p>
        </p:txBody>
      </p:sp>
      <p:pic>
        <p:nvPicPr>
          <p:cNvPr id="4" name="Рисунок 3" descr="alg31a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214554"/>
            <a:ext cx="410388" cy="642942"/>
          </a:xfrm>
          <a:prstGeom prst="rect">
            <a:avLst/>
          </a:prstGeom>
        </p:spPr>
      </p:pic>
      <p:pic>
        <p:nvPicPr>
          <p:cNvPr id="5" name="Рисунок 4" descr="alg31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500306"/>
            <a:ext cx="2181235" cy="814512"/>
          </a:xfrm>
          <a:prstGeom prst="rect">
            <a:avLst/>
          </a:prstGeom>
        </p:spPr>
      </p:pic>
      <p:pic>
        <p:nvPicPr>
          <p:cNvPr id="6" name="Рисунок 5" descr="alg31f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3000372"/>
            <a:ext cx="1571636" cy="692585"/>
          </a:xfrm>
          <a:prstGeom prst="rect">
            <a:avLst/>
          </a:prstGeom>
        </p:spPr>
      </p:pic>
      <p:pic>
        <p:nvPicPr>
          <p:cNvPr id="7" name="Рисунок 6" descr="alg31g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6116" y="4500570"/>
            <a:ext cx="1571636" cy="709322"/>
          </a:xfrm>
          <a:prstGeom prst="rect">
            <a:avLst/>
          </a:prstGeom>
        </p:spPr>
      </p:pic>
      <p:pic>
        <p:nvPicPr>
          <p:cNvPr id="8" name="Рисунок 7" descr="alg31h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7554" y="5929330"/>
            <a:ext cx="1704486" cy="7143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П </a:t>
            </a:r>
            <a:r>
              <a:rPr lang="ru-RU" b="1" i="1" dirty="0" err="1" smtClean="0"/>
              <a:t>р</a:t>
            </a:r>
            <a:r>
              <a:rPr lang="ru-RU" b="1" i="1" dirty="0" smtClean="0"/>
              <a:t> и м е </a:t>
            </a:r>
            <a:r>
              <a:rPr lang="ru-RU" b="1" i="1" dirty="0" err="1" smtClean="0"/>
              <a:t>р</a:t>
            </a:r>
            <a:r>
              <a:rPr lang="ru-RU" b="1" i="1" dirty="0" smtClean="0"/>
              <a:t> 3 </a:t>
            </a:r>
            <a:r>
              <a:rPr lang="ru-RU" dirty="0" smtClean="0"/>
              <a:t>. </a:t>
            </a:r>
            <a:r>
              <a:rPr lang="ru-RU" sz="2400" dirty="0" smtClean="0"/>
              <a:t>Найти число сочетаний из пяти элементов:  </a:t>
            </a:r>
            <a:r>
              <a:rPr lang="en-US" sz="2400" i="1" dirty="0" smtClean="0"/>
              <a:t>a, b, c, d, e  </a:t>
            </a:r>
            <a:r>
              <a:rPr lang="ru-RU" sz="2400" dirty="0" smtClean="0"/>
              <a:t>по три.</a:t>
            </a:r>
          </a:p>
          <a:p>
            <a:pPr>
              <a:buNone/>
            </a:pPr>
            <a:r>
              <a:rPr lang="ru-RU" dirty="0"/>
              <a:t>Р е </a:t>
            </a:r>
            <a:r>
              <a:rPr lang="ru-RU" dirty="0" err="1"/>
              <a:t>ш</a:t>
            </a:r>
            <a:r>
              <a:rPr lang="ru-RU" dirty="0"/>
              <a:t> </a:t>
            </a:r>
            <a:r>
              <a:rPr lang="ru-RU" dirty="0" err="1"/>
              <a:t>е</a:t>
            </a:r>
            <a:r>
              <a:rPr lang="ru-RU" dirty="0"/>
              <a:t> </a:t>
            </a:r>
            <a:r>
              <a:rPr lang="ru-RU" dirty="0" err="1"/>
              <a:t>н</a:t>
            </a:r>
            <a:r>
              <a:rPr lang="ru-RU" dirty="0"/>
              <a:t> и е :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  </a:t>
            </a:r>
            <a:r>
              <a:rPr lang="ru-RU" dirty="0"/>
              <a:t>Эти сочетания: </a:t>
            </a:r>
            <a:r>
              <a:rPr lang="ru-RU" i="1" dirty="0"/>
              <a:t> </a:t>
            </a:r>
            <a:r>
              <a:rPr lang="en-US" i="1" dirty="0" err="1"/>
              <a:t>abc</a:t>
            </a:r>
            <a:r>
              <a:rPr lang="en-US" i="1" dirty="0"/>
              <a:t>, </a:t>
            </a:r>
            <a:r>
              <a:rPr lang="en-US" i="1" dirty="0" err="1"/>
              <a:t>abd</a:t>
            </a:r>
            <a:r>
              <a:rPr lang="en-US" i="1" dirty="0"/>
              <a:t>, </a:t>
            </a:r>
            <a:r>
              <a:rPr lang="en-US" i="1" dirty="0" err="1"/>
              <a:t>abe</a:t>
            </a:r>
            <a:r>
              <a:rPr lang="en-US" i="1" dirty="0"/>
              <a:t>, </a:t>
            </a:r>
            <a:r>
              <a:rPr lang="en-US" i="1" dirty="0" err="1"/>
              <a:t>acd</a:t>
            </a:r>
            <a:r>
              <a:rPr lang="en-US" i="1" dirty="0"/>
              <a:t>, ace, </a:t>
            </a:r>
            <a:r>
              <a:rPr lang="en-US" i="1" dirty="0" err="1"/>
              <a:t>ade</a:t>
            </a:r>
            <a:r>
              <a:rPr lang="en-US" i="1" dirty="0"/>
              <a:t>, </a:t>
            </a:r>
            <a:r>
              <a:rPr lang="en-US" i="1" dirty="0" err="1"/>
              <a:t>bcd</a:t>
            </a:r>
            <a:r>
              <a:rPr lang="en-US" i="1" dirty="0"/>
              <a:t>, </a:t>
            </a:r>
            <a:r>
              <a:rPr lang="en-US" i="1" dirty="0" err="1"/>
              <a:t>bce</a:t>
            </a:r>
            <a:r>
              <a:rPr lang="en-US" i="1" dirty="0"/>
              <a:t>, </a:t>
            </a:r>
            <a:r>
              <a:rPr lang="en-US" i="1" dirty="0" err="1"/>
              <a:t>bde</a:t>
            </a:r>
            <a:r>
              <a:rPr lang="en-US" i="1" dirty="0"/>
              <a:t>, </a:t>
            </a:r>
            <a:r>
              <a:rPr lang="en-US" i="1" dirty="0" err="1"/>
              <a:t>cde</a:t>
            </a:r>
            <a:r>
              <a:rPr lang="en-US" i="1" dirty="0"/>
              <a:t>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alg31i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071810"/>
            <a:ext cx="4880945" cy="11382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78688" cy="1143000"/>
          </a:xfrm>
        </p:spPr>
        <p:txBody>
          <a:bodyPr/>
          <a:lstStyle/>
          <a:p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Бином Ньютона.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2845843"/>
              </p:ext>
            </p:extLst>
          </p:nvPr>
        </p:nvGraphicFramePr>
        <p:xfrm>
          <a:off x="899592" y="2420888"/>
          <a:ext cx="7560840" cy="1922512"/>
        </p:xfrm>
        <a:graphic>
          <a:graphicData uri="http://schemas.openxmlformats.org/drawingml/2006/table">
            <a:tbl>
              <a:tblPr/>
              <a:tblGrid>
                <a:gridCol w="7560840"/>
              </a:tblGrid>
              <a:tr h="19225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8641025"/>
              </p:ext>
            </p:extLst>
          </p:nvPr>
        </p:nvGraphicFramePr>
        <p:xfrm>
          <a:off x="899592" y="2417375"/>
          <a:ext cx="7556500" cy="1926025"/>
        </p:xfrm>
        <a:graphic>
          <a:graphicData uri="http://schemas.openxmlformats.org/presentationml/2006/ole">
            <p:oleObj spid="_x0000_s1030" name="Формула" r:id="rId3" imgW="2323800" imgH="482400" progId="Equation.3">
              <p:embed/>
            </p:oleObj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87500" y="388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63688" y="4725144"/>
                <a:ext cx="6264696" cy="108012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sz="4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С</m:t>
                            </m:r>
                          </m:e>
                          <m:sub>
                            <m:r>
                              <a:rPr lang="en-US" sz="4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e>
                      <m:sup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𝒌</m:t>
                        </m:r>
                      </m:sup>
                    </m:sSup>
                  </m:oMath>
                </a14:m>
                <a:r>
                  <a:rPr lang="en-US" sz="2800" b="1" dirty="0" smtClean="0"/>
                  <a:t>-</a:t>
                </a:r>
                <a:r>
                  <a:rPr lang="ru-RU" sz="2800" b="1" dirty="0" smtClean="0"/>
                  <a:t>биномиальные коэффициенты</a:t>
                </a:r>
                <a:endParaRPr lang="ru-RU" sz="2800" b="1" dirty="0"/>
              </a:p>
            </p:txBody>
          </p:sp>
        </mc:Choice>
        <mc:Fallback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725144"/>
                <a:ext cx="6264696" cy="108012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57224" y="928670"/>
            <a:ext cx="764386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Это формула, представляющая выражение</a:t>
            </a:r>
          </a:p>
          <a:p>
            <a:r>
              <a:rPr lang="ru-RU" sz="2800" i="1" dirty="0" smtClean="0"/>
              <a:t> ( </a:t>
            </a:r>
            <a:r>
              <a:rPr lang="ru-RU" sz="2800" i="1" dirty="0" err="1" smtClean="0"/>
              <a:t>a</a:t>
            </a:r>
            <a:r>
              <a:rPr lang="ru-RU" sz="2800" i="1" dirty="0" smtClean="0"/>
              <a:t> + </a:t>
            </a:r>
            <a:r>
              <a:rPr lang="ru-RU" sz="2800" i="1" dirty="0" err="1" smtClean="0"/>
              <a:t>b</a:t>
            </a:r>
            <a:r>
              <a:rPr lang="ru-RU" sz="2800" i="1" dirty="0" smtClean="0"/>
              <a:t> ) </a:t>
            </a:r>
            <a:r>
              <a:rPr lang="ru-RU" sz="2800" i="1" baseline="30000" dirty="0" err="1" smtClean="0"/>
              <a:t>n</a:t>
            </a:r>
            <a:r>
              <a:rPr lang="ru-RU" sz="2800" i="1" dirty="0" smtClean="0"/>
              <a:t>  при положительном целом  </a:t>
            </a:r>
            <a:r>
              <a:rPr lang="ru-RU" sz="2800" i="1" dirty="0" err="1" smtClean="0"/>
              <a:t>n</a:t>
            </a:r>
            <a:r>
              <a:rPr lang="ru-RU" sz="2800" i="1" dirty="0" smtClean="0"/>
              <a:t>  в виде многочлена: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5934670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Заметим, что сумма показателей степеней для  </a:t>
            </a:r>
            <a:r>
              <a:rPr lang="ru-RU" b="1" i="1" dirty="0" err="1" smtClean="0">
                <a:solidFill>
                  <a:srgbClr val="FF0000"/>
                </a:solidFill>
              </a:rPr>
              <a:t>a</a:t>
            </a:r>
            <a:r>
              <a:rPr lang="ru-RU" b="1" i="1" dirty="0" smtClean="0">
                <a:solidFill>
                  <a:srgbClr val="FF0000"/>
                </a:solidFill>
              </a:rPr>
              <a:t>  и  </a:t>
            </a:r>
            <a:r>
              <a:rPr lang="ru-RU" b="1" i="1" dirty="0" err="1" smtClean="0">
                <a:solidFill>
                  <a:srgbClr val="FF0000"/>
                </a:solidFill>
              </a:rPr>
              <a:t>b</a:t>
            </a:r>
            <a:r>
              <a:rPr lang="ru-RU" b="1" i="1" dirty="0" smtClean="0">
                <a:solidFill>
                  <a:srgbClr val="FF0000"/>
                </a:solidFill>
              </a:rPr>
              <a:t>  постоянна и равна </a:t>
            </a:r>
            <a:r>
              <a:rPr lang="ru-RU" b="1" i="1" dirty="0" err="1" smtClean="0">
                <a:solidFill>
                  <a:srgbClr val="FF0000"/>
                </a:solidFill>
              </a:rPr>
              <a:t>n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040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Рассмотрим следующие выражения со степенями (</a:t>
            </a:r>
            <a:r>
              <a:rPr lang="ru-RU" sz="3200" dirty="0" err="1" smtClean="0"/>
              <a:t>a</a:t>
            </a:r>
            <a:r>
              <a:rPr lang="ru-RU" sz="3200" dirty="0" smtClean="0"/>
              <a:t> + </a:t>
            </a:r>
            <a:r>
              <a:rPr lang="ru-RU" sz="3200" dirty="0" err="1" smtClean="0"/>
              <a:t>b</a:t>
            </a:r>
            <a:r>
              <a:rPr lang="ru-RU" sz="3200" dirty="0" smtClean="0"/>
              <a:t>)</a:t>
            </a:r>
            <a:r>
              <a:rPr lang="ru-RU" sz="3200" baseline="30000" dirty="0" err="1" smtClean="0"/>
              <a:t>n</a:t>
            </a:r>
            <a:r>
              <a:rPr lang="ru-RU" sz="3200" dirty="0" smtClean="0"/>
              <a:t>, где </a:t>
            </a:r>
            <a:r>
              <a:rPr lang="ru-RU" sz="3200" dirty="0" err="1" smtClean="0"/>
              <a:t>a</a:t>
            </a:r>
            <a:r>
              <a:rPr lang="ru-RU" sz="3200" dirty="0" smtClean="0"/>
              <a:t> + </a:t>
            </a:r>
            <a:r>
              <a:rPr lang="ru-RU" sz="3200" dirty="0" err="1" smtClean="0"/>
              <a:t>b</a:t>
            </a:r>
            <a:r>
              <a:rPr lang="ru-RU" sz="3200" dirty="0" smtClean="0"/>
              <a:t> есть любой бином, а </a:t>
            </a:r>
            <a:r>
              <a:rPr lang="ru-RU" sz="3200" dirty="0" err="1" smtClean="0"/>
              <a:t>n</a:t>
            </a:r>
            <a:r>
              <a:rPr lang="ru-RU" sz="3200" dirty="0" smtClean="0"/>
              <a:t> - целое число. </a:t>
            </a:r>
            <a:endParaRPr lang="ru-RU" sz="3200" dirty="0"/>
          </a:p>
        </p:txBody>
      </p:sp>
      <p:sp>
        <p:nvSpPr>
          <p:cNvPr id="9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2039" t="-1726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961558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7772400" cy="81916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Каждое выражение - это полином. Во всех выражениях можно заметить особенности.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1. В каждом выражении на одно слагаемое больше, чем показатель степени </a:t>
            </a:r>
            <a:r>
              <a:rPr lang="ru-RU" sz="2000" dirty="0" err="1" smtClean="0"/>
              <a:t>n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2. В каждом слагаемом сумма степеней равна </a:t>
            </a:r>
            <a:r>
              <a:rPr lang="ru-RU" sz="2000" dirty="0" err="1" smtClean="0"/>
              <a:t>n</a:t>
            </a:r>
            <a:r>
              <a:rPr lang="ru-RU" sz="2000" dirty="0" smtClean="0"/>
              <a:t>, т.е. степени, в которую возводится бином.</a:t>
            </a:r>
          </a:p>
          <a:p>
            <a:r>
              <a:rPr lang="ru-RU" sz="2000" dirty="0" smtClean="0"/>
              <a:t>3. Степени начинаются со степени бинома </a:t>
            </a:r>
            <a:r>
              <a:rPr lang="ru-RU" sz="2000" dirty="0" err="1" smtClean="0"/>
              <a:t>n</a:t>
            </a:r>
            <a:r>
              <a:rPr lang="ru-RU" sz="2000" dirty="0" smtClean="0"/>
              <a:t> и уменьшаются к 0. Последний член не имеет множителя </a:t>
            </a:r>
            <a:r>
              <a:rPr lang="ru-RU" sz="2000" dirty="0" err="1" smtClean="0"/>
              <a:t>a</a:t>
            </a:r>
            <a:r>
              <a:rPr lang="ru-RU" sz="2000" dirty="0" smtClean="0"/>
              <a:t>. Первый член не имеет множителя </a:t>
            </a:r>
            <a:r>
              <a:rPr lang="ru-RU" sz="2000" dirty="0" err="1" smtClean="0"/>
              <a:t>b</a:t>
            </a:r>
            <a:r>
              <a:rPr lang="ru-RU" sz="2000" dirty="0" smtClean="0"/>
              <a:t>, т.е. степени </a:t>
            </a:r>
            <a:r>
              <a:rPr lang="ru-RU" sz="2000" dirty="0" err="1" smtClean="0"/>
              <a:t>b</a:t>
            </a:r>
            <a:r>
              <a:rPr lang="ru-RU" sz="2000" dirty="0" smtClean="0"/>
              <a:t> начинаются с 0 и увеличиваются до </a:t>
            </a:r>
            <a:r>
              <a:rPr lang="ru-RU" sz="2000" dirty="0" err="1" smtClean="0"/>
              <a:t>n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4. Коэффициенты начинаются с 1 и увеличиваются на определенные значения до "половины пути", а потом уменьшаются на те же значения обратно к 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330</TotalTime>
  <Words>467</Words>
  <Application>Microsoft Office PowerPoint</Application>
  <PresentationFormat>Экран (4:3)</PresentationFormat>
  <Paragraphs>102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  </vt:lpstr>
      <vt:lpstr>Комбинации</vt:lpstr>
      <vt:lpstr>Перестановки</vt:lpstr>
      <vt:lpstr>Размещения</vt:lpstr>
      <vt:lpstr>Сочетания</vt:lpstr>
      <vt:lpstr>Слайд 6</vt:lpstr>
      <vt:lpstr>Бином Ньютона.</vt:lpstr>
      <vt:lpstr> Рассмотрим следующие выражения со степенями (a + b)n, где a + b есть любой бином, а n - целое число. </vt:lpstr>
      <vt:lpstr>Каждое выражение - это полином. Во всех выражениях можно заметить особенности. </vt:lpstr>
      <vt:lpstr>Слайд 10</vt:lpstr>
      <vt:lpstr>Слайд 11</vt:lpstr>
      <vt:lpstr>Слайд 12</vt:lpstr>
      <vt:lpstr>Пример 1 Возведите в степень: (u - v)5.</vt:lpstr>
      <vt:lpstr>Пример 2 Возведите в степень: (x2 - 2y)5.  </vt:lpstr>
      <vt:lpstr>Слайд 15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DNA7 X86</dc:creator>
  <cp:lastModifiedBy>Элизиум</cp:lastModifiedBy>
  <cp:revision>37</cp:revision>
  <dcterms:created xsi:type="dcterms:W3CDTF">2012-01-27T13:20:12Z</dcterms:created>
  <dcterms:modified xsi:type="dcterms:W3CDTF">2014-06-04T12:31:47Z</dcterms:modified>
</cp:coreProperties>
</file>