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handoutMasterIdLst>
    <p:handoutMasterId r:id="rId17"/>
  </p:handout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9" r:id="rId14"/>
    <p:sldId id="268" r:id="rId15"/>
    <p:sldId id="271" r:id="rId16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60000"/>
      <a:buFont typeface="Wingdings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0623"/>
    <a:srgbClr val="F50B3D"/>
    <a:srgbClr val="3FD2EF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21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fld id="{D239722A-3BB7-40F2-A5EF-F6CDE964935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38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931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3190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931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2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321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932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2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322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uk-UA" noProof="0" smtClean="0"/>
              <a:t>Зразок заголовка</a:t>
            </a:r>
          </a:p>
        </p:txBody>
      </p:sp>
      <p:sp>
        <p:nvSpPr>
          <p:cNvPr id="9322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uk-UA" noProof="0" smtClean="0"/>
              <a:t>Зразок підзаголовка</a:t>
            </a:r>
          </a:p>
        </p:txBody>
      </p:sp>
      <p:sp>
        <p:nvSpPr>
          <p:cNvPr id="93225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3226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3227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5EA4959-6B58-4658-9B80-02212624FACD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49B09-184D-427A-9CF8-D0B7BF1F8935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9241267"/>
      </p:ext>
    </p:extLst>
  </p:cSld>
  <p:clrMapOvr>
    <a:masterClrMapping/>
  </p:clrMapOvr>
  <p:transition spd="med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6CC8E-2E22-4D53-82C2-219A754C7D39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7270784"/>
      </p:ext>
    </p:extLst>
  </p:cSld>
  <p:clrMapOvr>
    <a:masterClrMapping/>
  </p:clrMapOvr>
  <p:transition spd="med"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75E50CC-27EE-4419-B787-0B6FB9A884B8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0377214"/>
      </p:ext>
    </p:extLst>
  </p:cSld>
  <p:clrMapOvr>
    <a:masterClrMapping/>
  </p:clrMapOvr>
  <p:transition spd="med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C6B62-E919-43E6-9FBF-9D9F51F9E287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6754762"/>
      </p:ext>
    </p:extLst>
  </p:cSld>
  <p:clrMapOvr>
    <a:masterClrMapping/>
  </p:clrMapOvr>
  <p:transition spd="med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41CC5-4997-418F-B371-0417EBD1FEC6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9858559"/>
      </p:ext>
    </p:extLst>
  </p:cSld>
  <p:clrMapOvr>
    <a:masterClrMapping/>
  </p:clrMapOvr>
  <p:transition spd="med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70FBE-D6E6-42E7-9C8F-CF05EB388FAE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0292037"/>
      </p:ext>
    </p:extLst>
  </p:cSld>
  <p:clrMapOvr>
    <a:masterClrMapping/>
  </p:clrMapOvr>
  <p:transition spd="med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F7A01-AC03-4F63-8766-4F1F835A3007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2374226"/>
      </p:ext>
    </p:extLst>
  </p:cSld>
  <p:clrMapOvr>
    <a:masterClrMapping/>
  </p:clrMapOvr>
  <p:transition spd="med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4CB92-FC4F-4758-AD6F-466FD3DEFD8E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3112906"/>
      </p:ext>
    </p:extLst>
  </p:cSld>
  <p:clrMapOvr>
    <a:masterClrMapping/>
  </p:clrMapOvr>
  <p:transition spd="med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D2DF5-D0A1-4A5D-ABB5-A9FC7C9267EB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0288061"/>
      </p:ext>
    </p:extLst>
  </p:cSld>
  <p:clrMapOvr>
    <a:masterClrMapping/>
  </p:clrMapOvr>
  <p:transition spd="med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D97C1-A989-4007-866C-1DB91C4C9AC5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0389924"/>
      </p:ext>
    </p:extLst>
  </p:cSld>
  <p:clrMapOvr>
    <a:masterClrMapping/>
  </p:clrMapOvr>
  <p:transition spd="med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32970-2D6B-4E86-A335-B3438E58B714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4209069"/>
      </p:ext>
    </p:extLst>
  </p:cSld>
  <p:clrMapOvr>
    <a:masterClrMapping/>
  </p:clrMapOvr>
  <p:transition spd="med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9216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6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6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166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9216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6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6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7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18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9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19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9219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9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9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9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19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19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9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19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</a:p>
        </p:txBody>
      </p:sp>
      <p:sp>
        <p:nvSpPr>
          <p:cNvPr id="9220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uk-UA"/>
          </a:p>
        </p:txBody>
      </p:sp>
      <p:sp>
        <p:nvSpPr>
          <p:cNvPr id="9220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uk-UA"/>
          </a:p>
        </p:txBody>
      </p:sp>
      <p:sp>
        <p:nvSpPr>
          <p:cNvPr id="9220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1B7B423-3516-43DB-BE03-9804AA05226F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220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ransition spd="med">
    <p:wheel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WordArt 5"/>
          <p:cNvSpPr>
            <a:spLocks noChangeArrowheads="1" noChangeShapeType="1" noTextEdit="1"/>
          </p:cNvSpPr>
          <p:nvPr/>
        </p:nvSpPr>
        <p:spPr bwMode="auto">
          <a:xfrm>
            <a:off x="685800" y="152400"/>
            <a:ext cx="7543800" cy="3886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Піфагор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і його школа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91200" y="4950464"/>
            <a:ext cx="53340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1800" i="1" dirty="0" smtClean="0"/>
          </a:p>
          <a:p>
            <a:pPr>
              <a:buNone/>
            </a:pPr>
            <a:r>
              <a:rPr lang="uk-UA" sz="1800" i="1" dirty="0" smtClean="0"/>
              <a:t>Підготувала:</a:t>
            </a:r>
          </a:p>
          <a:p>
            <a:pPr>
              <a:buNone/>
            </a:pPr>
            <a:r>
              <a:rPr lang="uk-UA" sz="1800" i="1" dirty="0" err="1" smtClean="0"/>
              <a:t>Ліцеїстка</a:t>
            </a:r>
            <a:r>
              <a:rPr lang="uk-UA" sz="1800" i="1" dirty="0" smtClean="0"/>
              <a:t> </a:t>
            </a:r>
            <a:r>
              <a:rPr lang="uk-UA" sz="1800" i="1" dirty="0" err="1" smtClean="0"/>
              <a:t>ІІІ-курсу</a:t>
            </a:r>
            <a:endParaRPr lang="uk-UA" sz="1800" i="1" dirty="0" smtClean="0"/>
          </a:p>
          <a:p>
            <a:pPr>
              <a:buNone/>
            </a:pPr>
            <a:r>
              <a:rPr lang="uk-UA" sz="1800" i="1" dirty="0" smtClean="0"/>
              <a:t>Колодій Тетяна</a:t>
            </a:r>
            <a:endParaRPr lang="ru-RU" sz="1800" i="1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191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210- тіло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11- вогонь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13- повітря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  9- вода, постійність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  5- якість і колір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  6- творча здатність життя, холод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  7- здоров</a:t>
            </a:r>
            <a:r>
              <a:rPr lang="en-US" sz="2400" b="1" i="1"/>
              <a:t>‘</a:t>
            </a:r>
            <a:r>
              <a:rPr lang="uk-UA" sz="2400" b="1" i="1"/>
              <a:t>я, життєвий принцип, розум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  8- любов і дружба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10- всесвіт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13 та 17 – ненависні числа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    </a:t>
            </a:r>
            <a:endParaRPr lang="en-US" sz="2400" b="1" i="1"/>
          </a:p>
        </p:txBody>
      </p:sp>
      <p:sp>
        <p:nvSpPr>
          <p:cNvPr id="38918" name="WordArt 6"/>
          <p:cNvSpPr>
            <a:spLocks noChangeArrowheads="1" noChangeShapeType="1" noTextEdit="1"/>
          </p:cNvSpPr>
          <p:nvPr/>
        </p:nvSpPr>
        <p:spPr bwMode="auto">
          <a:xfrm>
            <a:off x="304800" y="5334000"/>
            <a:ext cx="8610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Клятва числом 36 </a:t>
            </a:r>
          </a:p>
          <a:p>
            <a:pPr algn="ctr">
              <a:buFont typeface="Wingdings" pitchFamily="2" charset="2"/>
              <a:buNone/>
            </a:pPr>
            <a:r>
              <a:rPr lang="ru-RU" sz="3600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вважалася найстрашнішою !</a:t>
            </a:r>
          </a:p>
        </p:txBody>
      </p:sp>
      <p:sp>
        <p:nvSpPr>
          <p:cNvPr id="38920" name="WordArt 8"/>
          <p:cNvSpPr>
            <a:spLocks noChangeArrowheads="1" noChangeShapeType="1" noTextEdit="1"/>
          </p:cNvSpPr>
          <p:nvPr/>
        </p:nvSpPr>
        <p:spPr bwMode="auto">
          <a:xfrm>
            <a:off x="533400" y="304800"/>
            <a:ext cx="7924800" cy="1066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Числова  містика піфагорійців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  <p:bldP spid="38918" grpId="0" animBg="1"/>
      <p:bldP spid="389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WordArt 4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839200" cy="1676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Найбільш важливі геометричні</a:t>
            </a:r>
          </a:p>
          <a:p>
            <a:pPr algn="ctr">
              <a:buFont typeface="Wingdings" pitchFamily="2" charset="2"/>
              <a:buNone/>
            </a:pPr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відкриття школи Піфагора</a:t>
            </a:r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457200" y="1905000"/>
            <a:ext cx="4191000" cy="1447800"/>
          </a:xfrm>
          <a:prstGeom prst="star8">
            <a:avLst>
              <a:gd name="adj" fmla="val 38250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Теорема про суму внутрішніх</a:t>
            </a:r>
          </a:p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кутів трикутника</a:t>
            </a:r>
            <a:endParaRPr lang="ru-RU" sz="16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4724400" y="1905000"/>
            <a:ext cx="4114800" cy="1447800"/>
          </a:xfrm>
          <a:prstGeom prst="star8">
            <a:avLst>
              <a:gd name="adj" fmla="val 38250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Задача про покриття площини</a:t>
            </a:r>
          </a:p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правильними многокутниками</a:t>
            </a:r>
            <a:endParaRPr lang="ru-RU" sz="16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>
            <a:off x="457200" y="3429000"/>
            <a:ext cx="4191000" cy="1828800"/>
          </a:xfrm>
          <a:prstGeom prst="star8">
            <a:avLst>
              <a:gd name="adj" fmla="val 38250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buFont typeface="Wingdings" pitchFamily="2" charset="2"/>
              <a:buNone/>
            </a:pPr>
            <a:endParaRPr lang="uk-UA" sz="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Геометричні способи розв</a:t>
            </a:r>
            <a:r>
              <a:rPr lang="en-US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‘</a:t>
            </a: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язування</a:t>
            </a:r>
          </a:p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квадратного рівняння</a:t>
            </a:r>
            <a:endParaRPr lang="en-US" sz="16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8315" name="AutoShape 11"/>
          <p:cNvSpPr>
            <a:spLocks noChangeArrowheads="1"/>
          </p:cNvSpPr>
          <p:nvPr/>
        </p:nvSpPr>
        <p:spPr bwMode="auto">
          <a:xfrm>
            <a:off x="457200" y="5334000"/>
            <a:ext cx="4191000" cy="1524000"/>
          </a:xfrm>
          <a:prstGeom prst="star8">
            <a:avLst>
              <a:gd name="adj" fmla="val 38250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Побудова деяких</a:t>
            </a:r>
          </a:p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правильних многокутників</a:t>
            </a:r>
            <a:endParaRPr lang="ru-RU" sz="16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8316" name="AutoShape 12"/>
          <p:cNvSpPr>
            <a:spLocks noChangeArrowheads="1"/>
          </p:cNvSpPr>
          <p:nvPr/>
        </p:nvSpPr>
        <p:spPr bwMode="auto">
          <a:xfrm>
            <a:off x="4724400" y="3429000"/>
            <a:ext cx="4191000" cy="1676400"/>
          </a:xfrm>
          <a:prstGeom prst="star8">
            <a:avLst>
              <a:gd name="adj" fmla="val 38250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Побудова відрізків</a:t>
            </a:r>
          </a:p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“золотої” пропорції</a:t>
            </a:r>
            <a:endParaRPr lang="ru-RU" sz="16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4724400" y="5181600"/>
            <a:ext cx="4191000" cy="1676400"/>
          </a:xfrm>
          <a:prstGeom prst="star8">
            <a:avLst>
              <a:gd name="adj" fmla="val 38250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Задача про побудову</a:t>
            </a:r>
          </a:p>
          <a:p>
            <a:pPr marL="342900" indent="-342900" algn="ctr">
              <a:buFont typeface="Wingdings" pitchFamily="2" charset="2"/>
              <a:buNone/>
            </a:pPr>
            <a:r>
              <a:rPr lang="uk-UA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рівновеликих фігур</a:t>
            </a:r>
            <a:endParaRPr lang="ru-RU" sz="16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WordArt 5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7467600" cy="9413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894"/>
              </a:avLst>
            </a:prstTxWarp>
          </a:bodyPr>
          <a:lstStyle/>
          <a:p>
            <a:r>
              <a:rPr lang="ru-RU" sz="3600" b="1" i="1" kern="10" spc="-360">
                <a:ln w="12700" cap="flat" cmpd="sng">
                  <a:solidFill>
                    <a:srgbClr val="000099"/>
                  </a:solidFill>
                  <a:prstDash val="solid"/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Теорема Піфагора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57200" y="11430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533400" y="1295400"/>
            <a:ext cx="807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b="1" i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Відомо більше 370 доведень!</a:t>
            </a:r>
            <a:endParaRPr lang="ru-RU" b="1" i="1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pic>
        <p:nvPicPr>
          <p:cNvPr id="39945" name="Picture 9" descr="804E42F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57" t="3505" r="22392" b="77806"/>
          <a:stretch>
            <a:fillRect/>
          </a:stretch>
        </p:blipFill>
        <p:spPr bwMode="auto">
          <a:xfrm>
            <a:off x="2286000" y="1828800"/>
            <a:ext cx="4038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286000" y="4724400"/>
            <a:ext cx="4191000" cy="1185863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b="1" i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Різні назви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b="1" i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теореми Піфагора</a:t>
            </a:r>
            <a:endParaRPr lang="ru-RU" b="1" i="1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304800" y="4419600"/>
            <a:ext cx="1676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“Ослиний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міст”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762000" y="5791200"/>
            <a:ext cx="1752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“Теорема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нареченої”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3581400" y="4038600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“Піфагорові штани”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6629400" y="5867400"/>
            <a:ext cx="182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“Вітряний млин”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6324600" y="4267200"/>
            <a:ext cx="1981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“Втеча нікчемних”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3810000" y="6003925"/>
            <a:ext cx="2057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“Гекатомба”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(100 биків)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WordArt 4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8763000" cy="1143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Impact"/>
              </a:rPr>
              <a:t>Гармонія в розумінні Піфагора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304800" y="1371600"/>
            <a:ext cx="6819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uk-UA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Головна роль відводилась числам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304800" y="1981200"/>
            <a:ext cx="6553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uk-UA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В основі – перші чотири числа натурального ряду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304800" y="3048000"/>
            <a:ext cx="6775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uk-UA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Нероздільно пов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‘</a:t>
            </a:r>
            <a:r>
              <a:rPr lang="uk-UA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язана з музикою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304800" y="36576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uk-UA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Гра на лірі – прилучення до гармонії Всесвіту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381000" y="46482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uk-UA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Гармонія сфер (планет) – доказ “таємної природи світу”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304800" y="57150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uk-UA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Піфагорові приписують створення музичної гамми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2" name="WordArt 6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78486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Із “Золотих віршів” </a:t>
            </a:r>
          </a:p>
          <a:p>
            <a:pPr algn="ctr">
              <a:buFont typeface="Wingdings" pitchFamily="2" charset="2"/>
              <a:buNone/>
            </a:pPr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піфагорійського ордену</a:t>
            </a:r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685800" y="2057400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Живи з людьми так, щоб твої друзі не стали недругами, а недруги стали друзями.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6266" name="Text Box 10"/>
          <p:cNvSpPr txBox="1">
            <a:spLocks noChangeArrowheads="1"/>
          </p:cNvSpPr>
          <p:nvPr/>
        </p:nvSpPr>
        <p:spPr bwMode="auto">
          <a:xfrm>
            <a:off x="685800" y="2743200"/>
            <a:ext cx="777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Твори велике, не обіцяючи великого.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6267" name="Text Box 11"/>
          <p:cNvSpPr txBox="1">
            <a:spLocks noChangeArrowheads="1"/>
          </p:cNvSpPr>
          <p:nvPr/>
        </p:nvSpPr>
        <p:spPr bwMode="auto">
          <a:xfrm>
            <a:off x="685800" y="3276600"/>
            <a:ext cx="777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Не заплющуй очей, коли хочеш спати, не проаналізувавши всіх своїх учинків за минулий день.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6268" name="Text Box 12"/>
          <p:cNvSpPr txBox="1">
            <a:spLocks noChangeArrowheads="1"/>
          </p:cNvSpPr>
          <p:nvPr/>
        </p:nvSpPr>
        <p:spPr bwMode="auto">
          <a:xfrm>
            <a:off x="685800" y="4114800"/>
            <a:ext cx="777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Тимчасова невдача краще тимчасової удачі.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685800" y="4648200"/>
            <a:ext cx="7848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Не роби нічого ганебного ні в присутності інших, ні таємно. Першим твоїм законом має бути повага до самого себе. 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6270" name="Text Box 14"/>
          <p:cNvSpPr txBox="1">
            <a:spLocks noChangeArrowheads="1"/>
          </p:cNvSpPr>
          <p:nvPr/>
        </p:nvSpPr>
        <p:spPr bwMode="auto">
          <a:xfrm>
            <a:off x="685800" y="5664200"/>
            <a:ext cx="7216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Не давай дурневі в руки меч, а нечесним – владу.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6271" name="Text Box 15"/>
          <p:cNvSpPr txBox="1">
            <a:spLocks noChangeArrowheads="1"/>
          </p:cNvSpPr>
          <p:nvPr/>
        </p:nvSpPr>
        <p:spPr bwMode="auto">
          <a:xfrm>
            <a:off x="685800" y="6156325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Роби лиш те, що в майбутньому не засмутить тебе, і не примусить каятися.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 tmFilter="0,0; .5, 1; 1, 1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tmFilter="0,0; .5, 1; 1, 1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tmFilter="0,0; .5, 1; 1, 1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tmFilter="0,0; .5, 1; 1, 1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4600"/>
                            </p:stCondLst>
                            <p:childTnLst>
                              <p:par>
                                <p:cTn id="4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tmFilter="0,0; .5, 1; 1, 1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4900"/>
                            </p:stCondLst>
                            <p:childTnLst>
                              <p:par>
                                <p:cTn id="5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tmFilter="0,0; .5, 1; 1, 1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9700"/>
                            </p:stCondLst>
                            <p:childTnLst>
                              <p:par>
                                <p:cTn id="5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6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6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6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6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tmFilter="0,0; .5, 1; 1, 1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2" grpId="0" animBg="1"/>
      <p:bldP spid="96263" grpId="0"/>
      <p:bldP spid="96266" grpId="0"/>
      <p:bldP spid="96267" grpId="0"/>
      <p:bldP spid="96268" grpId="0"/>
      <p:bldP spid="96269" grpId="0"/>
      <p:bldP spid="96270" grpId="0"/>
      <p:bldP spid="962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WordArt 4"/>
          <p:cNvSpPr>
            <a:spLocks noChangeArrowheads="1" noChangeShapeType="1" noTextEdit="1"/>
          </p:cNvSpPr>
          <p:nvPr/>
        </p:nvSpPr>
        <p:spPr bwMode="auto">
          <a:xfrm>
            <a:off x="533400" y="304800"/>
            <a:ext cx="7924800" cy="914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Пам‘ятай!</a:t>
            </a: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8382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SzPct val="150000"/>
              <a:buFont typeface="Wingdings" pitchFamily="2" charset="2"/>
              <a:buChar char="G"/>
            </a:pPr>
            <a:r>
              <a:rPr lang="uk-UA" sz="3600" b="1" i="1">
                <a:solidFill>
                  <a:srgbClr val="F50B3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Піфагор і його учні витратили багато сил, щоб надати геометрії характер справжньої науки, основаної на логічних висновках</a:t>
            </a:r>
            <a:endParaRPr lang="ru-RU" sz="3600" b="1" i="1">
              <a:solidFill>
                <a:srgbClr val="F50B3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0" y="4343400"/>
            <a:ext cx="89154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uk-UA" sz="48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Бери усе найкорисніше із його невичерпної криниці мудрості!</a:t>
            </a:r>
            <a:endParaRPr lang="ru-RU" sz="48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nimBg="1"/>
      <p:bldP spid="101382" grpId="0"/>
      <p:bldP spid="1013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1066800"/>
          </a:xfrm>
        </p:spPr>
        <p:txBody>
          <a:bodyPr/>
          <a:lstStyle/>
          <a:p>
            <a:r>
              <a:rPr lang="uk-UA" i="1"/>
              <a:t>Розширити межі знань про життя і діяльність великого Піфагора;</a:t>
            </a:r>
          </a:p>
          <a:p>
            <a:endParaRPr lang="uk-UA" i="1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295400" y="228600"/>
            <a:ext cx="64008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Мета: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3886200"/>
            <a:ext cx="8077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uk-UA" i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Спробувати осягти закони гармонії через філософію і вчення школи Піфагора.</a:t>
            </a:r>
            <a:endParaRPr lang="ru-RU" i="1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 animBg="1"/>
      <p:bldP spid="71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5410200" cy="560388"/>
          </a:xfrm>
        </p:spPr>
        <p:txBody>
          <a:bodyPr/>
          <a:lstStyle/>
          <a:p>
            <a:r>
              <a:rPr lang="uk-UA" sz="4000" b="1" i="1"/>
              <a:t>З м і с т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/>
              <a:t>1. </a:t>
            </a:r>
            <a:r>
              <a:rPr lang="uk-UA" sz="2000" i="1"/>
              <a:t>Хто такий Піфагор?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9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2. Піфагорійський союз.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9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3. Філософія і релігія школи Піфагора.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9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4. Основна ідея піфагорійців.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9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5. Вчення про числа.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9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6. Відкриття несумірності.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9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7. Числова містика.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9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8. Геометричні відкриття школи Піфагора.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9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9. Теорема Піфагора.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9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10. Гармонія в розумінні Піфагора.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8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11. “Золоті вірші” піфагорійського ордену.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8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12. Значення школи Піфагора.</a:t>
            </a:r>
            <a:r>
              <a:rPr lang="uk-UA" sz="900" i="1"/>
              <a:t>   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7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7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17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7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17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7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7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7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7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17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7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7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7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7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17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3810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000" i="1"/>
              <a:t>Знаменитий учений, народився на острові Самос</a:t>
            </a:r>
          </a:p>
          <a:p>
            <a:pPr>
              <a:lnSpc>
                <a:spcPct val="80000"/>
              </a:lnSpc>
            </a:pPr>
            <a:endParaRPr lang="uk-UA" sz="2000" i="1"/>
          </a:p>
          <a:p>
            <a:pPr>
              <a:lnSpc>
                <a:spcPct val="80000"/>
              </a:lnSpc>
            </a:pPr>
            <a:r>
              <a:rPr lang="uk-UA" sz="2000" i="1"/>
              <a:t>“Володар дум”, філософ, мудрець</a:t>
            </a:r>
          </a:p>
          <a:p>
            <a:pPr>
              <a:lnSpc>
                <a:spcPct val="80000"/>
              </a:lnSpc>
            </a:pPr>
            <a:endParaRPr lang="uk-UA" sz="2000" i="1"/>
          </a:p>
          <a:p>
            <a:pPr>
              <a:lnSpc>
                <a:spcPct val="80000"/>
              </a:lnSpc>
            </a:pPr>
            <a:r>
              <a:rPr lang="uk-UA" sz="2000" i="1"/>
              <a:t>Проповідник власної “піфагорійської” етики</a:t>
            </a:r>
          </a:p>
          <a:p>
            <a:pPr>
              <a:lnSpc>
                <a:spcPct val="80000"/>
              </a:lnSpc>
            </a:pPr>
            <a:endParaRPr lang="uk-UA" sz="2000" i="1"/>
          </a:p>
          <a:p>
            <a:pPr>
              <a:lnSpc>
                <a:spcPct val="80000"/>
              </a:lnSpc>
            </a:pPr>
            <a:r>
              <a:rPr lang="uk-UA" sz="2000" i="1"/>
              <a:t>Організатор школи – піфагорійського союзу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/>
              <a:t>    (діяла майже 30 років)</a:t>
            </a:r>
          </a:p>
          <a:p>
            <a:pPr>
              <a:lnSpc>
                <a:spcPct val="80000"/>
              </a:lnSpc>
            </a:pPr>
            <a:endParaRPr lang="uk-UA" sz="2000" i="1"/>
          </a:p>
          <a:p>
            <a:pPr>
              <a:lnSpc>
                <a:spcPct val="80000"/>
              </a:lnSpc>
            </a:pPr>
            <a:r>
              <a:rPr lang="uk-UA" sz="2000" i="1"/>
              <a:t>Олімпійський чемпіон з кулачного бою (548р. до н. е.)</a:t>
            </a:r>
          </a:p>
          <a:p>
            <a:pPr>
              <a:lnSpc>
                <a:spcPct val="80000"/>
              </a:lnSpc>
            </a:pPr>
            <a:endParaRPr lang="uk-UA" sz="2000" i="1"/>
          </a:p>
          <a:p>
            <a:pPr>
              <a:lnSpc>
                <a:spcPct val="80000"/>
              </a:lnSpc>
            </a:pPr>
            <a:r>
              <a:rPr lang="uk-UA" sz="2000" i="1"/>
              <a:t>Довгожитель (загинув у сутичці майже дев</a:t>
            </a:r>
            <a:r>
              <a:rPr lang="en-US" sz="2000" i="1"/>
              <a:t>‘</a:t>
            </a:r>
            <a:r>
              <a:rPr lang="uk-UA" sz="2000" i="1"/>
              <a:t>яносторічним)  </a:t>
            </a:r>
          </a:p>
        </p:txBody>
      </p:sp>
      <p:pic>
        <p:nvPicPr>
          <p:cNvPr id="32772" name="Picture 4" descr="97F8BDBB"/>
          <p:cNvPicPr>
            <a:picLocks noChangeAspect="1" noChangeArrowheads="1"/>
          </p:cNvPicPr>
          <p:nvPr/>
        </p:nvPicPr>
        <p:blipFill>
          <a:blip r:embed="rId2">
            <a:lum bright="12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8" t="9109" r="61095" b="76753"/>
          <a:stretch>
            <a:fillRect/>
          </a:stretch>
        </p:blipFill>
        <p:spPr bwMode="auto">
          <a:xfrm>
            <a:off x="303213" y="150813"/>
            <a:ext cx="2360612" cy="243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WordArt 5"/>
          <p:cNvSpPr>
            <a:spLocks noChangeArrowheads="1" noChangeShapeType="1" noTextEdit="1"/>
          </p:cNvSpPr>
          <p:nvPr/>
        </p:nvSpPr>
        <p:spPr bwMode="auto">
          <a:xfrm>
            <a:off x="2971800" y="609600"/>
            <a:ext cx="5410200" cy="1143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 kern="10" spc="-36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П І Ф А Г О Р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tmFilter="0,0; .5, 1; 1, 1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tmFilter="0,0; .5, 1; 1, 1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tmFilter="0,0; .5, 1; 1, 1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tmFilter="0,0; .5, 1; 1, 1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tmFilter="0,0; .5, 1; 1, 1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tmFilter="0,0; .5, 1; 1, 1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4191000"/>
            <a:ext cx="5867400" cy="2286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2400"/>
              <a:t>  </a:t>
            </a:r>
            <a:r>
              <a:rPr lang="uk-UA" sz="2400" b="1"/>
              <a:t>Пентаграма –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2400"/>
              <a:t>   </a:t>
            </a:r>
            <a:r>
              <a:rPr lang="uk-UA" sz="2400" i="1"/>
              <a:t>зірчастий п</a:t>
            </a:r>
            <a:r>
              <a:rPr lang="en-US" sz="2400" i="1"/>
              <a:t>‘</a:t>
            </a:r>
            <a:r>
              <a:rPr lang="uk-UA" sz="2400" i="1"/>
              <a:t>ятикутник, священний знак для піфагорійців, символ здоров</a:t>
            </a:r>
            <a:r>
              <a:rPr lang="en-US" sz="2400" i="1"/>
              <a:t>‘</a:t>
            </a:r>
            <a:r>
              <a:rPr lang="uk-UA" sz="2400" i="1"/>
              <a:t>я,  їх пароль, емблема та розпізнавальний знак</a:t>
            </a:r>
            <a:r>
              <a:rPr lang="uk-UA" sz="2400"/>
              <a:t>  </a:t>
            </a:r>
            <a:endParaRPr lang="en-US" sz="2400"/>
          </a:p>
        </p:txBody>
      </p:sp>
      <p:sp>
        <p:nvSpPr>
          <p:cNvPr id="33799" name="WordArt 7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838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 і ф а г о р і й с ь к и й    с о ю з</a:t>
            </a:r>
          </a:p>
          <a:p>
            <a:pPr algn="ctr">
              <a:buFont typeface="Wingdings" pitchFamily="2" charset="2"/>
              <a:buNone/>
            </a:pPr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( 2 3 5 ч л е н і в )</a:t>
            </a:r>
          </a:p>
        </p:txBody>
      </p:sp>
      <p:sp>
        <p:nvSpPr>
          <p:cNvPr id="33800" name="WordArt 8"/>
          <p:cNvSpPr>
            <a:spLocks noChangeArrowheads="1" noChangeShapeType="1" noTextEdit="1"/>
          </p:cNvSpPr>
          <p:nvPr/>
        </p:nvSpPr>
        <p:spPr bwMode="auto">
          <a:xfrm>
            <a:off x="228600" y="1981200"/>
            <a:ext cx="31623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філософська 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школа</a:t>
            </a:r>
          </a:p>
        </p:txBody>
      </p:sp>
      <p:sp>
        <p:nvSpPr>
          <p:cNvPr id="33802" name="WordArt 10"/>
          <p:cNvSpPr>
            <a:spLocks noChangeArrowheads="1" noChangeShapeType="1" noTextEdit="1"/>
          </p:cNvSpPr>
          <p:nvPr/>
        </p:nvSpPr>
        <p:spPr bwMode="auto">
          <a:xfrm>
            <a:off x="6324600" y="2057400"/>
            <a:ext cx="24479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політична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партія</a:t>
            </a:r>
          </a:p>
        </p:txBody>
      </p:sp>
      <p:sp>
        <p:nvSpPr>
          <p:cNvPr id="33804" name="WordArt 12"/>
          <p:cNvSpPr>
            <a:spLocks noChangeArrowheads="1" noChangeShapeType="1" noTextEdit="1"/>
          </p:cNvSpPr>
          <p:nvPr/>
        </p:nvSpPr>
        <p:spPr bwMode="auto">
          <a:xfrm>
            <a:off x="3505200" y="2819400"/>
            <a:ext cx="24479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релігійне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братство</a:t>
            </a:r>
          </a:p>
        </p:txBody>
      </p:sp>
      <p:sp>
        <p:nvSpPr>
          <p:cNvPr id="33805" name="AutoShape 13"/>
          <p:cNvSpPr>
            <a:spLocks noChangeArrowheads="1"/>
          </p:cNvSpPr>
          <p:nvPr/>
        </p:nvSpPr>
        <p:spPr bwMode="auto">
          <a:xfrm>
            <a:off x="152400" y="4114800"/>
            <a:ext cx="2286000" cy="2057400"/>
          </a:xfrm>
          <a:prstGeom prst="star5">
            <a:avLst/>
          </a:prstGeom>
          <a:noFill/>
          <a:ln w="762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1905000" y="1371600"/>
            <a:ext cx="2667000" cy="53340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4572000" y="1371600"/>
            <a:ext cx="2667000" cy="60960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572000" y="1371600"/>
            <a:ext cx="0" cy="137160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799" grpId="0" animBg="1"/>
      <p:bldP spid="33800" grpId="0" animBg="1"/>
      <p:bldP spid="33802" grpId="0" animBg="1"/>
      <p:bldP spid="33804" grpId="0" animBg="1"/>
      <p:bldP spid="33805" grpId="0" animBg="1"/>
      <p:bldP spid="33807" grpId="0" animBg="1"/>
      <p:bldP spid="33808" grpId="0" animBg="1"/>
      <p:bldP spid="338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886200"/>
            <a:ext cx="83820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uk-UA" sz="800"/>
          </a:p>
          <a:p>
            <a:pPr lvl="1">
              <a:lnSpc>
                <a:spcPct val="80000"/>
              </a:lnSpc>
              <a:buFontTx/>
              <a:buNone/>
            </a:pPr>
            <a:endParaRPr lang="uk-UA" sz="1100"/>
          </a:p>
          <a:p>
            <a:pPr lvl="1">
              <a:lnSpc>
                <a:spcPct val="80000"/>
              </a:lnSpc>
              <a:buFontTx/>
              <a:buNone/>
            </a:pPr>
            <a:endParaRPr lang="uk-UA" sz="1300"/>
          </a:p>
          <a:p>
            <a:pPr lvl="1" algn="ctr">
              <a:lnSpc>
                <a:spcPct val="80000"/>
              </a:lnSpc>
              <a:buFontTx/>
              <a:buNone/>
            </a:pPr>
            <a:endParaRPr lang="uk-UA" sz="1300"/>
          </a:p>
          <a:p>
            <a:pPr lvl="1" algn="ctr">
              <a:lnSpc>
                <a:spcPct val="80000"/>
              </a:lnSpc>
              <a:buFontTx/>
              <a:buNone/>
            </a:pPr>
            <a:r>
              <a:rPr lang="uk-UA" sz="2400" b="1" i="1"/>
              <a:t>1 ступінь: “акусматики”(слухачі)</a:t>
            </a:r>
          </a:p>
          <a:p>
            <a:pPr lvl="1" algn="ctr">
              <a:lnSpc>
                <a:spcPct val="80000"/>
              </a:lnSpc>
              <a:buFontTx/>
              <a:buNone/>
            </a:pPr>
            <a:endParaRPr lang="uk-UA" sz="1000" b="1" i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1600" b="1" i="1"/>
              <a:t>  </a:t>
            </a:r>
            <a:r>
              <a:rPr lang="uk-UA" sz="2400" b="1" i="1"/>
              <a:t>2 ступінь: “математики”(пізнавачі)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uk-UA" sz="1000" b="1" i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/>
              <a:t>Вивчали:</a:t>
            </a:r>
            <a:r>
              <a:rPr lang="uk-UA" sz="2400"/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400" i="1"/>
              <a:t>теорію музики, філософію, математику, астрономію, грали на лірі, співали.</a:t>
            </a:r>
            <a:endParaRPr lang="en-US" sz="2400" i="1"/>
          </a:p>
        </p:txBody>
      </p:sp>
      <p:sp>
        <p:nvSpPr>
          <p:cNvPr id="34821" name="WordArt 5"/>
          <p:cNvSpPr>
            <a:spLocks noChangeArrowheads="1" noChangeShapeType="1" noTextEdit="1"/>
          </p:cNvSpPr>
          <p:nvPr/>
        </p:nvSpPr>
        <p:spPr bwMode="auto">
          <a:xfrm>
            <a:off x="1295400" y="228600"/>
            <a:ext cx="6477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000" i="1" kern="10">
                <a:ln w="19050" cap="flat" cmpd="sng">
                  <a:solidFill>
                    <a:srgbClr val="99CCFF"/>
                  </a:solidFill>
                  <a:prstDash val="solid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Закони </a:t>
            </a:r>
          </a:p>
          <a:p>
            <a:r>
              <a:rPr lang="ru-RU" sz="2000" i="1" kern="10">
                <a:ln w="19050" cap="flat" cmpd="sng">
                  <a:solidFill>
                    <a:srgbClr val="99CCFF"/>
                  </a:solidFill>
                  <a:prstDash val="solid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 школі Піфагора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81000" y="2209800"/>
            <a:ext cx="434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20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п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'</a:t>
            </a:r>
            <a:r>
              <a:rPr lang="uk-UA" sz="20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ятирічна обітниця мовчати</a:t>
            </a:r>
            <a:endParaRPr lang="ru-RU" sz="2000" b="1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4572000" y="2209800"/>
            <a:ext cx="403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20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збереження таємниці вчення</a:t>
            </a:r>
            <a:endParaRPr lang="ru-RU" sz="2000" b="1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4830" name="WordArt 14"/>
          <p:cNvSpPr>
            <a:spLocks noChangeArrowheads="1" noChangeShapeType="1" noTextEdit="1"/>
          </p:cNvSpPr>
          <p:nvPr/>
        </p:nvSpPr>
        <p:spPr bwMode="auto">
          <a:xfrm>
            <a:off x="1143000" y="3200400"/>
            <a:ext cx="6572250" cy="1295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н а в ч а н н я - </a:t>
            </a:r>
          </a:p>
          <a:p>
            <a:pPr algn="ctr">
              <a:buFont typeface="Wingdings" pitchFamily="2" charset="2"/>
              <a:buNone/>
            </a:pPr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 в о с т у п і н ч а т е</a:t>
            </a:r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H="1">
            <a:off x="2590800" y="1524000"/>
            <a:ext cx="19812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572000" y="1524000"/>
            <a:ext cx="20574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21" grpId="0" animBg="1"/>
      <p:bldP spid="34827" grpId="0"/>
      <p:bldP spid="34829" grpId="0"/>
      <p:bldP spid="34830" grpId="0" animBg="1"/>
      <p:bldP spid="34831" grpId="0" animBg="1"/>
      <p:bldP spid="348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8229600" cy="144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800"/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2800"/>
              <a:t>Піфагор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2800"/>
              <a:t> виділяв три складові людської душі: </a:t>
            </a:r>
          </a:p>
        </p:txBody>
      </p:sp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1371600" y="228600"/>
            <a:ext cx="6781800" cy="1143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 i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Основна ідея піфагорійців: 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838200" y="18288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32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“Початком усього є числа !”</a:t>
            </a:r>
            <a:endParaRPr lang="ru-RU" sz="3200" b="1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914400" y="41910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судження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114800" y="41910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розум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400800" y="419100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пристрасті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838200" y="5105400"/>
            <a:ext cx="716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uk-UA" sz="24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За його релігією:</a:t>
            </a:r>
          </a:p>
          <a:p>
            <a:pPr algn="ctr">
              <a:spcBef>
                <a:spcPct val="50000"/>
              </a:spcBef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Душа вічна розумом</a:t>
            </a:r>
          </a:p>
          <a:p>
            <a:pPr algn="ctr">
              <a:spcBef>
                <a:spcPct val="50000"/>
              </a:spcBef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Душа безсмертна!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1981200" y="4038600"/>
            <a:ext cx="25908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4572000" y="4038600"/>
            <a:ext cx="24384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4572000" y="40386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4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44" grpId="0" animBg="1"/>
      <p:bldP spid="35845" grpId="0"/>
      <p:bldP spid="35847" grpId="0"/>
      <p:bldP spid="35849" grpId="0"/>
      <p:bldP spid="35850" grpId="0"/>
      <p:bldP spid="35851" grpId="0"/>
      <p:bldP spid="35852" grpId="0" animBg="1"/>
      <p:bldP spid="35853" grpId="0" animBg="1"/>
      <p:bldP spid="358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uk-UA" sz="2400" b="1"/>
              <a:t>За уявленням піфагорійців, числа – це сукупності точок, що утворюють геометричні конфігурації.</a:t>
            </a:r>
            <a:br>
              <a:rPr lang="uk-UA" sz="2400" b="1"/>
            </a:br>
            <a:endParaRPr lang="ru-RU" sz="2400" b="1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191000"/>
            <a:ext cx="8458200" cy="23622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uk-UA" sz="500" b="1"/>
          </a:p>
          <a:p>
            <a:pPr>
              <a:lnSpc>
                <a:spcPct val="80000"/>
              </a:lnSpc>
            </a:pPr>
            <a:r>
              <a:rPr lang="uk-UA" sz="1800" b="1"/>
              <a:t>Парні числа</a:t>
            </a:r>
            <a:r>
              <a:rPr lang="uk-UA" sz="1800"/>
              <a:t> – “чоловічі”, нещасливі.</a:t>
            </a:r>
          </a:p>
          <a:p>
            <a:pPr>
              <a:lnSpc>
                <a:spcPct val="80000"/>
              </a:lnSpc>
            </a:pPr>
            <a:endParaRPr lang="uk-UA" sz="1000"/>
          </a:p>
          <a:p>
            <a:pPr>
              <a:lnSpc>
                <a:spcPct val="80000"/>
              </a:lnSpc>
            </a:pPr>
            <a:r>
              <a:rPr lang="uk-UA" sz="1800" b="1"/>
              <a:t>Непарні числа</a:t>
            </a:r>
            <a:r>
              <a:rPr lang="uk-UA" sz="1800"/>
              <a:t> – “жіночі”, щасливі.</a:t>
            </a:r>
            <a:r>
              <a:rPr lang="uk-UA" sz="10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000"/>
              <a:t>  </a:t>
            </a:r>
          </a:p>
          <a:p>
            <a:pPr>
              <a:lnSpc>
                <a:spcPct val="80000"/>
              </a:lnSpc>
            </a:pPr>
            <a:r>
              <a:rPr lang="uk-UA" sz="1800" b="1"/>
              <a:t>Досконалі</a:t>
            </a:r>
            <a:r>
              <a:rPr lang="uk-UA" sz="1800"/>
              <a:t> – дорівнюють сумі своїх дільників</a:t>
            </a:r>
            <a:r>
              <a:rPr lang="en-US" sz="1800"/>
              <a:t>                        </a:t>
            </a:r>
            <a:r>
              <a:rPr lang="uk-UA" sz="1800"/>
              <a:t>(крім  числа 6).</a:t>
            </a:r>
            <a:r>
              <a:rPr lang="uk-UA" sz="1000"/>
              <a:t> </a:t>
            </a:r>
          </a:p>
          <a:p>
            <a:pPr>
              <a:lnSpc>
                <a:spcPct val="80000"/>
              </a:lnSpc>
            </a:pPr>
            <a:endParaRPr lang="uk-UA" sz="1000"/>
          </a:p>
          <a:p>
            <a:pPr>
              <a:lnSpc>
                <a:spcPct val="80000"/>
              </a:lnSpc>
            </a:pPr>
            <a:r>
              <a:rPr lang="uk-UA" sz="2000" b="1"/>
              <a:t>“Дружні”</a:t>
            </a:r>
            <a:r>
              <a:rPr lang="uk-UA" sz="2000"/>
              <a:t> – сума дільників кожного з них дорівнює</a:t>
            </a:r>
            <a:r>
              <a:rPr lang="en-US" sz="2000"/>
              <a:t> </a:t>
            </a:r>
            <a:r>
              <a:rPr lang="uk-UA" sz="2000"/>
              <a:t>іншому.  </a:t>
            </a:r>
            <a:endParaRPr lang="en-US" sz="2000"/>
          </a:p>
        </p:txBody>
      </p:sp>
      <p:graphicFrame>
        <p:nvGraphicFramePr>
          <p:cNvPr id="36944" name="Object 8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3400" y="3352800"/>
          <a:ext cx="1524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2" name="Формула" r:id="rId3" imgW="520560" imgH="393480" progId="Equation.3">
                  <p:embed/>
                </p:oleObj>
              </mc:Choice>
              <mc:Fallback>
                <p:oleObj name="Формула" r:id="rId3" imgW="520560" imgH="39348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1524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905" name="Group 41"/>
          <p:cNvGrpSpPr>
            <a:grpSpLocks/>
          </p:cNvGrpSpPr>
          <p:nvPr/>
        </p:nvGrpSpPr>
        <p:grpSpPr bwMode="auto">
          <a:xfrm>
            <a:off x="533400" y="1981200"/>
            <a:ext cx="1371600" cy="1295400"/>
            <a:chOff x="4512" y="1440"/>
            <a:chExt cx="864" cy="816"/>
          </a:xfrm>
        </p:grpSpPr>
        <p:sp>
          <p:nvSpPr>
            <p:cNvPr id="36892" name="AutoShape 28"/>
            <p:cNvSpPr>
              <a:spLocks noChangeArrowheads="1"/>
            </p:cNvSpPr>
            <p:nvPr/>
          </p:nvSpPr>
          <p:spPr bwMode="auto">
            <a:xfrm>
              <a:off x="4560" y="1488"/>
              <a:ext cx="768" cy="720"/>
            </a:xfrm>
            <a:prstGeom prst="triangle">
              <a:avLst>
                <a:gd name="adj" fmla="val 50000"/>
              </a:avLst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93" name="Line 29"/>
            <p:cNvSpPr>
              <a:spLocks noChangeShapeType="1"/>
            </p:cNvSpPr>
            <p:nvPr/>
          </p:nvSpPr>
          <p:spPr bwMode="auto">
            <a:xfrm>
              <a:off x="4752" y="1872"/>
              <a:ext cx="38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94" name="Line 30"/>
            <p:cNvSpPr>
              <a:spLocks noChangeShapeType="1"/>
            </p:cNvSpPr>
            <p:nvPr/>
          </p:nvSpPr>
          <p:spPr bwMode="auto">
            <a:xfrm>
              <a:off x="4656" y="2064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95" name="Oval 31"/>
            <p:cNvSpPr>
              <a:spLocks noChangeAspect="1" noChangeArrowheads="1"/>
            </p:cNvSpPr>
            <p:nvPr/>
          </p:nvSpPr>
          <p:spPr bwMode="auto">
            <a:xfrm>
              <a:off x="4896" y="1440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96" name="Oval 32"/>
            <p:cNvSpPr>
              <a:spLocks noChangeAspect="1" noChangeArrowheads="1"/>
            </p:cNvSpPr>
            <p:nvPr/>
          </p:nvSpPr>
          <p:spPr bwMode="auto">
            <a:xfrm>
              <a:off x="4704" y="1824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97" name="Oval 33"/>
            <p:cNvSpPr>
              <a:spLocks noChangeAspect="1" noChangeArrowheads="1"/>
            </p:cNvSpPr>
            <p:nvPr/>
          </p:nvSpPr>
          <p:spPr bwMode="auto">
            <a:xfrm>
              <a:off x="5088" y="1824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98" name="Oval 34"/>
            <p:cNvSpPr>
              <a:spLocks noChangeAspect="1" noChangeArrowheads="1"/>
            </p:cNvSpPr>
            <p:nvPr/>
          </p:nvSpPr>
          <p:spPr bwMode="auto">
            <a:xfrm>
              <a:off x="4608" y="201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99" name="Oval 35"/>
            <p:cNvSpPr>
              <a:spLocks noChangeAspect="1" noChangeArrowheads="1"/>
            </p:cNvSpPr>
            <p:nvPr/>
          </p:nvSpPr>
          <p:spPr bwMode="auto">
            <a:xfrm>
              <a:off x="5184" y="201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00" name="Oval 36"/>
            <p:cNvSpPr>
              <a:spLocks noChangeAspect="1" noChangeArrowheads="1"/>
            </p:cNvSpPr>
            <p:nvPr/>
          </p:nvSpPr>
          <p:spPr bwMode="auto">
            <a:xfrm>
              <a:off x="4512" y="2160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01" name="Oval 37"/>
            <p:cNvSpPr>
              <a:spLocks noChangeAspect="1" noChangeArrowheads="1"/>
            </p:cNvSpPr>
            <p:nvPr/>
          </p:nvSpPr>
          <p:spPr bwMode="auto">
            <a:xfrm>
              <a:off x="5280" y="2160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02" name="Oval 38"/>
            <p:cNvSpPr>
              <a:spLocks noChangeAspect="1" noChangeArrowheads="1"/>
            </p:cNvSpPr>
            <p:nvPr/>
          </p:nvSpPr>
          <p:spPr bwMode="auto">
            <a:xfrm>
              <a:off x="4896" y="201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03" name="Oval 39"/>
            <p:cNvSpPr>
              <a:spLocks noChangeAspect="1" noChangeArrowheads="1"/>
            </p:cNvSpPr>
            <p:nvPr/>
          </p:nvSpPr>
          <p:spPr bwMode="auto">
            <a:xfrm>
              <a:off x="4800" y="2160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04" name="Oval 40"/>
            <p:cNvSpPr>
              <a:spLocks noChangeAspect="1" noChangeArrowheads="1"/>
            </p:cNvSpPr>
            <p:nvPr/>
          </p:nvSpPr>
          <p:spPr bwMode="auto">
            <a:xfrm>
              <a:off x="5040" y="2160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6922" name="Group 58"/>
          <p:cNvGrpSpPr>
            <a:grpSpLocks/>
          </p:cNvGrpSpPr>
          <p:nvPr/>
        </p:nvGrpSpPr>
        <p:grpSpPr bwMode="auto">
          <a:xfrm>
            <a:off x="3581400" y="1981200"/>
            <a:ext cx="1371600" cy="1371600"/>
            <a:chOff x="2160" y="1248"/>
            <a:chExt cx="864" cy="864"/>
          </a:xfrm>
        </p:grpSpPr>
        <p:sp>
          <p:nvSpPr>
            <p:cNvPr id="36877" name="Oval 1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78" name="Oval 14"/>
            <p:cNvSpPr>
              <a:spLocks noChangeAspect="1" noChangeArrowheads="1"/>
            </p:cNvSpPr>
            <p:nvPr/>
          </p:nvSpPr>
          <p:spPr bwMode="auto">
            <a:xfrm>
              <a:off x="2160" y="1248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79" name="Oval 15"/>
            <p:cNvSpPr>
              <a:spLocks noChangeAspect="1" noChangeArrowheads="1"/>
            </p:cNvSpPr>
            <p:nvPr/>
          </p:nvSpPr>
          <p:spPr bwMode="auto">
            <a:xfrm>
              <a:off x="2688" y="1248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81" name="Oval 17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>
              <a:off x="2496" y="1296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89" name="Line 25"/>
            <p:cNvSpPr>
              <a:spLocks noChangeShapeType="1"/>
            </p:cNvSpPr>
            <p:nvPr/>
          </p:nvSpPr>
          <p:spPr bwMode="auto">
            <a:xfrm flipH="1">
              <a:off x="2208" y="158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90" name="Line 26"/>
            <p:cNvSpPr>
              <a:spLocks noChangeShapeType="1"/>
            </p:cNvSpPr>
            <p:nvPr/>
          </p:nvSpPr>
          <p:spPr bwMode="auto">
            <a:xfrm>
              <a:off x="2736" y="1296"/>
              <a:ext cx="0" cy="5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891" name="Line 27"/>
            <p:cNvSpPr>
              <a:spLocks noChangeShapeType="1"/>
            </p:cNvSpPr>
            <p:nvPr/>
          </p:nvSpPr>
          <p:spPr bwMode="auto">
            <a:xfrm>
              <a:off x="2208" y="1824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910" name="Oval 46"/>
            <p:cNvSpPr>
              <a:spLocks noChangeAspect="1" noChangeArrowheads="1"/>
            </p:cNvSpPr>
            <p:nvPr/>
          </p:nvSpPr>
          <p:spPr bwMode="auto">
            <a:xfrm>
              <a:off x="2160" y="153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11" name="Oval 47"/>
            <p:cNvSpPr>
              <a:spLocks noChangeAspect="1" noChangeArrowheads="1"/>
            </p:cNvSpPr>
            <p:nvPr/>
          </p:nvSpPr>
          <p:spPr bwMode="auto">
            <a:xfrm>
              <a:off x="2160" y="177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12" name="Oval 48"/>
            <p:cNvSpPr>
              <a:spLocks noChangeAspect="1" noChangeArrowheads="1"/>
            </p:cNvSpPr>
            <p:nvPr/>
          </p:nvSpPr>
          <p:spPr bwMode="auto">
            <a:xfrm>
              <a:off x="2160" y="201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13" name="Oval 49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14" name="Oval 50"/>
            <p:cNvSpPr>
              <a:spLocks noChangeAspect="1" noChangeArrowheads="1"/>
            </p:cNvSpPr>
            <p:nvPr/>
          </p:nvSpPr>
          <p:spPr bwMode="auto">
            <a:xfrm>
              <a:off x="2688" y="177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15" name="Oval 5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87" name="Rectangle 23"/>
            <p:cNvSpPr>
              <a:spLocks noChangeArrowheads="1"/>
            </p:cNvSpPr>
            <p:nvPr/>
          </p:nvSpPr>
          <p:spPr bwMode="auto">
            <a:xfrm>
              <a:off x="2208" y="1296"/>
              <a:ext cx="768" cy="768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16" name="Oval 52"/>
            <p:cNvSpPr>
              <a:spLocks noChangeAspect="1" noChangeArrowheads="1"/>
            </p:cNvSpPr>
            <p:nvPr/>
          </p:nvSpPr>
          <p:spPr bwMode="auto">
            <a:xfrm>
              <a:off x="2688" y="153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17" name="Oval 53"/>
            <p:cNvSpPr>
              <a:spLocks noChangeAspect="1" noChangeArrowheads="1"/>
            </p:cNvSpPr>
            <p:nvPr/>
          </p:nvSpPr>
          <p:spPr bwMode="auto">
            <a:xfrm>
              <a:off x="2448" y="177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18" name="Oval 54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19" name="Oval 55"/>
            <p:cNvSpPr>
              <a:spLocks noChangeAspect="1" noChangeArrowheads="1"/>
            </p:cNvSpPr>
            <p:nvPr/>
          </p:nvSpPr>
          <p:spPr bwMode="auto">
            <a:xfrm>
              <a:off x="2688" y="201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20" name="Oval 56"/>
            <p:cNvSpPr>
              <a:spLocks noChangeAspect="1" noChangeArrowheads="1"/>
            </p:cNvSpPr>
            <p:nvPr/>
          </p:nvSpPr>
          <p:spPr bwMode="auto">
            <a:xfrm>
              <a:off x="2928" y="177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921" name="Oval 57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96" cy="96"/>
            </a:xfrm>
            <a:prstGeom prst="ellipse">
              <a:avLst/>
            </a:prstGeom>
            <a:solidFill>
              <a:srgbClr val="FFFF00"/>
            </a:solidFill>
            <a:ln w="158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6942" name="Group 78"/>
          <p:cNvGrpSpPr>
            <a:grpSpLocks/>
          </p:cNvGrpSpPr>
          <p:nvPr/>
        </p:nvGrpSpPr>
        <p:grpSpPr bwMode="auto">
          <a:xfrm>
            <a:off x="6248400" y="1981200"/>
            <a:ext cx="1981200" cy="1371600"/>
            <a:chOff x="3744" y="1248"/>
            <a:chExt cx="1248" cy="864"/>
          </a:xfrm>
        </p:grpSpPr>
        <p:sp>
          <p:nvSpPr>
            <p:cNvPr id="36940" name="Line 76"/>
            <p:cNvSpPr>
              <a:spLocks noChangeShapeType="1"/>
            </p:cNvSpPr>
            <p:nvPr/>
          </p:nvSpPr>
          <p:spPr bwMode="auto">
            <a:xfrm flipV="1">
              <a:off x="4512" y="1584"/>
              <a:ext cx="144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939" name="Line 75"/>
            <p:cNvSpPr>
              <a:spLocks noChangeShapeType="1"/>
            </p:cNvSpPr>
            <p:nvPr/>
          </p:nvSpPr>
          <p:spPr bwMode="auto">
            <a:xfrm>
              <a:off x="4224" y="172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938" name="Line 74"/>
            <p:cNvSpPr>
              <a:spLocks noChangeShapeType="1"/>
            </p:cNvSpPr>
            <p:nvPr/>
          </p:nvSpPr>
          <p:spPr bwMode="auto">
            <a:xfrm>
              <a:off x="4080" y="1584"/>
              <a:ext cx="144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6941" name="Group 77"/>
            <p:cNvGrpSpPr>
              <a:grpSpLocks/>
            </p:cNvGrpSpPr>
            <p:nvPr/>
          </p:nvGrpSpPr>
          <p:grpSpPr bwMode="auto">
            <a:xfrm>
              <a:off x="3744" y="1248"/>
              <a:ext cx="1248" cy="864"/>
              <a:chOff x="3744" y="1248"/>
              <a:chExt cx="1248" cy="864"/>
            </a:xfrm>
          </p:grpSpPr>
          <p:sp>
            <p:nvSpPr>
              <p:cNvPr id="36923" name="AutoShape 59"/>
              <p:cNvSpPr>
                <a:spLocks noChangeArrowheads="1"/>
              </p:cNvSpPr>
              <p:nvPr/>
            </p:nvSpPr>
            <p:spPr bwMode="auto">
              <a:xfrm>
                <a:off x="4128" y="1296"/>
                <a:ext cx="480" cy="768"/>
              </a:xfrm>
              <a:prstGeom prst="triangle">
                <a:avLst>
                  <a:gd name="adj" fmla="val 50000"/>
                </a:avLst>
              </a:prstGeom>
              <a:noFill/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925" name="Line 61"/>
              <p:cNvSpPr>
                <a:spLocks noChangeShapeType="1"/>
              </p:cNvSpPr>
              <p:nvPr/>
            </p:nvSpPr>
            <p:spPr bwMode="auto">
              <a:xfrm flipV="1">
                <a:off x="4608" y="1872"/>
                <a:ext cx="336" cy="19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26" name="Line 62"/>
              <p:cNvSpPr>
                <a:spLocks noChangeShapeType="1"/>
              </p:cNvSpPr>
              <p:nvPr/>
            </p:nvSpPr>
            <p:spPr bwMode="auto">
              <a:xfrm flipH="1" flipV="1">
                <a:off x="4368" y="1296"/>
                <a:ext cx="576" cy="5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27" name="Line 63"/>
              <p:cNvSpPr>
                <a:spLocks noChangeShapeType="1"/>
              </p:cNvSpPr>
              <p:nvPr/>
            </p:nvSpPr>
            <p:spPr bwMode="auto">
              <a:xfrm flipH="1" flipV="1">
                <a:off x="3792" y="1824"/>
                <a:ext cx="336" cy="2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28" name="Line 64"/>
              <p:cNvSpPr>
                <a:spLocks noChangeShapeType="1"/>
              </p:cNvSpPr>
              <p:nvPr/>
            </p:nvSpPr>
            <p:spPr bwMode="auto">
              <a:xfrm flipV="1">
                <a:off x="3792" y="1296"/>
                <a:ext cx="576" cy="5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29" name="Oval 65"/>
              <p:cNvSpPr>
                <a:spLocks noChangeAspect="1" noChangeArrowheads="1"/>
              </p:cNvSpPr>
              <p:nvPr/>
            </p:nvSpPr>
            <p:spPr bwMode="auto">
              <a:xfrm>
                <a:off x="4320" y="1248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58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930" name="Oval 66"/>
              <p:cNvSpPr>
                <a:spLocks noChangeAspect="1" noChangeArrowheads="1"/>
              </p:cNvSpPr>
              <p:nvPr/>
            </p:nvSpPr>
            <p:spPr bwMode="auto">
              <a:xfrm>
                <a:off x="4032" y="1536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58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931" name="Oval 67"/>
              <p:cNvSpPr>
                <a:spLocks noChangeAspect="1" noChangeArrowheads="1"/>
              </p:cNvSpPr>
              <p:nvPr/>
            </p:nvSpPr>
            <p:spPr bwMode="auto">
              <a:xfrm>
                <a:off x="3744" y="1776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58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932" name="Oval 68"/>
              <p:cNvSpPr>
                <a:spLocks noChangeAspect="1" noChangeArrowheads="1"/>
              </p:cNvSpPr>
              <p:nvPr/>
            </p:nvSpPr>
            <p:spPr bwMode="auto">
              <a:xfrm>
                <a:off x="4080" y="2016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58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933" name="Oval 69"/>
              <p:cNvSpPr>
                <a:spLocks noChangeAspect="1" noChangeArrowheads="1"/>
              </p:cNvSpPr>
              <p:nvPr/>
            </p:nvSpPr>
            <p:spPr bwMode="auto">
              <a:xfrm>
                <a:off x="4176" y="1680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58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934" name="Oval 70"/>
              <p:cNvSpPr>
                <a:spLocks noChangeAspect="1" noChangeArrowheads="1"/>
              </p:cNvSpPr>
              <p:nvPr/>
            </p:nvSpPr>
            <p:spPr bwMode="auto">
              <a:xfrm>
                <a:off x="4464" y="1680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58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935" name="Oval 71"/>
              <p:cNvSpPr>
                <a:spLocks noChangeAspect="1" noChangeArrowheads="1"/>
              </p:cNvSpPr>
              <p:nvPr/>
            </p:nvSpPr>
            <p:spPr bwMode="auto">
              <a:xfrm>
                <a:off x="4560" y="2016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58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936" name="Oval 72"/>
              <p:cNvSpPr>
                <a:spLocks noChangeAspect="1" noChangeArrowheads="1"/>
              </p:cNvSpPr>
              <p:nvPr/>
            </p:nvSpPr>
            <p:spPr bwMode="auto">
              <a:xfrm>
                <a:off x="4896" y="1824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58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937" name="Oval 73"/>
              <p:cNvSpPr>
                <a:spLocks noChangeAspect="1" noChangeArrowheads="1"/>
              </p:cNvSpPr>
              <p:nvPr/>
            </p:nvSpPr>
            <p:spPr bwMode="auto">
              <a:xfrm>
                <a:off x="4608" y="1536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58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aphicFrame>
        <p:nvGraphicFramePr>
          <p:cNvPr id="36946" name="Object 8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114800" y="3505200"/>
          <a:ext cx="5524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3" name="Формула" r:id="rId5" imgW="177480" imgH="203040" progId="Equation.3">
                  <p:embed/>
                </p:oleObj>
              </mc:Choice>
              <mc:Fallback>
                <p:oleObj name="Формула" r:id="rId5" imgW="177480" imgH="20304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505200"/>
                        <a:ext cx="5524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48" name="Object 84"/>
          <p:cNvGraphicFramePr>
            <a:graphicFrameLocks noChangeAspect="1"/>
          </p:cNvGraphicFramePr>
          <p:nvPr/>
        </p:nvGraphicFramePr>
        <p:xfrm>
          <a:off x="6553200" y="3429000"/>
          <a:ext cx="1447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4" name="Формула" r:id="rId7" imgW="583920" imgH="393480" progId="Equation.3">
                  <p:embed/>
                </p:oleObj>
              </mc:Choice>
              <mc:Fallback>
                <p:oleObj name="Формула" r:id="rId7" imgW="583920" imgH="393480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429000"/>
                        <a:ext cx="1447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51" name="Text Box 87"/>
          <p:cNvSpPr txBox="1">
            <a:spLocks noChangeArrowheads="1"/>
          </p:cNvSpPr>
          <p:nvPr/>
        </p:nvSpPr>
        <p:spPr bwMode="auto">
          <a:xfrm>
            <a:off x="3048000" y="7620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uk-UA" sz="24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Фігурні числа</a:t>
            </a:r>
            <a:endParaRPr lang="ru-RU" sz="2400" b="1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6952" name="Text Box 88"/>
          <p:cNvSpPr txBox="1">
            <a:spLocks noChangeArrowheads="1"/>
          </p:cNvSpPr>
          <p:nvPr/>
        </p:nvSpPr>
        <p:spPr bwMode="auto">
          <a:xfrm>
            <a:off x="609600" y="1447800"/>
            <a:ext cx="1289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трикутні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6953" name="Text Box 89"/>
          <p:cNvSpPr txBox="1">
            <a:spLocks noChangeArrowheads="1"/>
          </p:cNvSpPr>
          <p:nvPr/>
        </p:nvSpPr>
        <p:spPr bwMode="auto">
          <a:xfrm>
            <a:off x="3581400" y="1447800"/>
            <a:ext cx="1463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квадратні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6954" name="Text Box 90"/>
          <p:cNvSpPr txBox="1">
            <a:spLocks noChangeArrowheads="1"/>
          </p:cNvSpPr>
          <p:nvPr/>
        </p:nvSpPr>
        <p:spPr bwMode="auto">
          <a:xfrm>
            <a:off x="6553200" y="1447800"/>
            <a:ext cx="1512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п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‘</a:t>
            </a:r>
            <a:r>
              <a:rPr lang="uk-UA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ятикутні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6956" name="Line 92"/>
          <p:cNvSpPr>
            <a:spLocks noChangeShapeType="1"/>
          </p:cNvSpPr>
          <p:nvPr/>
        </p:nvSpPr>
        <p:spPr bwMode="auto">
          <a:xfrm flipH="1">
            <a:off x="1371600" y="1143000"/>
            <a:ext cx="2895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957" name="Line 93"/>
          <p:cNvSpPr>
            <a:spLocks noChangeShapeType="1"/>
          </p:cNvSpPr>
          <p:nvPr/>
        </p:nvSpPr>
        <p:spPr bwMode="auto">
          <a:xfrm>
            <a:off x="4267200" y="1143000"/>
            <a:ext cx="2895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958" name="Line 94"/>
          <p:cNvSpPr>
            <a:spLocks noChangeShapeType="1"/>
          </p:cNvSpPr>
          <p:nvPr/>
        </p:nvSpPr>
        <p:spPr bwMode="auto">
          <a:xfrm>
            <a:off x="4267200" y="11430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9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9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6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6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6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6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9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6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69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6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9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6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9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6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  <p:bldP spid="36951" grpId="0"/>
      <p:bldP spid="36952" grpId="0"/>
      <p:bldP spid="36953" grpId="0"/>
      <p:bldP spid="36954" grpId="0"/>
      <p:bldP spid="36956" grpId="0" animBg="1"/>
      <p:bldP spid="36957" grpId="0" animBg="1"/>
      <p:bldP spid="369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2500" b="1"/>
              <a:t>Піфагорійці знайшли перше в історії доведення несумірності діагоналі квадрата та його сторони</a:t>
            </a:r>
            <a:br>
              <a:rPr lang="uk-UA" sz="2500" b="1"/>
            </a:br>
            <a:endParaRPr lang="ru-RU" sz="2500" b="1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Невже існують інші числа крім раціональних?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Довели, здивувалися і ...злякалися!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uk-UA" sz="2400" b="1" i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 Це суперечило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їхньому вченню і було засекречено.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uk-UA" sz="2400" b="1" i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За легендою,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учень Піфагора Гіппас Месопотамський після смерті Піфагора розсекретив цю таємницю.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/>
              <a:t> Він був “покараний” богами і загинув під час морської бурі.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0000"/>
          <a:buFont typeface="Wingdings" pitchFamily="2" charset="2"/>
          <a:buChar char="n"/>
          <a:tabLst/>
          <a:defRPr kumimoji="0" lang="uk-UA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0000"/>
          <a:buFont typeface="Wingdings" pitchFamily="2" charset="2"/>
          <a:buChar char="n"/>
          <a:tabLst/>
          <a:defRPr kumimoji="0" lang="uk-UA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554</TotalTime>
  <Words>780</Words>
  <Application>Microsoft Office PowerPoint</Application>
  <PresentationFormat>Экран (4:3)</PresentationFormat>
  <Paragraphs>167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Глобус</vt:lpstr>
      <vt:lpstr>Формула</vt:lpstr>
      <vt:lpstr>Презентация PowerPoint</vt:lpstr>
      <vt:lpstr>Презентация PowerPoint</vt:lpstr>
      <vt:lpstr>З м і с т</vt:lpstr>
      <vt:lpstr>Презентация PowerPoint</vt:lpstr>
      <vt:lpstr>Презентация PowerPoint</vt:lpstr>
      <vt:lpstr>Презентация PowerPoint</vt:lpstr>
      <vt:lpstr>Презентация PowerPoint</vt:lpstr>
      <vt:lpstr>За уявленням піфагорійців, числа – це сукупності точок, що утворюють геометричні конфігурації. </vt:lpstr>
      <vt:lpstr>Піфагорійці знайшли перше в історії доведення несумірності діагоналі квадрата та його сторони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Таня</dc:creator>
  <cp:lastModifiedBy>Таня</cp:lastModifiedBy>
  <cp:revision>30</cp:revision>
  <cp:lastPrinted>1601-01-01T00:00:00Z</cp:lastPrinted>
  <dcterms:created xsi:type="dcterms:W3CDTF">1601-01-01T00:00:00Z</dcterms:created>
  <dcterms:modified xsi:type="dcterms:W3CDTF">2014-05-12T20:09:52Z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