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6" r:id="rId10"/>
    <p:sldId id="268" r:id="rId11"/>
    <p:sldId id="269" r:id="rId12"/>
    <p:sldId id="270" r:id="rId13"/>
    <p:sldId id="271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3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44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53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37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4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37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6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46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7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06DEB-E574-439E-835A-3D474FCA800D}" type="datetimeFigureOut">
              <a:rPr lang="ru-RU" smtClean="0"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0C52-E2F8-45E3-B3E0-525C17290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4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65605" y="260648"/>
            <a:ext cx="5378395" cy="258532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Означення</a:t>
            </a: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en-US" sz="5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кореня</a:t>
            </a: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en-US" sz="5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en-US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n-</a:t>
            </a:r>
            <a:r>
              <a:rPr lang="ru-RU" sz="5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го</a:t>
            </a: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степеня</a:t>
            </a: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5661248"/>
            <a:ext cx="2627642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Підготувала</a:t>
            </a: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: </a:t>
            </a:r>
          </a:p>
          <a:p>
            <a:r>
              <a:rPr lang="uk-UA" sz="2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Івєніна</a:t>
            </a: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Юлія</a:t>
            </a:r>
            <a:endParaRPr lang="uk-UA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52"/>
            <a:ext cx="9144000" cy="6831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</a:t>
            </a:r>
            <a:r>
              <a:rPr lang="ru-RU" sz="7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</a:t>
            </a:r>
            <a:r>
              <a:rPr lang="uk-UA" sz="7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вір себе!</a:t>
            </a:r>
            <a:endParaRPr lang="uk-UA" sz="7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4921" y="313269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i="1" dirty="0">
                <a:solidFill>
                  <a:srgbClr val="FF0000"/>
                </a:solidFill>
                <a:latin typeface="Book Antiqua" pitchFamily="18" charset="0"/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5000" y="-339517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8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79512" y="1484783"/>
                <a:ext cx="7848872" cy="6045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900" dirty="0" smtClean="0"/>
                  <a:t>Чи має зміст запис:</a:t>
                </a:r>
              </a:p>
              <a:p>
                <a:r>
                  <a:rPr lang="uk-UA" sz="1900" dirty="0" smtClean="0"/>
                  <a:t>1)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1900" dirty="0" smtClean="0"/>
                  <a:t>;           2)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sz="19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−2;</m:t>
                        </m:r>
                      </m:e>
                    </m:rad>
                    <m:r>
                      <a:rPr lang="uk-UA" sz="1900" b="0" i="1" smtClean="0">
                        <a:latin typeface="Cambria Math"/>
                      </a:rPr>
                      <m:t>          3) </m:t>
                    </m:r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2;</m:t>
                        </m:r>
                      </m:e>
                    </m:rad>
                    <m:r>
                      <a:rPr lang="uk-UA" sz="1900" b="0" i="1" smtClean="0">
                        <a:latin typeface="Cambria Math"/>
                      </a:rPr>
                      <m:t>          4) </m:t>
                    </m:r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−2</m:t>
                        </m:r>
                      </m:e>
                    </m:rad>
                    <m:r>
                      <a:rPr lang="uk-UA" sz="1900" b="0" i="1" smtClean="0">
                        <a:latin typeface="Cambria Math"/>
                      </a:rPr>
                      <m:t>          5) </m:t>
                    </m:r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6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0;</m:t>
                        </m:r>
                      </m:e>
                    </m:rad>
                    <m:r>
                      <a:rPr lang="uk-UA" sz="1900" b="0" i="1" smtClean="0">
                        <a:latin typeface="Cambria Math"/>
                      </a:rPr>
                      <m:t>          6) </m:t>
                    </m:r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6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−1</m:t>
                        </m:r>
                      </m:e>
                    </m:rad>
                    <m:r>
                      <a:rPr lang="uk-UA" sz="1900" b="0" i="1" smtClean="0">
                        <a:latin typeface="Cambria Math"/>
                      </a:rPr>
                      <m:t>?</m:t>
                    </m:r>
                  </m:oMath>
                </a14:m>
                <a:endParaRPr lang="uk-UA" sz="1900" b="0" dirty="0" smtClean="0"/>
              </a:p>
              <a:p>
                <a:endParaRPr lang="uk-UA" sz="1900" dirty="0" smtClean="0"/>
              </a:p>
              <a:p>
                <a:r>
                  <a:rPr lang="uk-UA" sz="1900" dirty="0" smtClean="0"/>
                  <a:t>Чи є правильною рівність (відповідь обґрунтуйте):</a:t>
                </a:r>
              </a:p>
              <a:p>
                <a:pPr marL="457200" indent="-457200">
                  <a:buAutoNum type="arabicParenR"/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uk-UA" sz="19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27</m:t>
                        </m:r>
                      </m:e>
                    </m:rad>
                    <m:r>
                      <a:rPr lang="uk-UA" sz="1900" b="0" i="1" smtClean="0">
                        <a:latin typeface="Cambria Math"/>
                      </a:rPr>
                      <m:t>=3;</m:t>
                    </m:r>
                  </m:oMath>
                </a14:m>
                <a:r>
                  <a:rPr lang="uk-UA" sz="1900" b="0" dirty="0" smtClean="0"/>
                  <a:t>          3)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−27</m:t>
                        </m:r>
                      </m:e>
                    </m:rad>
                  </m:oMath>
                </a14:m>
                <a:r>
                  <a:rPr lang="uk-UA" sz="1900" b="0" dirty="0" smtClean="0"/>
                  <a:t>= </a:t>
                </a:r>
                <a:r>
                  <a:rPr lang="uk-UA" sz="1900" dirty="0" smtClean="0"/>
                  <a:t>-3;          5)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−16</m:t>
                        </m:r>
                      </m:e>
                    </m:rad>
                  </m:oMath>
                </a14:m>
                <a:r>
                  <a:rPr lang="uk-UA" sz="1900" b="0" dirty="0" smtClean="0"/>
                  <a:t> = -2;</a:t>
                </a:r>
              </a:p>
              <a:p>
                <a:r>
                  <a:rPr lang="uk-UA" sz="1900" b="0" dirty="0" smtClean="0"/>
                  <a:t>2)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8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1</m:t>
                        </m:r>
                      </m:e>
                    </m:rad>
                  </m:oMath>
                </a14:m>
                <a:r>
                  <a:rPr lang="uk-UA" sz="1900" b="0" dirty="0" smtClean="0"/>
                  <a:t> = 1;                  4)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16</m:t>
                        </m:r>
                      </m:e>
                    </m:rad>
                  </m:oMath>
                </a14:m>
                <a:r>
                  <a:rPr lang="uk-UA" sz="1900" b="0" dirty="0" smtClean="0"/>
                  <a:t> = 2;              6)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−32</m:t>
                        </m:r>
                      </m:e>
                    </m:rad>
                  </m:oMath>
                </a14:m>
                <a:r>
                  <a:rPr lang="uk-UA" sz="1900" b="0" dirty="0" smtClean="0"/>
                  <a:t> = 2?</a:t>
                </a:r>
              </a:p>
              <a:p>
                <a:endParaRPr lang="uk-UA" sz="1900" dirty="0"/>
              </a:p>
              <a:p>
                <a:r>
                  <a:rPr lang="uk-UA" sz="1900" b="0" dirty="0" smtClean="0"/>
                  <a:t>Доведіть, що:</a:t>
                </a:r>
              </a:p>
              <a:p>
                <a:r>
                  <a:rPr lang="ru-RU" sz="1900" dirty="0" smtClean="0"/>
                  <a:t>1) </a:t>
                </a:r>
                <a:r>
                  <a:rPr lang="uk-UA" sz="1900" dirty="0" smtClean="0"/>
                  <a:t>число 2 є арифметичним кубічним коренем з числа 8;</a:t>
                </a:r>
              </a:p>
              <a:p>
                <a:r>
                  <a:rPr lang="uk-UA" sz="1900" dirty="0" smtClean="0"/>
                  <a:t>2) число 3 є арифметичним коренем четвертого степеня з числа 81;</a:t>
                </a:r>
              </a:p>
              <a:p>
                <a:r>
                  <a:rPr lang="uk-UA" sz="1900" dirty="0" smtClean="0"/>
                  <a:t>3) число -3 не є арифметичним коренем четвертого степеня з числа 81;</a:t>
                </a:r>
              </a:p>
              <a:p>
                <a:r>
                  <a:rPr lang="uk-UA" sz="1900" dirty="0" smtClean="0"/>
                  <a:t>4) число 10 не є арифметичним коренем п’ятого степеня з числа 10 000.</a:t>
                </a:r>
              </a:p>
              <a:p>
                <a:endParaRPr lang="uk-UA" sz="1900" dirty="0"/>
              </a:p>
              <a:p>
                <a:r>
                  <a:rPr lang="uk-UA" sz="1900" dirty="0" smtClean="0"/>
                  <a:t>Знайдіть значення виразу:</a:t>
                </a:r>
              </a:p>
              <a:p>
                <a:r>
                  <a:rPr lang="uk-UA" sz="1900" dirty="0" smtClean="0"/>
                  <a:t>1)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sz="19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uk-UA" sz="1900" b="0" i="1" smtClean="0">
                            <a:latin typeface="Cambria Math"/>
                          </a:rPr>
                          <m:t>0,25;</m:t>
                        </m:r>
                      </m:e>
                    </m:rad>
                  </m:oMath>
                </a14:m>
                <a:r>
                  <a:rPr lang="uk-UA" sz="1900" dirty="0" smtClean="0"/>
                  <a:t>          3)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0,0016</m:t>
                        </m:r>
                      </m:e>
                    </m:rad>
                  </m:oMath>
                </a14:m>
                <a:r>
                  <a:rPr lang="uk-UA" sz="1900" dirty="0" smtClean="0"/>
                  <a:t>;               5)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3</m:t>
                        </m:r>
                        <m:f>
                          <m:fPr>
                            <m:ctrlPr>
                              <a:rPr lang="uk-UA" sz="19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sz="1900" b="0" i="1" smtClean="0">
                                <a:latin typeface="Cambria Math"/>
                              </a:rPr>
                              <m:t>13</m:t>
                            </m:r>
                          </m:num>
                          <m:den>
                            <m:r>
                              <a:rPr lang="uk-UA" sz="1900" b="0" i="1" smtClean="0">
                                <a:latin typeface="Cambria Math"/>
                              </a:rPr>
                              <m:t>81</m:t>
                            </m:r>
                          </m:den>
                        </m:f>
                      </m:e>
                    </m:rad>
                  </m:oMath>
                </a14:m>
                <a:r>
                  <a:rPr lang="uk-UA" sz="1900" dirty="0" smtClean="0"/>
                  <a:t> ;          7) 4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0,125;</m:t>
                        </m:r>
                      </m:e>
                    </m:rad>
                  </m:oMath>
                </a14:m>
                <a:r>
                  <a:rPr lang="uk-UA" sz="1900" dirty="0" smtClean="0"/>
                  <a:t>          9)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sSup>
                          <m:sSupPr>
                            <m:ctrlPr>
                              <a:rPr lang="uk-UA" sz="19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sz="1900" b="0" i="1" smtClean="0">
                                <a:latin typeface="Cambria Math"/>
                              </a:rPr>
                              <m:t>9</m:t>
                            </m:r>
                          </m:e>
                          <m:sup>
                            <m:r>
                              <a:rPr lang="uk-UA" sz="19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uk-UA" sz="1900" dirty="0" smtClean="0"/>
              </a:p>
              <a:p>
                <a:r>
                  <a:rPr lang="uk-UA" sz="1900" b="0" dirty="0" smtClean="0"/>
                  <a:t>2)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216</m:t>
                        </m:r>
                      </m:e>
                    </m:rad>
                  </m:oMath>
                </a14:m>
                <a:r>
                  <a:rPr lang="uk-UA" sz="1900" b="0" dirty="0" smtClean="0"/>
                  <a:t>;           4)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uk-UA" sz="1900" b="0" i="1" smtClean="0">
                            <a:latin typeface="Cambria Math"/>
                          </a:rPr>
                          <m:t>−0,00001;</m:t>
                        </m:r>
                      </m:e>
                    </m:rad>
                  </m:oMath>
                </a14:m>
                <a:r>
                  <a:rPr lang="uk-UA" sz="1900" b="0" dirty="0" smtClean="0"/>
                  <a:t>          6)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dirty="0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dirty="0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sz="1900" b="0" i="1" dirty="0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uk-UA" sz="1900" b="0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sz="1900" b="0" i="1" dirty="0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uk-UA" sz="1900" b="0" i="1" dirty="0" smtClean="0">
                                <a:latin typeface="Cambria Math"/>
                              </a:rPr>
                              <m:t>8</m:t>
                            </m:r>
                          </m:den>
                        </m:f>
                      </m:e>
                    </m:rad>
                  </m:oMath>
                </a14:m>
                <a:r>
                  <a:rPr lang="uk-UA" sz="1900" b="0" dirty="0" smtClean="0"/>
                  <a:t>;             8)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19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uk-UA" sz="19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uk-UA" sz="1900" b="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dirty="0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dirty="0" smtClean="0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uk-UA" sz="1900" b="0" i="1" dirty="0" smtClean="0">
                            <a:latin typeface="Cambria Math"/>
                          </a:rPr>
                          <m:t>−243;</m:t>
                        </m:r>
                      </m:e>
                    </m:rad>
                  </m:oMath>
                </a14:m>
                <a:r>
                  <a:rPr lang="uk-UA" sz="1900" b="0" dirty="0" smtClean="0"/>
                  <a:t>          10)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1900" b="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1900" b="0" i="1" smtClean="0">
                            <a:latin typeface="Cambria Math"/>
                          </a:rPr>
                          <m:t>6</m:t>
                        </m:r>
                      </m:deg>
                      <m:e>
                        <m:sSup>
                          <m:sSupPr>
                            <m:ctrlPr>
                              <a:rPr lang="uk-UA" sz="19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sz="1900" b="0" i="1" smtClean="0">
                                <a:latin typeface="Cambria Math"/>
                              </a:rPr>
                              <m:t>8</m:t>
                            </m:r>
                          </m:e>
                          <m:sup>
                            <m:r>
                              <a:rPr lang="uk-UA" sz="19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uk-UA" sz="1900" b="0" dirty="0" smtClean="0"/>
              </a:p>
              <a:p>
                <a:endParaRPr lang="uk-UA" sz="1900" b="0" dirty="0" smtClean="0"/>
              </a:p>
              <a:p>
                <a:r>
                  <a:rPr lang="uk-UA" sz="1900" dirty="0" smtClean="0"/>
                  <a:t> </a:t>
                </a:r>
                <a:endParaRPr lang="ru-RU" sz="19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484783"/>
                <a:ext cx="7848872" cy="6045629"/>
              </a:xfrm>
              <a:prstGeom prst="rect">
                <a:avLst/>
              </a:prstGeom>
              <a:blipFill rotWithShape="1">
                <a:blip r:embed="rId3"/>
                <a:stretch>
                  <a:fillRect l="-699" t="-5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824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8265" r="17341" b="53093"/>
          <a:stretch/>
        </p:blipFill>
        <p:spPr bwMode="auto">
          <a:xfrm>
            <a:off x="1691680" y="1184558"/>
            <a:ext cx="6044530" cy="1380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9899" y="476672"/>
            <a:ext cx="33457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4000" b="1" i="1" cap="none" spc="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/>
                <a:latin typeface="Bookman Old Style" pitchFamily="18" charset="0"/>
              </a:rPr>
              <a:t>Обчисліть:</a:t>
            </a:r>
            <a:endParaRPr lang="ru-RU" sz="4000" b="1" i="1" cap="none" spc="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7" r="32879"/>
          <a:stretch/>
        </p:blipFill>
        <p:spPr bwMode="auto">
          <a:xfrm>
            <a:off x="1645163" y="3212976"/>
            <a:ext cx="6137564" cy="2113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99900" y="2583417"/>
            <a:ext cx="334578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Bookman Old Style" pitchFamily="18" charset="0"/>
              </a:rPr>
              <a:t>Обчисліть:</a:t>
            </a:r>
            <a:endParaRPr lang="uk-UA" sz="4000" b="1" i="1" dirty="0">
              <a:ln>
                <a:solidFill>
                  <a:schemeClr val="tx1"/>
                </a:solidFill>
              </a:ln>
              <a:solidFill>
                <a:schemeClr val="accent3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662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4423912" y="116632"/>
            <a:ext cx="4032448" cy="3168352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027868" y="731312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Властивості</a:t>
            </a:r>
            <a:r>
              <a:rPr lang="ru-RU" sz="40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кореня</a:t>
            </a:r>
            <a:r>
              <a:rPr lang="ru-RU" sz="40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4000" b="1" i="1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n-</a:t>
            </a:r>
            <a:r>
              <a:rPr lang="ru-RU" sz="4000" b="1" i="1" dirty="0" err="1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</a:t>
            </a:r>
            <a:r>
              <a:rPr lang="ru-RU" sz="4000" b="1" i="1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степеня</a:t>
            </a:r>
            <a:r>
              <a:rPr lang="ru-RU" sz="40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4000" b="1" i="1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19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вырезанными соседними углами 1"/>
          <p:cNvSpPr/>
          <p:nvPr/>
        </p:nvSpPr>
        <p:spPr>
          <a:xfrm>
            <a:off x="176942" y="116632"/>
            <a:ext cx="8941727" cy="836414"/>
          </a:xfrm>
          <a:prstGeom prst="snip2Same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Властивості</a:t>
            </a:r>
            <a:r>
              <a:rPr lang="ru-RU" sz="4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4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кореня</a:t>
            </a:r>
            <a:r>
              <a:rPr lang="ru-RU" sz="4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n-</a:t>
            </a:r>
            <a:r>
              <a:rPr lang="ru-RU" sz="4400" b="1" i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го</a:t>
            </a:r>
            <a:r>
              <a:rPr lang="ru-RU" sz="44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4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степеня</a:t>
            </a:r>
            <a:r>
              <a:rPr lang="ru-RU" sz="4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4400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Шестиугольник 3"/>
          <p:cNvSpPr/>
          <p:nvPr/>
        </p:nvSpPr>
        <p:spPr>
          <a:xfrm>
            <a:off x="543349" y="1084459"/>
            <a:ext cx="8208912" cy="5544616"/>
          </a:xfrm>
          <a:prstGeom prst="hexagon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1095012"/>
            <a:ext cx="56166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i="1" dirty="0" smtClean="0">
                <a:solidFill>
                  <a:srgbClr val="00B0F0"/>
                </a:solidFill>
              </a:rPr>
              <a:t>Теорема  (корінь із степеня). </a:t>
            </a:r>
            <a:r>
              <a:rPr lang="uk-UA" sz="1900" b="1" i="1" dirty="0" smtClean="0"/>
              <a:t>Для будь-якого а</a:t>
            </a:r>
            <a:r>
              <a:rPr lang="en-US" sz="1900" b="1" i="1" dirty="0" smtClean="0"/>
              <a:t>∈ R</a:t>
            </a:r>
            <a:r>
              <a:rPr lang="uk-UA" sz="1900" b="1" i="1" dirty="0" smtClean="0"/>
              <a:t> і </a:t>
            </a:r>
            <a:r>
              <a:rPr lang="en-US" sz="1900" b="1" i="1" dirty="0" smtClean="0"/>
              <a:t>k</a:t>
            </a:r>
            <a:r>
              <a:rPr lang="uk-UA" sz="1900" b="1" i="1" dirty="0" smtClean="0"/>
              <a:t> </a:t>
            </a:r>
            <a:r>
              <a:rPr lang="en-US" sz="1900" b="1" i="1" dirty="0"/>
              <a:t>∈ N</a:t>
            </a:r>
            <a:r>
              <a:rPr lang="uk-UA" sz="1900" b="1" i="1" dirty="0" smtClean="0"/>
              <a:t> виконуються рівності</a:t>
            </a:r>
            <a:r>
              <a:rPr lang="uk-UA" sz="2000" b="1" i="1" dirty="0" smtClean="0"/>
              <a:t>:</a:t>
            </a:r>
          </a:p>
          <a:p>
            <a:r>
              <a:rPr lang="ru-RU" dirty="0"/>
              <a:t>	</a:t>
            </a:r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2" t="17767" r="38753" b="48328"/>
          <a:stretch/>
        </p:blipFill>
        <p:spPr bwMode="auto">
          <a:xfrm>
            <a:off x="3498273" y="1843841"/>
            <a:ext cx="2147454" cy="14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77137" y="2996952"/>
                <a:ext cx="7200800" cy="2248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000" i="1" u="sng" dirty="0" smtClean="0"/>
              </a:p>
              <a:p>
                <a:pPr algn="just"/>
                <a:r>
                  <a:rPr lang="uk-UA" sz="2000" i="1" u="sng" dirty="0" smtClean="0"/>
                  <a:t>Доведення</a:t>
                </a:r>
                <a:r>
                  <a:rPr lang="ru-RU" sz="2000" dirty="0" smtClean="0"/>
                  <a:t>. </a:t>
                </a:r>
                <a:r>
                  <a:rPr lang="ru-RU" sz="2000" dirty="0"/>
                  <a:t>Для того </a:t>
                </a:r>
                <a:r>
                  <a:rPr lang="uk-UA" sz="2000" dirty="0" smtClean="0"/>
                  <a:t>щоб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довести </a:t>
                </a:r>
                <a:r>
                  <a:rPr lang="uk-UA" sz="2000" dirty="0" smtClean="0"/>
                  <a:t>рівність</a:t>
                </a: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/>
                          </a:rPr>
                          <m:t>+1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2000" dirty="0" smtClean="0"/>
                  <a:t>= </a:t>
                </a:r>
                <a:r>
                  <a:rPr lang="en-US" sz="2000" i="1" dirty="0" smtClean="0"/>
                  <a:t>y</a:t>
                </a:r>
                <a:r>
                  <a:rPr lang="en-US" sz="2000" dirty="0"/>
                  <a:t>, </a:t>
                </a:r>
                <a:r>
                  <a:rPr lang="uk-UA" sz="2000" dirty="0" smtClean="0"/>
                  <a:t>достатньо</a:t>
                </a:r>
                <a:r>
                  <a:rPr lang="ru-RU" sz="2000" dirty="0" smtClean="0"/>
                  <a:t> </a:t>
                </a:r>
                <a:r>
                  <a:rPr lang="uk-UA" sz="2000" dirty="0" smtClean="0"/>
                  <a:t>показати</a:t>
                </a:r>
                <a:r>
                  <a:rPr lang="ru-RU" sz="2000" dirty="0" smtClean="0"/>
                  <a:t>, </a:t>
                </a:r>
                <a:r>
                  <a:rPr lang="uk-UA" sz="2000" dirty="0" smtClean="0"/>
                  <a:t>що</a:t>
                </a: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/>
                          </a:rPr>
                          <m:t>+1</m:t>
                        </m:r>
                      </m:sup>
                    </m:sSup>
                  </m:oMath>
                </a14:m>
                <a:r>
                  <a:rPr lang="ru-RU" sz="2000" dirty="0" smtClean="0"/>
                  <a:t>= </a:t>
                </a:r>
                <a:r>
                  <a:rPr lang="en-US" sz="2000" i="1" dirty="0"/>
                  <a:t>x</a:t>
                </a:r>
                <a:r>
                  <a:rPr lang="en-US" sz="2000" dirty="0"/>
                  <a:t> . </a:t>
                </a:r>
                <a:r>
                  <a:rPr lang="uk-UA" sz="2000" dirty="0" smtClean="0"/>
                  <a:t>Тоді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перша з </a:t>
                </a:r>
                <a:r>
                  <a:rPr lang="uk-UA" sz="2000" dirty="0" smtClean="0"/>
                  <a:t>рівностей</a:t>
                </a:r>
                <a:r>
                  <a:rPr lang="ru-RU" sz="2000" dirty="0" smtClean="0"/>
                  <a:t>, </a:t>
                </a:r>
                <a:r>
                  <a:rPr lang="uk-UA" sz="2000" dirty="0" smtClean="0"/>
                  <a:t>що</a:t>
                </a:r>
                <a:r>
                  <a:rPr lang="en-US" sz="2000" dirty="0" smtClean="0"/>
                  <a:t> </a:t>
                </a:r>
                <a:r>
                  <a:rPr lang="uk-UA" sz="2000" dirty="0" smtClean="0"/>
                  <a:t>доводяться</a:t>
                </a:r>
                <a:r>
                  <a:rPr lang="ru-RU" sz="2000" dirty="0" smtClean="0"/>
                  <a:t>, </a:t>
                </a:r>
                <a:r>
                  <a:rPr lang="ru-RU" sz="2000" dirty="0"/>
                  <a:t>є очевидною</a:t>
                </a:r>
                <a:r>
                  <a:rPr lang="ru-RU" sz="2000" dirty="0" smtClean="0"/>
                  <a:t>.</a:t>
                </a:r>
              </a:p>
              <a:p>
                <a:pPr algn="just"/>
                <a:r>
                  <a:rPr lang="uk-UA" sz="2000" dirty="0" smtClean="0"/>
                  <a:t>Для того щоб довести рівність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𝑘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2000" dirty="0" smtClean="0"/>
                  <a:t> = </a:t>
                </a:r>
                <a:r>
                  <a:rPr lang="en-US" sz="2000" i="1" dirty="0" smtClean="0"/>
                  <a:t>y</a:t>
                </a:r>
                <a:r>
                  <a:rPr lang="en-US" sz="2000" dirty="0" smtClean="0"/>
                  <a:t>,</a:t>
                </a:r>
                <a:r>
                  <a:rPr lang="uk-UA" sz="2000" dirty="0" smtClean="0"/>
                  <a:t> достатньо показати, що </a:t>
                </a:r>
                <a:r>
                  <a:rPr lang="en-US" sz="2000" i="1" dirty="0" smtClean="0"/>
                  <a:t>y ≥ 0 </a:t>
                </a:r>
                <a:r>
                  <a:rPr lang="uk-UA" sz="2000" dirty="0" smtClean="0"/>
                  <a:t>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000" i="1" dirty="0" smtClean="0"/>
                  <a:t> = x. </a:t>
                </a:r>
                <a:r>
                  <a:rPr lang="uk-UA" sz="2000" dirty="0" smtClean="0"/>
                  <a:t>Маємо: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e>
                    </m:d>
                  </m:oMath>
                </a14:m>
                <a:r>
                  <a:rPr lang="ru-RU" sz="2000" i="1" dirty="0" smtClean="0"/>
                  <a:t>≥</a:t>
                </a:r>
                <a:r>
                  <a:rPr lang="en-US" sz="2000" i="1" dirty="0" smtClean="0"/>
                  <a:t> 0 </a:t>
                </a:r>
                <a:r>
                  <a:rPr lang="uk-UA" sz="2000" dirty="0" smtClean="0"/>
                  <a:t>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000" i="1" dirty="0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sz="2000" i="1" dirty="0" smtClean="0"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uk-UA" sz="2000" i="1" dirty="0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dirty="0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uk-UA" sz="2000" b="0" i="1" dirty="0" smtClean="0">
                            <a:latin typeface="Cambria Math"/>
                          </a:rPr>
                          <m:t>2</m:t>
                        </m:r>
                        <m:r>
                          <a:rPr lang="en-US" sz="2000" b="0" i="1" dirty="0" smtClean="0">
                            <a:latin typeface="Cambria Math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000" i="1" dirty="0" smtClean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𝑘</m:t>
                        </m:r>
                      </m:sup>
                    </m:sSup>
                    <m:r>
                      <a:rPr lang="en-US" sz="2000" i="1" smtClean="0">
                        <a:latin typeface="Cambria Math"/>
                      </a:rPr>
                      <m:t>.</m:t>
                    </m:r>
                  </m:oMath>
                </a14:m>
                <a:endParaRPr lang="ru-RU" sz="2000" i="1" dirty="0"/>
              </a:p>
              <a:p>
                <a:pPr algn="just"/>
                <a:endParaRPr lang="ru-RU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137" y="2996952"/>
                <a:ext cx="7200800" cy="2248757"/>
              </a:xfrm>
              <a:prstGeom prst="rect">
                <a:avLst/>
              </a:prstGeom>
              <a:blipFill rotWithShape="1">
                <a:blip r:embed="rId4"/>
                <a:stretch>
                  <a:fillRect l="-931" r="-8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336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09" r="10927" b="66456"/>
          <a:stretch/>
        </p:blipFill>
        <p:spPr>
          <a:xfrm>
            <a:off x="3056911" y="4749744"/>
            <a:ext cx="3241252" cy="18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3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2824" y="332656"/>
            <a:ext cx="7776864" cy="1634490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Властивості</a:t>
            </a:r>
            <a:r>
              <a:rPr lang="ru-RU" sz="4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4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кореня</a:t>
            </a:r>
            <a:r>
              <a:rPr lang="ru-RU" sz="4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n-</a:t>
            </a:r>
            <a:r>
              <a:rPr lang="ru-RU" sz="45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</a:t>
            </a:r>
            <a:r>
              <a:rPr lang="ru-RU" sz="4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4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степеня</a:t>
            </a:r>
            <a:r>
              <a:rPr lang="ru-RU" sz="4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827584" y="2204864"/>
                <a:ext cx="7642104" cy="2984791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b="1" i="1" dirty="0" smtClean="0">
                  <a:solidFill>
                    <a:srgbClr val="00B0F0"/>
                  </a:solidFill>
                </a:endParaRPr>
              </a:p>
              <a:p>
                <a:r>
                  <a:rPr lang="uk-UA" b="1" i="1" dirty="0" smtClean="0">
                    <a:solidFill>
                      <a:srgbClr val="00B0F0"/>
                    </a:solidFill>
                  </a:rPr>
                  <a:t>Теорема (корінь 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з </a:t>
                </a:r>
                <a:r>
                  <a:rPr lang="uk-UA" b="1" i="1" dirty="0" smtClean="0">
                    <a:solidFill>
                      <a:srgbClr val="00B0F0"/>
                    </a:solidFill>
                  </a:rPr>
                  <a:t>добутку). </a:t>
                </a:r>
                <a:r>
                  <a:rPr lang="uk-UA" b="1" i="1" dirty="0">
                    <a:solidFill>
                      <a:schemeClr val="tx1"/>
                    </a:solidFill>
                  </a:rPr>
                  <a:t>Якщо а </a:t>
                </a:r>
                <a:r>
                  <a:rPr lang="uk-UA" b="1" i="1" dirty="0" smtClean="0">
                    <a:solidFill>
                      <a:schemeClr val="tx1"/>
                    </a:solidFill>
                  </a:rPr>
                  <a:t>≥ 0 і </a:t>
                </a:r>
                <a:r>
                  <a:rPr lang="en-US" b="1" i="1" dirty="0">
                    <a:solidFill>
                      <a:schemeClr val="tx1"/>
                    </a:solidFill>
                  </a:rPr>
                  <a:t>b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≥ 0, </a:t>
                </a:r>
                <a:r>
                  <a:rPr lang="en-US" b="1" i="1" dirty="0">
                    <a:solidFill>
                      <a:schemeClr val="tx1"/>
                    </a:solidFill>
                  </a:rPr>
                  <a:t>n ∈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 N, </a:t>
                </a:r>
                <a:r>
                  <a:rPr lang="en-US" b="1" i="1" dirty="0">
                    <a:solidFill>
                      <a:schemeClr val="tx1"/>
                    </a:solidFill>
                  </a:rPr>
                  <a:t>n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&gt;1, </a:t>
                </a:r>
                <a:r>
                  <a:rPr lang="ru-RU" b="1" i="1" dirty="0" smtClean="0">
                    <a:solidFill>
                      <a:schemeClr val="tx1"/>
                    </a:solidFill>
                  </a:rPr>
                  <a:t>то</a:t>
                </a:r>
              </a:p>
              <a:p>
                <a:endParaRPr lang="ru-RU" b="1" i="1" dirty="0">
                  <a:solidFill>
                    <a:schemeClr val="tx1"/>
                  </a:solidFill>
                </a:endParaRPr>
              </a:p>
              <a:p>
                <a:endParaRPr lang="ru-RU" b="1" i="1" dirty="0" smtClean="0">
                  <a:solidFill>
                    <a:schemeClr val="tx1"/>
                  </a:solidFill>
                </a:endParaRPr>
              </a:p>
              <a:p>
                <a:endParaRPr lang="ru-RU" b="1" i="1" dirty="0" smtClean="0">
                  <a:solidFill>
                    <a:schemeClr val="tx1"/>
                  </a:solidFill>
                </a:endParaRPr>
              </a:p>
              <a:p>
                <a:pPr algn="just"/>
                <a:r>
                  <a:rPr lang="uk-UA" i="1" u="sng" dirty="0" smtClean="0">
                    <a:solidFill>
                      <a:schemeClr val="tx1"/>
                    </a:solidFill>
                  </a:rPr>
                  <a:t>Доведення</a:t>
                </a:r>
                <a:r>
                  <a:rPr lang="uk-UA" i="1" dirty="0" smtClean="0">
                    <a:solidFill>
                      <a:schemeClr val="tx1"/>
                    </a:solidFill>
                  </a:rPr>
                  <a:t>. </a:t>
                </a:r>
                <a:r>
                  <a:rPr lang="uk-UA" dirty="0" smtClean="0">
                    <a:solidFill>
                      <a:schemeClr val="tx1"/>
                    </a:solidFill>
                  </a:rPr>
                  <a:t>Для того щоб довести рівність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</a:rPr>
                  <a:t> = y, </a:t>
                </a:r>
                <a:r>
                  <a:rPr lang="uk-UA" dirty="0" smtClean="0">
                    <a:solidFill>
                      <a:schemeClr val="tx1"/>
                    </a:solidFill>
                  </a:rPr>
                  <a:t>де </a:t>
                </a:r>
                <a:r>
                  <a:rPr lang="en-US" i="1" dirty="0">
                    <a:solidFill>
                      <a:schemeClr val="tx1"/>
                    </a:solidFill>
                  </a:rPr>
                  <a:t>x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≥ 0, </a:t>
                </a:r>
                <a:r>
                  <a:rPr lang="uk-UA" dirty="0" smtClean="0">
                    <a:solidFill>
                      <a:schemeClr val="tx1"/>
                    </a:solidFill>
                  </a:rPr>
                  <a:t>достатньо показати, що </a:t>
                </a:r>
                <a:r>
                  <a:rPr lang="en-US" i="1" dirty="0">
                    <a:solidFill>
                      <a:schemeClr val="tx1"/>
                    </a:solidFill>
                  </a:rPr>
                  <a:t>y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≥ 0 </a:t>
                </a:r>
                <a:r>
                  <a:rPr lang="uk-UA" dirty="0" smtClean="0">
                    <a:solidFill>
                      <a:schemeClr val="tx1"/>
                    </a:solidFill>
                  </a:rPr>
                  <a:t>і</a:t>
                </a:r>
                <a:r>
                  <a:rPr lang="uk-UA" i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</a:rPr>
                  <a:t>= x. </a:t>
                </a:r>
              </a:p>
              <a:p>
                <a:pPr algn="ctr"/>
                <a:r>
                  <a:rPr lang="uk-UA" dirty="0" smtClean="0">
                    <a:solidFill>
                      <a:schemeClr val="tx1"/>
                    </a:solidFill>
                  </a:rPr>
                  <a:t>Маємо: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</a:rPr>
                  <a:t> ≥ 0 </a:t>
                </a:r>
                <a:r>
                  <a:rPr lang="uk-UA" i="1" dirty="0" smtClean="0">
                    <a:solidFill>
                      <a:schemeClr val="tx1"/>
                    </a:solidFill>
                  </a:rPr>
                  <a:t>і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≥ 0. </a:t>
                </a:r>
                <a:r>
                  <a:rPr lang="uk-UA" dirty="0" smtClean="0">
                    <a:solidFill>
                      <a:schemeClr val="tx1"/>
                    </a:solidFill>
                  </a:rPr>
                  <a:t>Тоді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●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≥ 0. </a:t>
                </a:r>
                <a:r>
                  <a:rPr lang="uk-UA" dirty="0" smtClean="0">
                    <a:solidFill>
                      <a:schemeClr val="tx1"/>
                    </a:solidFill>
                  </a:rPr>
                  <a:t>Крім того,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1000" dirty="0" smtClean="0">
                    <a:solidFill>
                      <a:schemeClr val="tx1"/>
                    </a:solidFill>
                  </a:rPr>
                  <a:t> 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ad>
                          <m:ra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𝑛</m:t>
                            </m:r>
                          </m:deg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</m:t>
                            </m:r>
                          </m:e>
                        </m:ra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 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ad>
                          <m:ra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𝑛</m:t>
                            </m:r>
                          </m:deg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</m:ra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000" i="1" dirty="0" smtClean="0">
                    <a:solidFill>
                      <a:schemeClr val="tx1"/>
                    </a:solidFill>
                  </a:rPr>
                  <a:t>●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ad>
                          <m:ra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𝑛</m:t>
                            </m:r>
                          </m:deg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𝑏</m:t>
                            </m:r>
                          </m:e>
                        </m:ra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</a:rPr>
                  <a:t> = ab.</a:t>
                </a:r>
                <a:endParaRPr lang="ru-RU" b="1" i="1" dirty="0" smtClean="0">
                  <a:solidFill>
                    <a:schemeClr val="tx1"/>
                  </a:solidFill>
                </a:endParaRPr>
              </a:p>
              <a:p>
                <a:r>
                  <a:rPr lang="en-US" b="1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uk-UA" b="1" i="1" dirty="0" smtClean="0">
                    <a:solidFill>
                      <a:schemeClr val="tx1"/>
                    </a:solidFill>
                  </a:rPr>
                  <a:t>   </a:t>
                </a:r>
                <a:r>
                  <a:rPr lang="uk-UA" b="1" i="1" dirty="0" smtClean="0">
                    <a:solidFill>
                      <a:srgbClr val="00B0F0"/>
                    </a:solidFill>
                  </a:rPr>
                  <a:t> </a:t>
                </a:r>
                <a:endParaRPr lang="ru-RU" b="1" i="1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204864"/>
                <a:ext cx="7642104" cy="2984791"/>
              </a:xfrm>
              <a:prstGeom prst="rect">
                <a:avLst/>
              </a:prstGeom>
              <a:blipFill rotWithShape="1">
                <a:blip r:embed="rId4"/>
                <a:stretch>
                  <a:fillRect l="-557" r="-4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6" t="21996" r="37051" b="57389"/>
          <a:stretch/>
        </p:blipFill>
        <p:spPr bwMode="auto">
          <a:xfrm>
            <a:off x="3438308" y="2948639"/>
            <a:ext cx="2272146" cy="62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66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925" y="258060"/>
            <a:ext cx="88560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Властивості кореня </a:t>
            </a:r>
            <a:r>
              <a:rPr lang="en-US" sz="44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</a:t>
            </a:r>
            <a:r>
              <a:rPr lang="uk-UA" sz="4400" b="1" i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</a:t>
            </a:r>
            <a:r>
              <a:rPr lang="uk-UA" sz="44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степеня </a:t>
            </a:r>
            <a:endParaRPr lang="uk-UA" sz="44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35" t="13765" r="40163" b="68374"/>
          <a:stretch/>
        </p:blipFill>
        <p:spPr bwMode="auto">
          <a:xfrm>
            <a:off x="3683236" y="1844824"/>
            <a:ext cx="1759527" cy="90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95536" y="1268760"/>
                <a:ext cx="8352928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b="1" dirty="0" smtClean="0">
                    <a:solidFill>
                      <a:srgbClr val="00B0F0"/>
                    </a:solidFill>
                  </a:rPr>
                  <a:t>Теорема ( корінь з добутку). </a:t>
                </a:r>
                <a:r>
                  <a:rPr lang="uk-UA" sz="2000" b="1" i="1" dirty="0" smtClean="0"/>
                  <a:t>Якщо </a:t>
                </a:r>
                <a:r>
                  <a:rPr lang="en-US" sz="2000" b="1" i="1" dirty="0" smtClean="0"/>
                  <a:t>a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  <a:ea typeface="Cambria Math"/>
                      </a:rPr>
                      <m:t> ≥</m:t>
                    </m:r>
                  </m:oMath>
                </a14:m>
                <a:r>
                  <a:rPr lang="en-US" sz="2000" b="1" i="1" dirty="0" smtClean="0"/>
                  <a:t> 0 </a:t>
                </a:r>
                <a:r>
                  <a:rPr lang="uk-UA" sz="2000" b="1" i="1" dirty="0" smtClean="0"/>
                  <a:t>і </a:t>
                </a:r>
                <a:r>
                  <a:rPr lang="en-US" sz="2000" b="1" i="1" dirty="0" smtClean="0"/>
                  <a:t>b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en-US" sz="2000" b="1" i="1" dirty="0" smtClean="0"/>
                  <a:t> 0, n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  <a:ea typeface="Cambria Math"/>
                      </a:rPr>
                      <m:t> ∈</m:t>
                    </m:r>
                  </m:oMath>
                </a14:m>
                <a:r>
                  <a:rPr lang="uk-UA" sz="2000" b="1" i="1" dirty="0" smtClean="0"/>
                  <a:t> </a:t>
                </a:r>
                <a:r>
                  <a:rPr lang="en-US" sz="2000" b="1" i="1" dirty="0" smtClean="0"/>
                  <a:t>N, 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en-US" sz="2000" b="1" i="1" dirty="0" smtClean="0"/>
                  <a:t>1, </a:t>
                </a:r>
                <a:r>
                  <a:rPr lang="uk-UA" sz="2000" b="1" i="1" dirty="0" smtClean="0"/>
                  <a:t>то</a:t>
                </a:r>
                <a:endParaRPr lang="en-US" sz="2000" b="1" i="1" dirty="0" smtClean="0"/>
              </a:p>
              <a:p>
                <a:endParaRPr lang="en-US" sz="2000" b="1" i="1" dirty="0"/>
              </a:p>
              <a:p>
                <a:endParaRPr lang="en-US" sz="2000" b="1" i="1" dirty="0" smtClean="0"/>
              </a:p>
              <a:p>
                <a:endParaRPr lang="en-US" sz="2000" b="1" i="1" dirty="0"/>
              </a:p>
              <a:p>
                <a:endParaRPr lang="en-US" sz="2000" b="1" i="1" dirty="0" smtClean="0"/>
              </a:p>
              <a:p>
                <a:r>
                  <a:rPr lang="uk-UA" sz="2000" b="1" dirty="0" smtClean="0">
                    <a:solidFill>
                      <a:srgbClr val="00B0F0"/>
                    </a:solidFill>
                  </a:rPr>
                  <a:t>Теорема ( степінь кореня). </a:t>
                </a:r>
                <a:r>
                  <a:rPr lang="uk-UA" sz="2000" b="1" i="1" dirty="0" smtClean="0"/>
                  <a:t>Якщо </a:t>
                </a:r>
                <a:r>
                  <a:rPr lang="en-US" sz="2000" b="1" i="1" dirty="0" smtClean="0"/>
                  <a:t>a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  <a:ea typeface="Cambria Math"/>
                      </a:rPr>
                      <m:t>≥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𝒏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2000" b="1" i="1" dirty="0" smtClean="0"/>
                  <a:t> N, k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𝑵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𝒏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𝟏</m:t>
                    </m:r>
                  </m:oMath>
                </a14:m>
                <a:r>
                  <a:rPr lang="uk-UA" sz="2000" b="1" i="1" dirty="0" smtClean="0"/>
                  <a:t> то</a:t>
                </a:r>
                <a:endParaRPr lang="en-US" sz="2000" b="1" i="1" dirty="0" smtClean="0"/>
              </a:p>
              <a:p>
                <a:endParaRPr lang="en-US" sz="2000" b="1" i="1" dirty="0"/>
              </a:p>
              <a:p>
                <a:endParaRPr lang="en-US" sz="2000" b="1" i="1" dirty="0" smtClean="0"/>
              </a:p>
              <a:p>
                <a:endParaRPr lang="en-US" sz="2000" b="1" i="1" dirty="0" smtClean="0"/>
              </a:p>
              <a:p>
                <a:r>
                  <a:rPr lang="uk-UA" sz="2000" i="1" u="sng" dirty="0" smtClean="0"/>
                  <a:t>Доведення</a:t>
                </a:r>
                <a:r>
                  <a:rPr lang="uk-UA" sz="2000" b="1" i="1" dirty="0" smtClean="0"/>
                  <a:t>. </a:t>
                </a:r>
                <a:r>
                  <a:rPr lang="uk-UA" sz="2000" dirty="0" smtClean="0"/>
                  <a:t>Якщо </a:t>
                </a:r>
                <a:r>
                  <a:rPr lang="en-US" sz="2000" i="1" dirty="0" smtClean="0"/>
                  <a:t>k = 1 </a:t>
                </a:r>
                <a:r>
                  <a:rPr lang="uk-UA" sz="2000" dirty="0" smtClean="0"/>
                  <a:t>, то рівність, що доводиться, є очевидною.</a:t>
                </a:r>
                <a:endParaRPr lang="en-US" sz="2000" dirty="0" smtClean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uk-UA" sz="2000" dirty="0" smtClean="0"/>
                  <a:t>Нехай  </a:t>
                </a:r>
                <a:r>
                  <a:rPr lang="en-US" sz="2000" i="1" dirty="0"/>
                  <a:t>k = </a:t>
                </a:r>
                <a:r>
                  <a:rPr lang="en-US" sz="2000" i="1" dirty="0" smtClean="0"/>
                  <a:t>1</a:t>
                </a:r>
                <a:r>
                  <a:rPr lang="uk-UA" sz="2000" i="1" dirty="0" smtClean="0"/>
                  <a:t>. </a:t>
                </a:r>
                <a:r>
                  <a:rPr lang="uk-UA" sz="2000" dirty="0" smtClean="0"/>
                  <a:t>Маємо:</a:t>
                </a:r>
                <a:r>
                  <a:rPr lang="en-US" sz="2000" dirty="0" smtClean="0"/>
                  <a:t> </a:t>
                </a:r>
                <a:endParaRPr lang="en-US" sz="2000" i="1" dirty="0"/>
              </a:p>
              <a:p>
                <a:endParaRPr lang="ru-RU" sz="2000" b="1" i="1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68760"/>
                <a:ext cx="8352928" cy="4401205"/>
              </a:xfrm>
              <a:prstGeom prst="rect">
                <a:avLst/>
              </a:prstGeom>
              <a:blipFill rotWithShape="1">
                <a:blip r:embed="rId5"/>
                <a:stretch>
                  <a:fillRect l="-803" t="-6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5" t="52110" r="38456" b="32227"/>
          <a:stretch/>
        </p:blipFill>
        <p:spPr bwMode="auto">
          <a:xfrm>
            <a:off x="3539836" y="3207752"/>
            <a:ext cx="2064327" cy="78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9" t="81178" r="6518" b="-1"/>
          <a:stretch/>
        </p:blipFill>
        <p:spPr bwMode="auto">
          <a:xfrm>
            <a:off x="2829174" y="4685402"/>
            <a:ext cx="5549977" cy="94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83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88640"/>
            <a:ext cx="69172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Властивості</a:t>
            </a:r>
            <a:r>
              <a:rPr lang="ru-RU" sz="4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 </a:t>
            </a:r>
            <a:r>
              <a:rPr lang="uk-UA" sz="4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кореня</a:t>
            </a:r>
            <a:r>
              <a:rPr lang="ru-RU" sz="4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 </a:t>
            </a:r>
            <a:endParaRPr lang="en-US" sz="4400" b="1" i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Bookman Old Style" pitchFamily="18" charset="0"/>
            </a:endParaRPr>
          </a:p>
          <a:p>
            <a:pPr algn="ctr"/>
            <a:r>
              <a:rPr lang="en-US" sz="4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n-</a:t>
            </a:r>
            <a:r>
              <a:rPr lang="ru-RU" sz="4400" b="1" i="1" dirty="0" err="1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го</a:t>
            </a:r>
            <a:r>
              <a:rPr lang="ru-RU" sz="4400" b="1" i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 </a:t>
            </a:r>
            <a:r>
              <a:rPr lang="uk-UA" sz="4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степеня</a:t>
            </a:r>
            <a:r>
              <a:rPr lang="ru-RU" sz="4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man Old Style" pitchFamily="18" charset="0"/>
              </a:rPr>
              <a:t> </a:t>
            </a:r>
            <a:endParaRPr lang="ru-RU" sz="44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667"/>
          <a:stretch/>
        </p:blipFill>
        <p:spPr>
          <a:xfrm>
            <a:off x="541731" y="1641583"/>
            <a:ext cx="8028783" cy="478969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66" y="2060848"/>
            <a:ext cx="2329408" cy="209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50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1456" y="56039"/>
            <a:ext cx="34868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rPr>
              <a:t>Приклади</a:t>
            </a:r>
            <a:endParaRPr lang="uk-UA" sz="6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CCCCFF"/>
                  </a:gs>
                  <a:gs pos="17999">
                    <a:srgbClr val="99CCFF"/>
                  </a:gs>
                  <a:gs pos="36000">
                    <a:srgbClr val="9966FF"/>
                  </a:gs>
                  <a:gs pos="61000">
                    <a:srgbClr val="CC99FF"/>
                  </a:gs>
                  <a:gs pos="82001">
                    <a:srgbClr val="99CCFF"/>
                  </a:gs>
                  <a:gs pos="100000">
                    <a:srgbClr val="CCCCFF"/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3" y="1006727"/>
            <a:ext cx="8358261" cy="244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4" y="3429000"/>
            <a:ext cx="835826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726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57150"/>
            <a:ext cx="9255126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78750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8" y="2465512"/>
            <a:ext cx="8178750" cy="3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54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"/>
          <a:stretch/>
        </p:blipFill>
        <p:spPr bwMode="auto">
          <a:xfrm>
            <a:off x="-108520" y="0"/>
            <a:ext cx="9272201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108520" y="3341682"/>
            <a:ext cx="9272201" cy="351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884" y="260648"/>
            <a:ext cx="8685391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prstTxWarp prst="textWave2">
              <a:avLst/>
            </a:prstTxWarp>
            <a:spAutoFit/>
          </a:bodyPr>
          <a:lstStyle/>
          <a:p>
            <a:pPr algn="ctr"/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Корінь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</a:t>
            </a: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степеня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з числа </a:t>
            </a: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</a:t>
            </a:r>
            <a:endParaRPr lang="ru-RU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208370" y="2276872"/>
                <a:ext cx="8685391" cy="3483133"/>
              </a:xfrm>
              <a:prstGeom prst="rect">
                <a:avLst/>
              </a:prstGeom>
              <a:solidFill>
                <a:schemeClr val="lt1">
                  <a:alpha val="5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:r>
                  <a:rPr lang="uk-UA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Квадратним</a:t>
                </a:r>
                <a:r>
                  <a:rPr lang="ru-RU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  </a:t>
                </a:r>
                <a:r>
                  <a:rPr lang="uk-UA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коренем</a:t>
                </a:r>
                <a:r>
                  <a:rPr lang="ru-RU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 (</a:t>
                </a:r>
                <a:r>
                  <a:rPr lang="uk-UA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коренем</a:t>
                </a:r>
                <a:r>
                  <a:rPr lang="ru-RU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 другого </a:t>
                </a:r>
                <a:r>
                  <a:rPr lang="uk-UA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степеня</a:t>
                </a:r>
                <a:r>
                  <a:rPr lang="ru-RU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) з числа </a:t>
                </a:r>
                <a:r>
                  <a:rPr lang="en-US" b="1" i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</a:rPr>
                  <a:t>a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uk-UA" dirty="0" smtClean="0"/>
                  <a:t>називають</a:t>
                </a:r>
                <a:r>
                  <a:rPr lang="ru-RU" dirty="0" smtClean="0"/>
                  <a:t> </a:t>
                </a:r>
                <a:r>
                  <a:rPr lang="uk-UA" dirty="0" smtClean="0"/>
                  <a:t>таке</a:t>
                </a:r>
                <a:r>
                  <a:rPr lang="ru-RU" dirty="0" smtClean="0"/>
                  <a:t> число, квадрат </a:t>
                </a:r>
                <a:r>
                  <a:rPr lang="uk-UA" dirty="0" smtClean="0"/>
                  <a:t>якого</a:t>
                </a:r>
                <a:r>
                  <a:rPr lang="ru-RU" dirty="0" smtClean="0"/>
                  <a:t> </a:t>
                </a:r>
                <a:r>
                  <a:rPr lang="uk-UA" dirty="0" smtClean="0"/>
                  <a:t>дорівнює</a:t>
                </a:r>
                <a:r>
                  <a:rPr lang="ru-RU" dirty="0" smtClean="0"/>
                  <a:t>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. </a:t>
                </a:r>
              </a:p>
              <a:p>
                <a:pPr algn="just"/>
                <a:r>
                  <a:rPr lang="uk-UA" dirty="0" smtClean="0"/>
                  <a:t>Аналогічно дають означення</a:t>
                </a:r>
                <a:r>
                  <a:rPr lang="ru-RU" dirty="0" smtClean="0"/>
                  <a:t> </a:t>
                </a:r>
                <a:r>
                  <a:rPr lang="uk-UA" dirty="0" smtClean="0"/>
                  <a:t>кореня</a:t>
                </a:r>
                <a:r>
                  <a:rPr lang="ru-RU" dirty="0" smtClean="0"/>
                  <a:t>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-</a:t>
                </a:r>
                <a:r>
                  <a:rPr lang="ru-RU" dirty="0" err="1" smtClean="0"/>
                  <a:t>го</a:t>
                </a:r>
                <a:r>
                  <a:rPr lang="ru-RU" dirty="0" smtClean="0"/>
                  <a:t> </a:t>
                </a:r>
                <a:r>
                  <a:rPr lang="uk-UA" dirty="0" smtClean="0"/>
                  <a:t>степеня</a:t>
                </a:r>
                <a:r>
                  <a:rPr lang="ru-RU" dirty="0" smtClean="0"/>
                  <a:t> з числа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, </a:t>
                </a:r>
                <a:r>
                  <a:rPr lang="ru-RU" dirty="0" smtClean="0"/>
                  <a:t>де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∈ </a:t>
                </a:r>
                <a:r>
                  <a:rPr lang="en-US" i="1" dirty="0" smtClean="0"/>
                  <a:t>N,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&gt; 1. </a:t>
                </a:r>
              </a:p>
              <a:p>
                <a:pPr algn="just"/>
                <a:r>
                  <a:rPr lang="uk-UA" b="1" i="1" u="sng" dirty="0" smtClean="0">
                    <a:solidFill>
                      <a:srgbClr val="00B050"/>
                    </a:solidFill>
                  </a:rPr>
                  <a:t>Означення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. Коренем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uk-UA" b="1" i="1" dirty="0" err="1" smtClean="0">
                    <a:solidFill>
                      <a:srgbClr val="00B050"/>
                    </a:solidFill>
                  </a:rPr>
                  <a:t>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степеня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з числа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a, 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де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 ∈ N, n &gt; 1,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називають таке 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число,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й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степінь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якого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дорівнює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a. </a:t>
                </a:r>
              </a:p>
              <a:p>
                <a:pPr algn="just"/>
                <a:r>
                  <a:rPr lang="ru-RU" dirty="0" smtClean="0"/>
                  <a:t>   </a:t>
                </a:r>
                <a:r>
                  <a:rPr lang="ru-RU" b="1" i="1" u="sng" dirty="0" err="1" smtClean="0"/>
                  <a:t>Наприклад</a:t>
                </a:r>
                <a:r>
                  <a:rPr lang="ru-RU" dirty="0" smtClean="0"/>
                  <a:t>: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uk-UA" dirty="0" smtClean="0"/>
                  <a:t>коренем п’ятого степеня з числа 32 є число 2, оскільки 2⁵ = 32; 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uk-UA" dirty="0" smtClean="0"/>
                  <a:t>коренем третього степеня з числа –64 є число –4, оскільки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uk-UA" i="1" smtClean="0">
                            <a:latin typeface="Cambria Math"/>
                          </a:rPr>
                          <m:t>(–4)</m:t>
                        </m:r>
                      </m:e>
                      <m:sup>
                        <m:r>
                          <a:rPr lang="uk-UA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uk-UA" dirty="0" smtClean="0"/>
                  <a:t>= –64; 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uk-UA" dirty="0" smtClean="0"/>
                  <a:t>коренями четвертого степеня з числа 81 </a:t>
                </a:r>
                <a:r>
                  <a:rPr lang="ru-RU" dirty="0" smtClean="0"/>
                  <a:t>є числа 3 і –3, </a:t>
                </a:r>
                <a:r>
                  <a:rPr lang="uk-UA" dirty="0" smtClean="0"/>
                  <a:t>оскільки</a:t>
                </a:r>
                <a:r>
                  <a:rPr lang="ru-RU" dirty="0" smtClean="0"/>
                  <a:t> 3⁴ = 81 і (–3)⁴ = 81. </a:t>
                </a:r>
              </a:p>
              <a:p>
                <a:pPr algn="just"/>
                <a:r>
                  <a:rPr lang="ru-RU" dirty="0" smtClean="0"/>
                  <a:t>З означен</a:t>
                </a:r>
                <a:r>
                  <a:rPr lang="uk-UA" dirty="0" smtClean="0"/>
                  <a:t>н</a:t>
                </a:r>
                <a:r>
                  <a:rPr lang="ru-RU" dirty="0" smtClean="0"/>
                  <a:t>я </a:t>
                </a:r>
                <a:r>
                  <a:rPr lang="uk-UA" dirty="0" smtClean="0"/>
                  <a:t>випливає</a:t>
                </a:r>
                <a:r>
                  <a:rPr lang="ru-RU" dirty="0" smtClean="0"/>
                  <a:t>,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що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будь-який корінь рівняння</a:t>
                </a:r>
                <a:r>
                  <a:rPr lang="uk-UA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b="1" i="1" dirty="0" smtClean="0">
                    <a:solidFill>
                      <a:srgbClr val="FF0000"/>
                    </a:solidFill>
                  </a:rPr>
                  <a:t>= a</a:t>
                </a:r>
                <a:r>
                  <a:rPr lang="en-US" dirty="0" smtClean="0"/>
                  <a:t>, 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де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 ∈ N, n &gt; 1</a:t>
                </a:r>
                <a:r>
                  <a:rPr lang="en-US" dirty="0" smtClean="0"/>
                  <a:t>, 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є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коренем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степеня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з числа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a,</a:t>
                </a:r>
                <a:r>
                  <a:rPr lang="en-US" dirty="0" smtClean="0"/>
                  <a:t> </a:t>
                </a:r>
                <a:r>
                  <a:rPr lang="ru-RU" dirty="0" smtClean="0"/>
                  <a:t>і </a:t>
                </a:r>
                <a:r>
                  <a:rPr lang="uk-UA" dirty="0" smtClean="0"/>
                  <a:t>навпаки</a:t>
                </a:r>
                <a:r>
                  <a:rPr lang="ru-RU" dirty="0" smtClean="0"/>
                  <a:t>,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корінь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степеня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з числа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 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є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коренем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розглядуваного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b="1" i="1" dirty="0" smtClean="0">
                    <a:solidFill>
                      <a:srgbClr val="00B050"/>
                    </a:solidFill>
                  </a:rPr>
                  <a:t>рівняння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. </a:t>
                </a:r>
                <a:endParaRPr lang="ru-RU" b="1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0" y="2276872"/>
                <a:ext cx="8685391" cy="3483133"/>
              </a:xfrm>
              <a:prstGeom prst="rect">
                <a:avLst/>
              </a:prstGeom>
              <a:blipFill rotWithShape="1">
                <a:blip r:embed="rId3"/>
                <a:stretch>
                  <a:fillRect l="-420" t="-522" r="-490" b="-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40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9525"/>
            <a:ext cx="91503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4" b="35319"/>
          <a:stretch/>
        </p:blipFill>
        <p:spPr>
          <a:xfrm>
            <a:off x="647564" y="165836"/>
            <a:ext cx="7848872" cy="2893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072333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Book Antiqua" pitchFamily="18" charset="0"/>
              </a:rPr>
              <a:t>Первинне закріплення вивченого матеріалу</a:t>
            </a:r>
            <a:endParaRPr lang="uk-UA" sz="4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rect">
                  <a:fillToRect l="100000" t="100000"/>
                </a:path>
                <a:tileRect r="-100000" b="-100000"/>
              </a:gradFill>
              <a:latin typeface="Book Antiqua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5706" y="4653136"/>
            <a:ext cx="5094566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1.</a:t>
            </a:r>
            <a:r>
              <a:rPr lang="en-US" dirty="0" smtClean="0"/>
              <a:t> </a:t>
            </a:r>
            <a:r>
              <a:rPr lang="uk-UA" dirty="0" smtClean="0"/>
              <a:t>Сформулюйте теорему про корінь із степеня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 smtClean="0"/>
              <a:t>2.</a:t>
            </a:r>
            <a:r>
              <a:rPr lang="en-US" dirty="0" smtClean="0"/>
              <a:t> </a:t>
            </a:r>
            <a:r>
              <a:rPr lang="uk-UA" dirty="0" smtClean="0"/>
              <a:t>Сформулюйте теорему про корінь з добутку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 smtClean="0"/>
              <a:t>3.</a:t>
            </a:r>
            <a:r>
              <a:rPr lang="en-US" dirty="0" smtClean="0"/>
              <a:t> </a:t>
            </a:r>
            <a:r>
              <a:rPr lang="uk-UA" dirty="0" smtClean="0"/>
              <a:t>Сформулюйте теорему про корінь з дробу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 smtClean="0"/>
              <a:t>4.</a:t>
            </a:r>
            <a:r>
              <a:rPr lang="en-US" dirty="0" smtClean="0"/>
              <a:t> </a:t>
            </a:r>
            <a:r>
              <a:rPr lang="ru-RU" dirty="0" smtClean="0"/>
              <a:t>С</a:t>
            </a:r>
            <a:r>
              <a:rPr lang="uk-UA" dirty="0" smtClean="0"/>
              <a:t>формулюйте теорему про степінь кореня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 smtClean="0"/>
              <a:t>5.</a:t>
            </a:r>
            <a:r>
              <a:rPr lang="en-US" dirty="0" smtClean="0"/>
              <a:t> </a:t>
            </a:r>
            <a:r>
              <a:rPr lang="uk-UA" dirty="0" smtClean="0"/>
              <a:t>Сформулюйте теорему про корінь з кореня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42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688"/>
            <a:ext cx="1927225" cy="769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19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6" y="0"/>
            <a:ext cx="53467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43669"/>
            <a:ext cx="39131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r="33485" b="68026"/>
          <a:stretch/>
        </p:blipFill>
        <p:spPr>
          <a:xfrm>
            <a:off x="1187624" y="1568781"/>
            <a:ext cx="7048002" cy="144016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0" b="14133"/>
          <a:stretch/>
        </p:blipFill>
        <p:spPr>
          <a:xfrm>
            <a:off x="1187624" y="3024074"/>
            <a:ext cx="7062569" cy="371729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6216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r="31060" b="6328"/>
          <a:stretch/>
        </p:blipFill>
        <p:spPr>
          <a:xfrm>
            <a:off x="364557" y="908720"/>
            <a:ext cx="7764610" cy="4427327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80510" y="4293096"/>
            <a:ext cx="2072440" cy="452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2629" y="9172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Виконання вправ: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6838"/>
            <a:ext cx="8888413" cy="666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6611590" cy="120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29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69959" y="1230634"/>
            <a:ext cx="5935937" cy="5472608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68729"/>
            <a:ext cx="9003170" cy="830997"/>
          </a:xfrm>
          <a:prstGeom prst="rect">
            <a:avLst/>
          </a:prstGeom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uk-UA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Корінь</a:t>
            </a:r>
            <a:r>
              <a:rPr lang="ru-RU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</a:t>
            </a:r>
            <a:r>
              <a:rPr lang="uk-UA" sz="4800" b="1" i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</a:t>
            </a:r>
            <a:r>
              <a:rPr lang="uk-UA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степеня</a:t>
            </a:r>
            <a:r>
              <a:rPr lang="ru-RU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 </a:t>
            </a:r>
            <a:r>
              <a:rPr lang="uk-UA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непарне</a:t>
            </a:r>
            <a:endParaRPr lang="uk-UA" sz="48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rgbClr val="00B0F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351771" y="1439322"/>
                <a:ext cx="5772312" cy="5200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Якщо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— </a:t>
                </a:r>
                <a:r>
                  <a:rPr lang="ru-RU" dirty="0" err="1" smtClean="0"/>
                  <a:t>непарне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натуральне</a:t>
                </a:r>
                <a:r>
                  <a:rPr lang="ru-RU" dirty="0" smtClean="0"/>
                  <a:t> число, то </a:t>
                </a:r>
                <a:r>
                  <a:rPr lang="ru-RU" dirty="0" err="1" smtClean="0"/>
                  <a:t>графіки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функцій</a:t>
                </a:r>
                <a:r>
                  <a:rPr lang="ru-RU" dirty="0" smtClean="0"/>
                  <a:t> </a:t>
                </a:r>
                <a:r>
                  <a:rPr lang="en-US" i="1" dirty="0" smtClean="0"/>
                  <a:t>y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і </a:t>
                </a:r>
                <a:r>
                  <a:rPr lang="en-US" i="1" dirty="0" smtClean="0"/>
                  <a:t>y</a:t>
                </a:r>
                <a:r>
                  <a:rPr lang="en-US" dirty="0" smtClean="0"/>
                  <a:t> =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 </a:t>
                </a:r>
                <a:r>
                  <a:rPr lang="ru-RU" dirty="0" smtClean="0"/>
                  <a:t>при будь-</a:t>
                </a:r>
                <a:r>
                  <a:rPr lang="ru-RU" dirty="0" err="1" smtClean="0"/>
                  <a:t>якому</a:t>
                </a:r>
                <a:r>
                  <a:rPr lang="ru-RU" dirty="0" smtClean="0"/>
                  <a:t> </a:t>
                </a:r>
                <a:r>
                  <a:rPr lang="en-US" dirty="0" smtClean="0"/>
                  <a:t>a </a:t>
                </a:r>
                <a:r>
                  <a:rPr lang="ru-RU" dirty="0" err="1" smtClean="0"/>
                  <a:t>перетинаються</a:t>
                </a:r>
                <a:r>
                  <a:rPr lang="ru-RU" dirty="0" smtClean="0"/>
                  <a:t> в </a:t>
                </a:r>
                <a:r>
                  <a:rPr lang="ru-RU" dirty="0" err="1" smtClean="0"/>
                  <a:t>одній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точці</a:t>
                </a:r>
                <a:r>
                  <a:rPr lang="ru-RU" dirty="0" smtClean="0"/>
                  <a:t> . </a:t>
                </a:r>
              </a:p>
              <a:p>
                <a:pPr algn="just"/>
                <a:r>
                  <a:rPr lang="ru-RU" dirty="0" err="1" smtClean="0"/>
                  <a:t>Це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означає</a:t>
                </a:r>
                <a:r>
                  <a:rPr lang="ru-RU" dirty="0" smtClean="0"/>
                  <a:t>, </a:t>
                </a:r>
                <a:r>
                  <a:rPr lang="ru-RU" dirty="0" err="1" smtClean="0"/>
                  <a:t>що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рівняння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=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 </a:t>
                </a:r>
                <a:r>
                  <a:rPr lang="ru-RU" dirty="0" err="1" smtClean="0"/>
                  <a:t>має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єдиний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корінь</a:t>
                </a:r>
                <a:r>
                  <a:rPr lang="ru-RU" dirty="0" smtClean="0"/>
                  <a:t> при будь-</a:t>
                </a:r>
                <a:r>
                  <a:rPr lang="ru-RU" dirty="0" err="1" smtClean="0"/>
                  <a:t>якому</a:t>
                </a:r>
                <a:r>
                  <a:rPr lang="ru-RU" dirty="0" smtClean="0"/>
                  <a:t>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. </a:t>
                </a:r>
              </a:p>
              <a:p>
                <a:pPr algn="just"/>
                <a:r>
                  <a:rPr lang="ru-RU" b="1" i="1" u="sng" dirty="0" err="1" smtClean="0"/>
                  <a:t>Висновок</a:t>
                </a:r>
                <a:r>
                  <a:rPr lang="ru-RU" dirty="0" smtClean="0"/>
                  <a:t>: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якщо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 —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непарне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натуральне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число,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більше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за 1, то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корінь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степеня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з будь-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якого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числа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існує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,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причому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тільки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один.</a:t>
                </a:r>
              </a:p>
              <a:p>
                <a:pPr algn="just"/>
                <a:r>
                  <a:rPr lang="ru-RU" dirty="0" err="1" smtClean="0"/>
                  <a:t>Корінь</a:t>
                </a:r>
                <a:r>
                  <a:rPr lang="ru-RU" dirty="0" smtClean="0"/>
                  <a:t> непарного </a:t>
                </a:r>
                <a:r>
                  <a:rPr lang="ru-RU" dirty="0" err="1" smtClean="0"/>
                  <a:t>степеня</a:t>
                </a:r>
                <a:r>
                  <a:rPr lang="ru-RU" dirty="0" smtClean="0"/>
                  <a:t>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n &gt; 1</a:t>
                </a:r>
                <a:r>
                  <a:rPr lang="en-US" dirty="0" smtClean="0"/>
                  <a:t>, </a:t>
                </a:r>
                <a:r>
                  <a:rPr lang="ru-RU" dirty="0" smtClean="0"/>
                  <a:t>з числа </a:t>
                </a:r>
                <a:r>
                  <a:rPr lang="en-US" dirty="0" smtClean="0"/>
                  <a:t>a </a:t>
                </a:r>
                <a:r>
                  <a:rPr lang="ru-RU" dirty="0" err="1" smtClean="0"/>
                  <a:t>позначають</a:t>
                </a:r>
                <a:r>
                  <a:rPr lang="ru-RU" dirty="0" smtClean="0"/>
                  <a:t> так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ru-RU" dirty="0" smtClean="0"/>
                  <a:t>:         (</a:t>
                </a:r>
                <a:r>
                  <a:rPr lang="ru-RU" dirty="0" err="1" smtClean="0"/>
                  <a:t>читають</a:t>
                </a:r>
                <a:r>
                  <a:rPr lang="ru-RU" dirty="0" smtClean="0"/>
                  <a:t>: «</a:t>
                </a:r>
                <a:r>
                  <a:rPr lang="ru-RU" dirty="0" err="1" smtClean="0"/>
                  <a:t>корінь</a:t>
                </a:r>
                <a:r>
                  <a:rPr lang="ru-RU" dirty="0" smtClean="0"/>
                  <a:t> </a:t>
                </a:r>
                <a:r>
                  <a:rPr lang="en-US" dirty="0" smtClean="0"/>
                  <a:t>n-</a:t>
                </a:r>
                <a:r>
                  <a:rPr lang="ru-RU" dirty="0" err="1" smtClean="0"/>
                  <a:t>го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степеня</a:t>
                </a:r>
                <a:r>
                  <a:rPr lang="ru-RU" dirty="0" smtClean="0"/>
                  <a:t> з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»). </a:t>
                </a:r>
              </a:p>
              <a:p>
                <a:pPr algn="just"/>
                <a:r>
                  <a:rPr lang="ru-RU" dirty="0" smtClean="0"/>
                  <a:t>Знак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𝑛</m:t>
                        </m:r>
                      </m:deg>
                      <m:e/>
                    </m:rad>
                  </m:oMath>
                </a14:m>
                <a:r>
                  <a:rPr lang="ru-RU" dirty="0" smtClean="0"/>
                  <a:t>        </a:t>
                </a:r>
                <a:r>
                  <a:rPr lang="ru-RU" dirty="0" err="1" smtClean="0"/>
                  <a:t>називають</a:t>
                </a:r>
                <a:r>
                  <a:rPr lang="ru-RU" dirty="0" smtClean="0"/>
                  <a:t> 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знаком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кореня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F0"/>
                    </a:solidFill>
                  </a:rPr>
                  <a:t>n-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го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степеня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dirty="0" err="1" smtClean="0"/>
                  <a:t>або</a:t>
                </a:r>
                <a:r>
                  <a:rPr lang="ru-RU" dirty="0" smtClean="0"/>
                  <a:t> радикалом. </a:t>
                </a:r>
              </a:p>
              <a:p>
                <a:pPr algn="just"/>
                <a:r>
                  <a:rPr lang="ru-RU" dirty="0" err="1" smtClean="0"/>
                  <a:t>Вираз</a:t>
                </a:r>
                <a:r>
                  <a:rPr lang="ru-RU" dirty="0" smtClean="0"/>
                  <a:t>, </a:t>
                </a:r>
                <a:r>
                  <a:rPr lang="ru-RU" dirty="0" err="1" smtClean="0"/>
                  <a:t>який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стоїть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під</a:t>
                </a:r>
                <a:r>
                  <a:rPr lang="ru-RU" dirty="0" smtClean="0"/>
                  <a:t> радикалом, </a:t>
                </a:r>
                <a:r>
                  <a:rPr lang="ru-RU" dirty="0" err="1" smtClean="0"/>
                  <a:t>називають</a:t>
                </a:r>
                <a:r>
                  <a:rPr lang="ru-RU" dirty="0" smtClean="0"/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підкореневим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виразом</a:t>
                </a:r>
                <a:r>
                  <a:rPr lang="ru-RU" dirty="0" smtClean="0"/>
                  <a:t>. </a:t>
                </a:r>
              </a:p>
              <a:p>
                <a:pPr algn="just"/>
                <a:r>
                  <a:rPr lang="ru-RU" dirty="0" err="1" smtClean="0"/>
                  <a:t>Наприклад</a:t>
                </a:r>
                <a:r>
                  <a:rPr lang="ru-RU" dirty="0" smtClean="0"/>
                  <a:t>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32</m:t>
                        </m:r>
                      </m:e>
                    </m:rad>
                  </m:oMath>
                </a14:m>
                <a:r>
                  <a:rPr lang="en-US" dirty="0" smtClean="0"/>
                  <a:t>=2,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−64</m:t>
                        </m:r>
                      </m:e>
                    </m:rad>
                  </m:oMath>
                </a14:m>
                <a:r>
                  <a:rPr lang="en-US" dirty="0" smtClean="0"/>
                  <a:t>= -4,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7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e>
                    </m:rad>
                  </m:oMath>
                </a14:m>
                <a:r>
                  <a:rPr lang="en-US" dirty="0" smtClean="0"/>
                  <a:t>=0.</a:t>
                </a:r>
                <a:endParaRPr lang="ru-RU" dirty="0" smtClean="0"/>
              </a:p>
              <a:p>
                <a:pPr algn="just"/>
                <a:r>
                  <a:rPr lang="ru-RU" dirty="0" err="1" smtClean="0"/>
                  <a:t>Корінь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третього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степеня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також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прийнято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називати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кубічним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коренем</a:t>
                </a:r>
                <a:r>
                  <a:rPr lang="ru-RU" dirty="0" smtClean="0"/>
                  <a:t>. </a:t>
                </a:r>
                <a:r>
                  <a:rPr lang="ru-RU" dirty="0" err="1" smtClean="0"/>
                  <a:t>Наприклад</a:t>
                </a:r>
                <a:r>
                  <a:rPr lang="ru-RU" dirty="0" smtClean="0"/>
                  <a:t>, </a:t>
                </a:r>
                <a:r>
                  <a:rPr lang="ru-RU" dirty="0" err="1" smtClean="0"/>
                  <a:t>запис</a:t>
                </a:r>
                <a:r>
                  <a:rPr lang="ru-RU" dirty="0" smtClean="0"/>
                  <a:t>  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 smtClean="0"/>
                  <a:t>    </a:t>
                </a:r>
                <a:r>
                  <a:rPr lang="ru-RU" dirty="0" err="1" smtClean="0"/>
                  <a:t>читають</a:t>
                </a:r>
                <a:r>
                  <a:rPr lang="ru-RU" dirty="0" smtClean="0"/>
                  <a:t>: «</a:t>
                </a:r>
                <a:r>
                  <a:rPr lang="ru-RU" dirty="0" err="1" smtClean="0"/>
                  <a:t>корінь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кубічний</a:t>
                </a:r>
                <a:r>
                  <a:rPr lang="ru-RU" dirty="0" smtClean="0"/>
                  <a:t> з числа 2». </a:t>
                </a:r>
                <a:endParaRPr lang="ru-RU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71" y="1439322"/>
                <a:ext cx="5772312" cy="5200270"/>
              </a:xfrm>
              <a:prstGeom prst="rect">
                <a:avLst/>
              </a:prstGeom>
              <a:blipFill rotWithShape="1">
                <a:blip r:embed="rId3"/>
                <a:stretch>
                  <a:fillRect l="-950" t="-586" r="-845" b="-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 bwMode="auto">
          <a:xfrm>
            <a:off x="6287709" y="2042187"/>
            <a:ext cx="2712820" cy="341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0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0"/>
            <a:ext cx="4568908" cy="350100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3501008"/>
            <a:ext cx="457200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9128"/>
            <a:ext cx="4571998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572000" y="3435747"/>
            <a:ext cx="4571998" cy="342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65566" y="519423"/>
            <a:ext cx="7812868" cy="5832648"/>
          </a:xfrm>
          <a:prstGeom prst="ellipse">
            <a:avLst/>
          </a:prstGeom>
          <a:solidFill>
            <a:srgbClr val="002060">
              <a:alpha val="7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07704" y="1484784"/>
                <a:ext cx="5400600" cy="400891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man Old Style" pitchFamily="18" charset="0"/>
                  </a:rPr>
                  <a:t>Зверніть увагу!</a:t>
                </a:r>
              </a:p>
              <a:p>
                <a:pPr algn="ctr"/>
                <a:endParaRPr lang="uk-UA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endParaRPr>
              </a:p>
              <a:p>
                <a:pPr algn="ctr"/>
                <a:r>
                  <a:rPr lang="uk-UA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Наголосимо, що вираз</a:t>
                </a:r>
                <a:r>
                  <a:rPr lang="en-US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+1)</m:t>
                        </m:r>
                      </m:deg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uk-UA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,</a:t>
                </a:r>
                <a:r>
                  <a:rPr lang="en-US" i="1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k </a:t>
                </a:r>
                <a:r>
                  <a:rPr lang="en-US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= N,</a:t>
                </a:r>
                <a:r>
                  <a:rPr lang="uk-UA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 існує при буд-якому </a:t>
                </a:r>
                <a:r>
                  <a:rPr lang="uk-UA" i="1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а</a:t>
                </a:r>
                <a:r>
                  <a:rPr lang="uk-UA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. </a:t>
                </a:r>
              </a:p>
              <a:p>
                <a:pPr algn="ctr"/>
                <a:r>
                  <a:rPr lang="uk-UA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З означення кореня </a:t>
                </a:r>
                <a:r>
                  <a:rPr lang="en-US" i="1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n</a:t>
                </a:r>
                <a:r>
                  <a:rPr lang="uk-UA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-го степеня випливає, </a:t>
                </a:r>
                <a:r>
                  <a:rPr lang="uk-UA" b="1" i="1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що при будь-якому а виконується рівність</a:t>
                </a:r>
                <a:endParaRPr lang="en-US" b="1" i="1" dirty="0" smtClean="0">
                  <a:solidFill>
                    <a:schemeClr val="tx1"/>
                  </a:solidFill>
                  <a:latin typeface="Bookman Old Style" pitchFamily="18" charset="0"/>
                </a:endParaRPr>
              </a:p>
              <a:p>
                <a:pPr algn="ctr"/>
                <a:endParaRPr lang="en-US" b="1" i="1" dirty="0">
                  <a:solidFill>
                    <a:schemeClr val="tx1"/>
                  </a:solidFill>
                  <a:latin typeface="Bookman Old Style" pitchFamily="18" charset="0"/>
                </a:endParaRPr>
              </a:p>
              <a:p>
                <a:pPr algn="ctr"/>
                <a:endParaRPr lang="en-US" b="1" i="1" dirty="0" smtClean="0">
                  <a:solidFill>
                    <a:schemeClr val="tx1"/>
                  </a:solidFill>
                  <a:latin typeface="Bookman Old Style" pitchFamily="18" charset="0"/>
                </a:endParaRPr>
              </a:p>
              <a:p>
                <a:pPr algn="ctr"/>
                <a:endParaRPr lang="en-US" b="1" i="1" dirty="0" smtClean="0">
                  <a:solidFill>
                    <a:schemeClr val="tx1"/>
                  </a:solidFill>
                  <a:latin typeface="Bookman Old Style" pitchFamily="18" charset="0"/>
                </a:endParaRPr>
              </a:p>
              <a:p>
                <a:pPr algn="ctr"/>
                <a:endParaRPr lang="uk-UA" dirty="0" smtClean="0">
                  <a:solidFill>
                    <a:schemeClr val="tx1"/>
                  </a:solidFill>
                  <a:latin typeface="Bookman Old Style" pitchFamily="18" charset="0"/>
                </a:endParaRPr>
              </a:p>
              <a:p>
                <a:pPr algn="ctr"/>
                <a:r>
                  <a:rPr lang="uk-UA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Наприклад, </a:t>
                </a:r>
                <a:endParaRPr lang="en-US" dirty="0">
                  <a:solidFill>
                    <a:schemeClr val="tx1"/>
                  </a:solidFill>
                  <a:latin typeface="Bookman Old Style" pitchFamily="18" charset="0"/>
                </a:endParaRPr>
              </a:p>
              <a:p>
                <a:pPr algn="ctr"/>
                <a:endParaRPr lang="en-US" b="1" i="1" dirty="0" smtClean="0">
                  <a:solidFill>
                    <a:schemeClr val="tx1"/>
                  </a:solidFill>
                  <a:latin typeface="Bookman Old Style" pitchFamily="18" charset="0"/>
                </a:endParaRPr>
              </a:p>
              <a:p>
                <a:pPr algn="ctr"/>
                <a:endParaRPr lang="ru-RU" b="1" i="1" dirty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484784"/>
                <a:ext cx="5400600" cy="4008918"/>
              </a:xfrm>
              <a:prstGeom prst="rect">
                <a:avLst/>
              </a:prstGeom>
              <a:blipFill rotWithShape="1">
                <a:blip r:embed="rId5"/>
                <a:stretch>
                  <a:fillRect t="-605" r="-6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8" t="43694" r="38837" b="25804"/>
          <a:stretch/>
        </p:blipFill>
        <p:spPr bwMode="auto">
          <a:xfrm>
            <a:off x="3375112" y="3605405"/>
            <a:ext cx="2601505" cy="922377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3" t="79731" r="38314" b="1"/>
          <a:stretch/>
        </p:blipFill>
        <p:spPr bwMode="auto">
          <a:xfrm>
            <a:off x="3038519" y="4937859"/>
            <a:ext cx="3274692" cy="48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7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" y="0"/>
            <a:ext cx="914346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47667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163658" y="199673"/>
                <a:ext cx="4817216" cy="92333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ru-RU" sz="5400" b="1" i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Рівняння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5400" b="1" i="1" smtClean="0">
                            <a:ln w="1905"/>
                            <a:gradFill>
                              <a:gsLst>
                                <a:gs pos="0">
                                  <a:schemeClr val="accent6">
                                    <a:shade val="20000"/>
                                    <a:satMod val="200000"/>
                                  </a:schemeClr>
                                </a:gs>
                                <a:gs pos="78000">
                                  <a:schemeClr val="accent6">
                                    <a:tint val="90000"/>
                                    <a:shade val="89000"/>
                                    <a:satMod val="220000"/>
                                  </a:schemeClr>
                                </a:gs>
                                <a:gs pos="100000">
                                  <a:schemeClr val="accent6">
                                    <a:tint val="12000"/>
                                    <a:satMod val="25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n w="1905"/>
                            <a:gradFill>
                              <a:gsLst>
                                <a:gs pos="0">
                                  <a:schemeClr val="accent6">
                                    <a:shade val="20000"/>
                                    <a:satMod val="200000"/>
                                  </a:schemeClr>
                                </a:gs>
                                <a:gs pos="78000">
                                  <a:schemeClr val="accent6">
                                    <a:tint val="90000"/>
                                    <a:shade val="89000"/>
                                    <a:satMod val="220000"/>
                                  </a:schemeClr>
                                </a:gs>
                                <a:gs pos="100000">
                                  <a:schemeClr val="accent6">
                                    <a:tint val="12000"/>
                                    <a:satMod val="25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5400" b="1" i="1" smtClean="0">
                            <a:ln w="1905"/>
                            <a:gradFill>
                              <a:gsLst>
                                <a:gs pos="0">
                                  <a:schemeClr val="accent6">
                                    <a:shade val="20000"/>
                                    <a:satMod val="200000"/>
                                  </a:schemeClr>
                                </a:gs>
                                <a:gs pos="78000">
                                  <a:schemeClr val="accent6">
                                    <a:tint val="90000"/>
                                    <a:shade val="89000"/>
                                    <a:satMod val="220000"/>
                                  </a:schemeClr>
                                </a:gs>
                                <a:gs pos="100000">
                                  <a:schemeClr val="accent6">
                                    <a:tint val="12000"/>
                                    <a:satMod val="25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5400" b="1" i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 = a</a:t>
                </a:r>
                <a:endParaRPr lang="ru-RU" sz="5400" b="1" i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58" y="199673"/>
                <a:ext cx="4817216" cy="9233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225937" y="1577866"/>
                <a:ext cx="6074255" cy="5145126"/>
              </a:xfrm>
              <a:prstGeom prst="rect">
                <a:avLst/>
              </a:prstGeom>
              <a:gradFill>
                <a:gsLst>
                  <a:gs pos="0">
                    <a:schemeClr val="dk1">
                      <a:tint val="50000"/>
                      <a:satMod val="300000"/>
                      <a:alpha val="52000"/>
                      <a:lumMod val="63000"/>
                    </a:schemeClr>
                  </a:gs>
                  <a:gs pos="35000">
                    <a:schemeClr val="dk1">
                      <a:tint val="37000"/>
                      <a:satMod val="300000"/>
                    </a:schemeClr>
                  </a:gs>
                  <a:gs pos="100000">
                    <a:schemeClr val="dk1">
                      <a:tint val="15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Розглянемо </a:t>
                </a:r>
                <a:r>
                  <a:rPr lang="ru-RU" dirty="0" err="1" smtClean="0"/>
                  <a:t>рівняння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=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, </a:t>
                </a:r>
                <a:r>
                  <a:rPr lang="ru-RU" dirty="0" smtClean="0"/>
                  <a:t>де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— </a:t>
                </a:r>
                <a:r>
                  <a:rPr lang="ru-RU" dirty="0" smtClean="0"/>
                  <a:t>парне </a:t>
                </a:r>
                <a:r>
                  <a:rPr lang="ru-RU" dirty="0" err="1" smtClean="0"/>
                  <a:t>натуральне</a:t>
                </a:r>
                <a:r>
                  <a:rPr lang="ru-RU" dirty="0" smtClean="0"/>
                  <a:t> число. </a:t>
                </a:r>
              </a:p>
              <a:p>
                <a:pPr algn="just"/>
                <a:r>
                  <a:rPr lang="en-US" b="1" i="1" dirty="0" smtClean="0">
                    <a:solidFill>
                      <a:srgbClr val="00B0F0"/>
                    </a:solidFill>
                  </a:rPr>
                  <a:t>1)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Якщо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F0"/>
                    </a:solidFill>
                  </a:rPr>
                  <a:t>a &lt; 0, 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то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графіки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функцій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F0"/>
                    </a:solidFill>
                  </a:rPr>
                  <a:t>y = </a:t>
                </a:r>
                <a:r>
                  <a:rPr lang="en-US" b="1" i="1" dirty="0" err="1" smtClean="0">
                    <a:solidFill>
                      <a:srgbClr val="00B0F0"/>
                    </a:solidFill>
                  </a:rPr>
                  <a:t>xn</a:t>
                </a:r>
                <a:r>
                  <a:rPr lang="en-US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і </a:t>
                </a:r>
                <a:r>
                  <a:rPr lang="en-US" b="1" i="1" dirty="0" smtClean="0">
                    <a:solidFill>
                      <a:srgbClr val="00B0F0"/>
                    </a:solidFill>
                  </a:rPr>
                  <a:t>y = a 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не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мають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спільних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точок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; </a:t>
                </a:r>
              </a:p>
              <a:p>
                <a:pPr algn="just"/>
                <a:r>
                  <a:rPr lang="en-US" b="1" i="1" dirty="0" smtClean="0">
                    <a:solidFill>
                      <a:srgbClr val="00B0F0"/>
                    </a:solidFill>
                  </a:rPr>
                  <a:t>2)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Якщо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 </a:t>
                </a:r>
                <a:r>
                  <a:rPr lang="en-US" b="1" i="1" dirty="0" smtClean="0">
                    <a:solidFill>
                      <a:srgbClr val="00B0F0"/>
                    </a:solidFill>
                  </a:rPr>
                  <a:t>a = 0, 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то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розглядувані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графіки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мають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одну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спільну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точку; </a:t>
                </a:r>
              </a:p>
              <a:p>
                <a:pPr algn="just"/>
                <a:r>
                  <a:rPr lang="en-US" b="1" i="1" dirty="0" smtClean="0">
                    <a:solidFill>
                      <a:srgbClr val="00B0F0"/>
                    </a:solidFill>
                  </a:rPr>
                  <a:t>3)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Якщо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F0"/>
                    </a:solidFill>
                  </a:rPr>
                  <a:t>a &gt; 0, 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то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спільних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точок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дві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,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причому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їх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абсциси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— </a:t>
                </a:r>
                <a:r>
                  <a:rPr lang="ru-RU" b="1" i="1" dirty="0" err="1" smtClean="0">
                    <a:solidFill>
                      <a:srgbClr val="00B0F0"/>
                    </a:solidFill>
                  </a:rPr>
                  <a:t>протилежні</a:t>
                </a:r>
                <a:r>
                  <a:rPr lang="ru-RU" b="1" i="1" dirty="0" smtClean="0">
                    <a:solidFill>
                      <a:srgbClr val="00B0F0"/>
                    </a:solidFill>
                  </a:rPr>
                  <a:t> числа</a:t>
                </a:r>
                <a:r>
                  <a:rPr lang="en-US" dirty="0"/>
                  <a:t>.</a:t>
                </a:r>
                <a:endParaRPr lang="ru-RU" dirty="0" smtClean="0"/>
              </a:p>
              <a:p>
                <a:pPr algn="just"/>
                <a:r>
                  <a:rPr lang="ru-RU" dirty="0" err="1" smtClean="0"/>
                  <a:t>Тоді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можна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зробити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такий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висновок</a:t>
                </a:r>
                <a:r>
                  <a:rPr lang="ru-RU" dirty="0" smtClean="0"/>
                  <a:t>: </a:t>
                </a:r>
              </a:p>
              <a:p>
                <a:pPr algn="just"/>
                <a:r>
                  <a:rPr lang="ru-RU" b="1" i="1" dirty="0" err="1" smtClean="0">
                    <a:solidFill>
                      <a:srgbClr val="00B050"/>
                    </a:solidFill>
                  </a:rPr>
                  <a:t>якщо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 — 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парне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натуральне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число, то</a:t>
                </a:r>
                <a:r>
                  <a:rPr lang="ru-RU" dirty="0" smtClean="0"/>
                  <a:t>: 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ru-RU" b="1" i="1" dirty="0" smtClean="0">
                    <a:solidFill>
                      <a:srgbClr val="00B050"/>
                    </a:solidFill>
                  </a:rPr>
                  <a:t>при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 &lt; 0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корінь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степеня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з числа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 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не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існує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; 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ru-RU" b="1" i="1" dirty="0" smtClean="0">
                    <a:solidFill>
                      <a:srgbClr val="00B050"/>
                    </a:solidFill>
                  </a:rPr>
                  <a:t>при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 = 0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корінь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степеня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з числа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дорівнює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0; 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ru-RU" b="1" i="1" dirty="0" smtClean="0">
                    <a:solidFill>
                      <a:srgbClr val="00B050"/>
                    </a:solidFill>
                  </a:rPr>
                  <a:t>при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 &gt; 0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існують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два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протилежні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числа,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які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є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коренями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го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b="1" i="1" dirty="0" err="1" smtClean="0">
                    <a:solidFill>
                      <a:srgbClr val="00B050"/>
                    </a:solidFill>
                  </a:rPr>
                  <a:t>степеня</a:t>
                </a:r>
                <a:r>
                  <a:rPr lang="ru-RU" b="1" i="1" dirty="0" smtClean="0">
                    <a:solidFill>
                      <a:srgbClr val="00B050"/>
                    </a:solidFill>
                  </a:rPr>
                  <a:t> з числа </a:t>
                </a:r>
                <a:r>
                  <a:rPr lang="en-US" b="1" i="1" dirty="0" smtClean="0">
                    <a:solidFill>
                      <a:srgbClr val="00B050"/>
                    </a:solidFill>
                  </a:rPr>
                  <a:t>a.</a:t>
                </a:r>
              </a:p>
              <a:p>
                <a:pPr algn="just"/>
                <a:r>
                  <a:rPr lang="ru-RU" dirty="0" smtClean="0"/>
                  <a:t>З </a:t>
                </a:r>
                <a:r>
                  <a:rPr lang="ru-RU" dirty="0" err="1" smtClean="0"/>
                  <a:t>рисунків</a:t>
                </a:r>
                <a:r>
                  <a:rPr lang="ru-RU" dirty="0" smtClean="0"/>
                  <a:t> </a:t>
                </a:r>
                <a:r>
                  <a:rPr lang="uk-UA" dirty="0" smtClean="0"/>
                  <a:t>що вже були присутні </a:t>
                </a:r>
                <a:r>
                  <a:rPr lang="ru-RU" dirty="0" smtClean="0"/>
                  <a:t>видно, </a:t>
                </a:r>
                <a:r>
                  <a:rPr lang="ru-RU" dirty="0" err="1" smtClean="0"/>
                  <a:t>що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рівняння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=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 </a:t>
                </a:r>
                <a:r>
                  <a:rPr lang="ru-RU" dirty="0" smtClean="0"/>
                  <a:t>при </a:t>
                </a:r>
                <a:r>
                  <a:rPr lang="en-US" dirty="0" smtClean="0"/>
                  <a:t>a ≥ 0 </a:t>
                </a:r>
                <a:r>
                  <a:rPr lang="ru-RU" dirty="0" err="1" smtClean="0"/>
                  <a:t>обов’язково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має</a:t>
                </a:r>
                <a:r>
                  <a:rPr lang="ru-RU" dirty="0" smtClean="0"/>
                  <a:t> один </a:t>
                </a:r>
                <a:r>
                  <a:rPr lang="ru-RU" dirty="0" err="1" smtClean="0"/>
                  <a:t>невід’ємний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корінь</a:t>
                </a:r>
                <a:r>
                  <a:rPr lang="ru-RU" dirty="0" smtClean="0"/>
                  <a:t>. </a:t>
                </a:r>
              </a:p>
              <a:p>
                <a:pPr algn="just"/>
                <a:r>
                  <a:rPr lang="ru-RU" dirty="0" err="1" smtClean="0"/>
                  <a:t>Його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називають</a:t>
                </a:r>
                <a:r>
                  <a:rPr lang="ru-RU" dirty="0" smtClean="0"/>
                  <a:t> </a:t>
                </a:r>
                <a:r>
                  <a:rPr lang="ru-RU" b="1" i="1" dirty="0" err="1" smtClean="0"/>
                  <a:t>арифметичним</a:t>
                </a:r>
                <a:r>
                  <a:rPr lang="ru-RU" b="1" i="1" dirty="0" smtClean="0"/>
                  <a:t> </a:t>
                </a:r>
                <a:r>
                  <a:rPr lang="ru-RU" b="1" i="1" dirty="0" err="1" smtClean="0"/>
                  <a:t>коренем</a:t>
                </a:r>
                <a:r>
                  <a:rPr lang="ru-RU" b="1" i="1" dirty="0" smtClean="0"/>
                  <a:t> </a:t>
                </a:r>
                <a:r>
                  <a:rPr lang="en-US" b="1" i="1" dirty="0" smtClean="0"/>
                  <a:t>n-</a:t>
                </a:r>
                <a:r>
                  <a:rPr lang="ru-RU" b="1" i="1" dirty="0" err="1" smtClean="0"/>
                  <a:t>го</a:t>
                </a:r>
                <a:r>
                  <a:rPr lang="ru-RU" b="1" i="1" dirty="0" smtClean="0"/>
                  <a:t> </a:t>
                </a:r>
                <a:r>
                  <a:rPr lang="ru-RU" b="1" i="1" dirty="0" err="1" smtClean="0"/>
                  <a:t>степеня</a:t>
                </a:r>
                <a:r>
                  <a:rPr lang="ru-RU" b="1" i="1" dirty="0" smtClean="0"/>
                  <a:t> з числа </a:t>
                </a:r>
                <a:r>
                  <a:rPr lang="en-US" b="1" i="1" dirty="0" smtClean="0"/>
                  <a:t>a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37" y="1577866"/>
                <a:ext cx="6074255" cy="51451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r="3801" b="7307"/>
          <a:stretch/>
        </p:blipFill>
        <p:spPr bwMode="auto">
          <a:xfrm>
            <a:off x="6504069" y="2298203"/>
            <a:ext cx="2501524" cy="293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9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967192" y="114995"/>
            <a:ext cx="5223533" cy="182433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  <a:lumMod val="75000"/>
                  <a:lumOff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36010" y="498139"/>
            <a:ext cx="46858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Арифметичний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 </a:t>
            </a:r>
            <a:r>
              <a:rPr lang="ru-RU" sz="32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корінь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 </a:t>
            </a:r>
            <a:endParaRPr lang="en-US" sz="32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 Antiqua" pitchFamily="18" charset="0"/>
            </a:endParaRPr>
          </a:p>
          <a:p>
            <a:pPr algn="ctr"/>
            <a:r>
              <a:rPr lang="en-US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n-</a:t>
            </a:r>
            <a:r>
              <a:rPr lang="ru-RU" sz="32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го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 </a:t>
            </a:r>
            <a:r>
              <a:rPr lang="ru-RU" sz="32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степеня</a:t>
            </a: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 Antiqu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9866" y="1988840"/>
            <a:ext cx="8358187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08653" y="2276872"/>
                <a:ext cx="7920880" cy="5744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400" b="1" i="1" u="sng" dirty="0" smtClean="0">
                    <a:solidFill>
                      <a:srgbClr val="00B050"/>
                    </a:solidFill>
                  </a:rPr>
                  <a:t>Означення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.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Арифметичним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коренем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2400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го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степеня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з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невід’ємного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числа </a:t>
                </a:r>
                <a:r>
                  <a:rPr lang="en-US" sz="2400" b="1" i="1" dirty="0" smtClean="0">
                    <a:solidFill>
                      <a:srgbClr val="00B050"/>
                    </a:solidFill>
                  </a:rPr>
                  <a:t>a, 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де </a:t>
                </a:r>
                <a:r>
                  <a:rPr lang="en-US" sz="2400" b="1" i="1" dirty="0" smtClean="0">
                    <a:solidFill>
                      <a:srgbClr val="00B050"/>
                    </a:solidFill>
                  </a:rPr>
                  <a:t>n ∈ N, n &gt; 1,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називають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таке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невід’ємне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число, </a:t>
                </a:r>
                <a:r>
                  <a:rPr lang="en-US" sz="2400" b="1" i="1" dirty="0" smtClean="0">
                    <a:solidFill>
                      <a:srgbClr val="00B050"/>
                    </a:solidFill>
                  </a:rPr>
                  <a:t>n-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й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степінь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якого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ru-RU" sz="2400" b="1" i="1" dirty="0" err="1" smtClean="0">
                    <a:solidFill>
                      <a:srgbClr val="00B050"/>
                    </a:solidFill>
                  </a:rPr>
                  <a:t>дорівнює</a:t>
                </a:r>
                <a:r>
                  <a:rPr lang="ru-RU" sz="2400" b="1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2400" b="1" i="1" dirty="0" smtClean="0">
                    <a:solidFill>
                      <a:srgbClr val="00B050"/>
                    </a:solidFill>
                  </a:rPr>
                  <a:t>a. </a:t>
                </a:r>
              </a:p>
              <a:p>
                <a:pPr algn="just"/>
                <a:r>
                  <a:rPr lang="ru-RU" sz="2400" dirty="0" err="1" smtClean="0"/>
                  <a:t>Арифметичний</a:t>
                </a:r>
                <a:r>
                  <a:rPr lang="ru-RU" sz="2400" dirty="0" smtClean="0"/>
                  <a:t> </a:t>
                </a:r>
                <a:r>
                  <a:rPr lang="ru-RU" sz="2400" dirty="0" err="1" smtClean="0"/>
                  <a:t>корінь</a:t>
                </a:r>
                <a:r>
                  <a:rPr lang="ru-RU" sz="2400" dirty="0" smtClean="0"/>
                  <a:t> </a:t>
                </a:r>
                <a:r>
                  <a:rPr lang="en-US" sz="2400" dirty="0" smtClean="0"/>
                  <a:t>n-</a:t>
                </a:r>
                <a:r>
                  <a:rPr lang="ru-RU" sz="2400" dirty="0" err="1" smtClean="0"/>
                  <a:t>го</a:t>
                </a:r>
                <a:r>
                  <a:rPr lang="ru-RU" sz="2400" dirty="0" smtClean="0"/>
                  <a:t> </a:t>
                </a:r>
                <a:r>
                  <a:rPr lang="ru-RU" sz="2400" dirty="0" err="1" smtClean="0"/>
                  <a:t>степеня</a:t>
                </a:r>
                <a:r>
                  <a:rPr lang="ru-RU" sz="2400" dirty="0" smtClean="0"/>
                  <a:t> з </a:t>
                </a:r>
                <a:r>
                  <a:rPr lang="ru-RU" sz="2400" dirty="0" err="1" smtClean="0"/>
                  <a:t>невід’ємного</a:t>
                </a:r>
                <a:r>
                  <a:rPr lang="ru-RU" sz="2400" dirty="0" smtClean="0"/>
                  <a:t> числа </a:t>
                </a:r>
                <a:r>
                  <a:rPr lang="en-US" sz="2400" dirty="0" smtClean="0"/>
                  <a:t>a </a:t>
                </a:r>
                <a:r>
                  <a:rPr lang="ru-RU" sz="2400" dirty="0" err="1" smtClean="0"/>
                  <a:t>позначають</a:t>
                </a:r>
                <a:r>
                  <a:rPr lang="ru-RU" sz="2400" dirty="0" smtClean="0"/>
                  <a:t> так: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sz="24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sz="2400" b="0" i="1" smtClean="0">
                            <a:latin typeface="Cambria Math"/>
                          </a:rPr>
                          <m:t>𝑎</m:t>
                        </m:r>
                      </m:e>
                    </m:rad>
                    <m:r>
                      <a:rPr lang="en-US" sz="2400" b="0" i="1" smtClean="0">
                        <a:latin typeface="Cambria Math"/>
                      </a:rPr>
                      <m:t>.</m:t>
                    </m:r>
                  </m:oMath>
                </a14:m>
                <a:endParaRPr lang="en-US" sz="2400" dirty="0" smtClean="0"/>
              </a:p>
              <a:p>
                <a:pPr algn="just"/>
                <a:r>
                  <a:rPr lang="uk-UA" sz="2400" dirty="0" smtClean="0"/>
                  <a:t>Наприклад,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4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24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uk-UA" sz="2400" b="0" i="1" smtClean="0">
                            <a:latin typeface="Cambria Math"/>
                          </a:rPr>
                          <m:t>81</m:t>
                        </m:r>
                      </m:e>
                    </m:rad>
                  </m:oMath>
                </a14:m>
                <a:r>
                  <a:rPr lang="uk-UA" sz="2400" dirty="0" smtClean="0"/>
                  <a:t>= 3, оскільки 3</a:t>
                </a:r>
                <a:r>
                  <a:rPr lang="uk-UA" sz="2400" dirty="0"/>
                  <a:t> </a:t>
                </a:r>
                <a:r>
                  <a:rPr lang="en-US" sz="2400" dirty="0" smtClean="0"/>
                  <a:t>≥</a:t>
                </a:r>
                <a:r>
                  <a:rPr lang="uk-UA" sz="2400" dirty="0" smtClean="0"/>
                  <a:t> 0 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uk-UA" sz="2400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uk-UA" sz="2400" b="0" i="1" smtClean="0"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uk-UA" sz="2400" dirty="0" smtClean="0"/>
                  <a:t> = 81;</a:t>
                </a:r>
              </a:p>
              <a:p>
                <a:pPr algn="just"/>
                <a:r>
                  <a:rPr lang="uk-UA" sz="2400" dirty="0" smtClean="0"/>
                  <a:t>                    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4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2400" b="0" i="1" smtClean="0">
                            <a:latin typeface="Cambria Math"/>
                          </a:rPr>
                          <m:t>6</m:t>
                        </m:r>
                      </m:deg>
                      <m:e>
                        <m:r>
                          <a:rPr lang="uk-UA" sz="2400" b="0" i="1" smtClean="0">
                            <a:latin typeface="Cambria Math"/>
                          </a:rPr>
                          <m:t>64</m:t>
                        </m:r>
                      </m:e>
                    </m:rad>
                  </m:oMath>
                </a14:m>
                <a:r>
                  <a:rPr lang="uk-UA" sz="2400" dirty="0" smtClean="0"/>
                  <a:t>= 1, оскільки 2 </a:t>
                </a:r>
                <a:r>
                  <a:rPr lang="en-US" sz="2400" dirty="0" smtClean="0"/>
                  <a:t>≥</a:t>
                </a:r>
                <a:r>
                  <a:rPr lang="uk-UA" sz="2400" dirty="0" smtClean="0"/>
                  <a:t> 0 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uk-UA" sz="24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uk-UA" sz="2400" b="0" i="1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uk-UA" sz="2400" dirty="0" smtClean="0"/>
                  <a:t> = 64;</a:t>
                </a:r>
              </a:p>
              <a:p>
                <a:pPr algn="just"/>
                <a:r>
                  <a:rPr lang="uk-UA" sz="2400" dirty="0"/>
                  <a:t> </a:t>
                </a:r>
                <a:r>
                  <a:rPr lang="uk-UA" sz="2400" dirty="0" smtClean="0"/>
                  <a:t>                    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4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uk-UA" sz="2400" b="0" i="1" smtClean="0">
                            <a:latin typeface="Cambria Math"/>
                          </a:rPr>
                          <m:t>1</m:t>
                        </m:r>
                        <m:r>
                          <a:rPr lang="uk-UA" sz="2400" b="0" i="1" smtClean="0">
                            <a:latin typeface="Cambria Math"/>
                          </a:rPr>
                          <m:t>0</m:t>
                        </m:r>
                      </m:deg>
                      <m:e>
                        <m:r>
                          <a:rPr lang="uk-UA" sz="2400" b="0" i="1" smtClean="0">
                            <a:latin typeface="Cambria Math"/>
                          </a:rPr>
                          <m:t>0</m:t>
                        </m:r>
                      </m:e>
                    </m:rad>
                  </m:oMath>
                </a14:m>
                <a:r>
                  <a:rPr lang="uk-UA" sz="2400" dirty="0" smtClean="0"/>
                  <a:t>= 0, оскільки 0 </a:t>
                </a:r>
                <a:r>
                  <a:rPr lang="en-US" sz="2400" dirty="0" smtClean="0"/>
                  <a:t>≥</a:t>
                </a:r>
                <a:r>
                  <a:rPr lang="uk-UA" sz="2400" dirty="0" smtClean="0"/>
                  <a:t> 0 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uk-UA" sz="2400" b="0" i="1" smtClea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uk-UA" sz="2400" b="0" i="1" smtClean="0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uk-UA" sz="2400" dirty="0" smtClean="0"/>
                  <a:t> = 0.</a:t>
                </a:r>
              </a:p>
              <a:p>
                <a:pPr algn="just"/>
                <a:endParaRPr lang="uk-UA" sz="2400" dirty="0" smtClean="0"/>
              </a:p>
              <a:p>
                <a:pPr algn="just"/>
                <a:r>
                  <a:rPr lang="uk-UA" sz="2400" dirty="0" smtClean="0"/>
                  <a:t>Узагалі, якщо </a:t>
                </a:r>
                <a:r>
                  <a:rPr lang="en-US" sz="2400" i="1" dirty="0" smtClean="0"/>
                  <a:t>b </a:t>
                </a:r>
                <a:r>
                  <a:rPr lang="en-US" sz="2400" dirty="0" smtClean="0"/>
                  <a:t>≥ 0 </a:t>
                </a:r>
                <a:r>
                  <a:rPr lang="uk-UA" sz="2400" dirty="0" smtClean="0"/>
                  <a:t>і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 smtClean="0"/>
                  <a:t> = </a:t>
                </a:r>
                <a:r>
                  <a:rPr lang="en-US" sz="2400" i="1" dirty="0" smtClean="0"/>
                  <a:t>a, n ∈ N</a:t>
                </a:r>
                <a:r>
                  <a:rPr lang="uk-UA" sz="2400" i="1" dirty="0" smtClean="0"/>
                  <a:t>, </a:t>
                </a:r>
                <a:r>
                  <a:rPr lang="en-US" sz="2400" i="1" dirty="0" smtClean="0"/>
                  <a:t>n &gt; 1, </a:t>
                </a:r>
                <a:r>
                  <a:rPr lang="uk-UA" sz="2400" i="1" dirty="0" smtClean="0"/>
                  <a:t>то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4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sz="2400" b="0" i="1" smtClean="0"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400" i="1" dirty="0" smtClean="0"/>
                  <a:t> = b. </a:t>
                </a:r>
                <a:endParaRPr lang="en-US" sz="2400" i="1" dirty="0"/>
              </a:p>
              <a:p>
                <a:pPr algn="just"/>
                <a:endParaRPr lang="en-US" sz="2400" dirty="0" smtClean="0"/>
              </a:p>
              <a:p>
                <a:pPr algn="just"/>
                <a:endParaRPr lang="en-US" sz="2400" dirty="0"/>
              </a:p>
              <a:p>
                <a:pPr algn="just"/>
                <a:endParaRPr lang="en-US" sz="2400" dirty="0" smtClean="0"/>
              </a:p>
              <a:p>
                <a:pPr algn="just"/>
                <a:endParaRPr lang="en-US" sz="2400" dirty="0"/>
              </a:p>
              <a:p>
                <a:pPr algn="just"/>
                <a:endParaRPr lang="ru-RU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53" y="2276872"/>
                <a:ext cx="7920880" cy="5744971"/>
              </a:xfrm>
              <a:prstGeom prst="rect">
                <a:avLst/>
              </a:prstGeom>
              <a:blipFill rotWithShape="1">
                <a:blip r:embed="rId4"/>
                <a:stretch>
                  <a:fillRect l="-1154" t="-849" r="-1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36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17" y="4005096"/>
            <a:ext cx="3146425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3863" y="260648"/>
            <a:ext cx="8246782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Позначення арифметичного кореня</a:t>
            </a:r>
            <a:endParaRPr lang="uk-UA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030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23528" y="1916832"/>
                <a:ext cx="8462805" cy="2088264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42900" indent="-342900" algn="just">
                  <a:buAutoNum type="arabicParenR"/>
                </a:pPr>
                <a:r>
                  <a:rPr lang="uk-UA" dirty="0" smtClean="0"/>
                  <a:t>Для позначення арифметичного кореня </a:t>
                </a:r>
                <a:r>
                  <a:rPr lang="uk-UA" i="1" dirty="0" smtClean="0"/>
                  <a:t>n</a:t>
                </a:r>
                <a:r>
                  <a:rPr lang="uk-UA" dirty="0" smtClean="0"/>
                  <a:t>-</a:t>
                </a:r>
                <a:r>
                  <a:rPr lang="uk-UA" dirty="0" err="1" smtClean="0"/>
                  <a:t>го</a:t>
                </a:r>
                <a:r>
                  <a:rPr lang="uk-UA" dirty="0" smtClean="0"/>
                  <a:t> степеня з невід’ємного числа a і кореня непарного степеня n з числа a використовують один і той самий запис</a:t>
                </a:r>
                <a:r>
                  <a:rPr lang="ru-RU" dirty="0" smtClean="0"/>
                  <a:t>: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.</a:t>
                </a:r>
              </a:p>
              <a:p>
                <a:pPr marL="342900" indent="-342900" algn="just">
                  <a:buAutoNum type="arabicParenR"/>
                </a:pPr>
                <a:r>
                  <a:rPr lang="uk-UA" dirty="0" smtClean="0"/>
                  <a:t>Запис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uk-UA" dirty="0" smtClean="0"/>
                  <a:t>    , </a:t>
                </a:r>
                <a:r>
                  <a:rPr lang="uk-UA" i="1" dirty="0" smtClean="0"/>
                  <a:t>k ∈ N</a:t>
                </a:r>
                <a:r>
                  <a:rPr lang="uk-UA" dirty="0" smtClean="0"/>
                  <a:t>, використовують тільки для позначення арифметичного кореня. </a:t>
                </a:r>
              </a:p>
              <a:p>
                <a:pPr marL="342900" indent="-342900" algn="just">
                  <a:buAutoNum type="arabicParenR"/>
                </a:pPr>
                <a:r>
                  <a:rPr lang="uk-UA" dirty="0" smtClean="0"/>
                  <a:t>Корінь парного степеня з числа a не має позначення.</a:t>
                </a:r>
              </a:p>
              <a:p>
                <a:pPr marL="342900" indent="-342900" algn="just">
                  <a:buAutoNum type="arabicParenR"/>
                </a:pPr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916832"/>
                <a:ext cx="8462805" cy="2088264"/>
              </a:xfrm>
              <a:prstGeom prst="rect">
                <a:avLst/>
              </a:prstGeom>
              <a:blipFill rotWithShape="1">
                <a:blip r:embed="rId4"/>
                <a:stretch>
                  <a:fillRect l="-431" t="-865" r="-5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57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259632" y="174080"/>
                <a:ext cx="7704856" cy="789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uk-UA" sz="2000" dirty="0" smtClean="0"/>
                  <a:t>За допомогою знака кореня </a:t>
                </a:r>
                <a:r>
                  <a:rPr lang="en-US" sz="2000" i="1" dirty="0" err="1"/>
                  <a:t>n</a:t>
                </a:r>
                <a:r>
                  <a:rPr lang="uk-UA" sz="2000" dirty="0" smtClean="0"/>
                  <a:t>-го степеня можна записувати розв’язки рівняння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uk-UA" sz="2000" dirty="0" smtClean="0"/>
                  <a:t> = </a:t>
                </a:r>
                <a:r>
                  <a:rPr lang="uk-UA" sz="2000" i="1" dirty="0" smtClean="0"/>
                  <a:t>а</a:t>
                </a:r>
                <a:r>
                  <a:rPr lang="uk-UA" sz="2000" dirty="0" smtClean="0"/>
                  <a:t>, де </a:t>
                </a:r>
                <a:r>
                  <a:rPr lang="en-US" sz="2000" i="1" dirty="0"/>
                  <a:t>n∈ N,</a:t>
                </a:r>
                <a:r>
                  <a:rPr lang="uk-UA" sz="2000" dirty="0" smtClean="0"/>
                  <a:t> </a:t>
                </a:r>
                <a:r>
                  <a:rPr lang="en-US" sz="2000" i="1" dirty="0" smtClean="0"/>
                  <a:t>n </a:t>
                </a:r>
                <a:r>
                  <a:rPr lang="uk-UA" sz="2000" dirty="0" smtClean="0"/>
                  <a:t>&gt; 1.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uk-UA" sz="2000" dirty="0" smtClean="0"/>
                  <a:t>Якщо </a:t>
                </a:r>
                <a:r>
                  <a:rPr lang="en-US" sz="2000" i="1" dirty="0" smtClean="0"/>
                  <a:t>n</a:t>
                </a:r>
                <a:r>
                  <a:rPr lang="uk-UA" sz="2000" dirty="0" smtClean="0"/>
                  <a:t>— непарне натуральне число, то при будь-якому значенні </a:t>
                </a:r>
                <a:r>
                  <a:rPr lang="uk-UA" sz="2000" i="1" dirty="0" smtClean="0"/>
                  <a:t>а </a:t>
                </a:r>
                <a:r>
                  <a:rPr lang="uk-UA" sz="2000" dirty="0" smtClean="0"/>
                  <a:t>розглядуване рівняння має єдиний корінь </a:t>
                </a:r>
                <a:r>
                  <a:rPr lang="uk-UA" sz="2000" i="1" dirty="0" smtClean="0"/>
                  <a:t>х</a:t>
                </a:r>
                <a:r>
                  <a:rPr lang="uk-UA" sz="2000" dirty="0" smtClean="0"/>
                  <a:t> =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uk-UA" sz="2000" dirty="0" smtClean="0"/>
                  <a:t>.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uk-UA" sz="2000" dirty="0" smtClean="0"/>
                  <a:t>Якщо </a:t>
                </a:r>
                <a:r>
                  <a:rPr lang="en-US" sz="2000" i="1" dirty="0" smtClean="0"/>
                  <a:t>n</a:t>
                </a:r>
                <a:r>
                  <a:rPr lang="uk-UA" sz="2000" dirty="0" smtClean="0"/>
                  <a:t>— парне натуральне число і </a:t>
                </a:r>
                <a:r>
                  <a:rPr lang="uk-UA" sz="2000" i="1" dirty="0" smtClean="0"/>
                  <a:t>а</a:t>
                </a:r>
                <a:r>
                  <a:rPr lang="uk-UA" sz="2000" dirty="0" smtClean="0"/>
                  <a:t> &gt; 0, то рівняння має два корені: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uk-UA" sz="20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sub>
                      <m:sup/>
                    </m:sSubSup>
                  </m:oMath>
                </a14:m>
                <a:r>
                  <a:rPr lang="uk-UA" sz="2000" dirty="0" smtClean="0"/>
                  <a:t>=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000" i="1" dirty="0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dirty="0" smtClean="0"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sz="2000" b="0" i="1" dirty="0" smtClean="0"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uk-UA" sz="200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uk-UA" sz="2000" i="1" dirty="0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dirty="0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/>
                          </a:rPr>
                          <m:t>2</m:t>
                        </m:r>
                      </m:sub>
                      <m:sup/>
                    </m:sSubSup>
                  </m:oMath>
                </a14:m>
                <a:r>
                  <a:rPr lang="uk-UA" sz="2000" dirty="0" smtClean="0"/>
                  <a:t>=</a:t>
                </a:r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</a:rPr>
                          <m:t>𝑛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uk-UA" sz="2000" dirty="0" smtClean="0"/>
                  <a:t>.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uk-UA" sz="2000" dirty="0" smtClean="0"/>
                  <a:t>Якщо </a:t>
                </a:r>
                <a:r>
                  <a:rPr lang="uk-UA" sz="2000" i="1" dirty="0" smtClean="0"/>
                  <a:t>а</a:t>
                </a:r>
                <a:r>
                  <a:rPr lang="uk-UA" sz="2000" dirty="0" smtClean="0"/>
                  <a:t> = 0, то </a:t>
                </a:r>
                <a:r>
                  <a:rPr lang="uk-UA" sz="2000" i="1" dirty="0" smtClean="0"/>
                  <a:t>х</a:t>
                </a:r>
                <a:r>
                  <a:rPr lang="uk-UA" sz="2000" dirty="0" smtClean="0"/>
                  <a:t> = 0.</a:t>
                </a:r>
              </a:p>
              <a:p>
                <a:pPr algn="just"/>
                <a:r>
                  <a:rPr lang="uk-UA" sz="2000" dirty="0" smtClean="0"/>
                  <a:t>Наприклад, коренем рівняння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uk-UA" sz="2000" dirty="0" smtClean="0"/>
                  <a:t> = 7 є число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</a:rPr>
                          <m:t>7</m:t>
                        </m:r>
                      </m:e>
                    </m:rad>
                  </m:oMath>
                </a14:m>
                <a:r>
                  <a:rPr lang="uk-UA" sz="2000" dirty="0" smtClean="0"/>
                  <a:t>; коренями рівняння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uk-UA" sz="2000" dirty="0" smtClean="0"/>
                  <a:t> = 5 є два числа: -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uk-UA" sz="2000" dirty="0" smtClean="0"/>
                  <a:t> і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</a:rPr>
                          <m:t>4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uk-UA" sz="2000" dirty="0" smtClean="0"/>
                  <a:t>.</a:t>
                </a:r>
              </a:p>
              <a:p>
                <a:pPr algn="just"/>
                <a:r>
                  <a:rPr lang="uk-UA" sz="2000" dirty="0" smtClean="0"/>
                  <a:t>З означення арифметичного кореня </a:t>
                </a:r>
                <a:r>
                  <a:rPr lang="en-US" sz="2000" i="1" dirty="0" err="1"/>
                  <a:t>n</a:t>
                </a:r>
                <a:r>
                  <a:rPr lang="uk-UA" sz="2000" dirty="0" smtClean="0"/>
                  <a:t>-го степеня випливає, що для будь-якого невід’ємного числа </a:t>
                </a:r>
                <a:r>
                  <a:rPr lang="uk-UA" sz="2000" i="1" dirty="0" smtClean="0"/>
                  <a:t>а </a:t>
                </a:r>
                <a:r>
                  <a:rPr lang="uk-UA" sz="2000" dirty="0" smtClean="0"/>
                  <a:t>має місце таке:</a:t>
                </a:r>
              </a:p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/>
                          </a:rPr>
                        </m:ctrlPr>
                      </m:radPr>
                      <m:deg/>
                      <m:e/>
                    </m:rad>
                  </m:oMath>
                </a14:m>
                <a:r>
                  <a:rPr lang="uk-UA" sz="2000" dirty="0"/>
                  <a:t> ≥</a:t>
                </a:r>
                <a:r>
                  <a:rPr lang="uk-UA" sz="2000" b="1" i="1" dirty="0"/>
                  <a:t>0 і виконується рівність </a:t>
                </a:r>
                <a:r>
                  <a:rPr lang="uk-UA" sz="2000" dirty="0" smtClean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sz="2000" i="1" smtClean="0">
                            <a:latin typeface="Cambria Math"/>
                          </a:rPr>
                        </m:ctrlPr>
                      </m:radPr>
                      <m:deg/>
                      <m:e/>
                    </m:rad>
                  </m:oMath>
                </a14:m>
                <a:r>
                  <a:rPr lang="uk-UA" sz="2000" dirty="0" smtClean="0"/>
                  <a:t>) =</a:t>
                </a:r>
              </a:p>
              <a:p>
                <a:r>
                  <a:rPr lang="uk-UA" sz="2000" dirty="0" smtClean="0"/>
                  <a:t>Наприклад,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</a:rPr>
                          <m:t>6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</a:rPr>
                          <m:t>7</m:t>
                        </m:r>
                      </m:e>
                    </m:rad>
                  </m:oMath>
                </a14:m>
                <a:r>
                  <a:rPr lang="uk-UA" sz="2000" dirty="0" smtClean="0"/>
                  <a:t>)⁶ =7.</a:t>
                </a:r>
              </a:p>
              <a:p>
                <a:r>
                  <a:rPr lang="uk-UA" sz="2000" dirty="0" smtClean="0"/>
                  <a:t>Покажемо, що при будь-якому </a:t>
                </a:r>
                <a:r>
                  <a:rPr lang="uk-UA" sz="2000" i="1" dirty="0" smtClean="0"/>
                  <a:t>а</a:t>
                </a:r>
                <a:r>
                  <a:rPr lang="uk-UA" sz="2000" dirty="0" smtClean="0"/>
                  <a:t> і  </a:t>
                </a:r>
                <a:r>
                  <a:rPr lang="en-US" sz="2000" i="1" dirty="0"/>
                  <a:t>k ∈ </a:t>
                </a:r>
                <a:r>
                  <a:rPr lang="en-US" sz="2000" i="1" dirty="0" smtClean="0"/>
                  <a:t>N</a:t>
                </a:r>
              </a:p>
              <a:p>
                <a:endParaRPr lang="en-US" sz="2000" i="1" dirty="0"/>
              </a:p>
              <a:p>
                <a:endParaRPr lang="en-US" sz="2000" i="1" dirty="0" smtClean="0"/>
              </a:p>
              <a:p>
                <a:endParaRPr lang="en-US" sz="2000" i="1" dirty="0"/>
              </a:p>
              <a:p>
                <a:pPr algn="just"/>
                <a:endParaRPr lang="uk-UA" sz="2000" dirty="0" smtClean="0"/>
              </a:p>
              <a:p>
                <a:pPr algn="just"/>
                <a:r>
                  <a:rPr lang="uk-UA" sz="2000" dirty="0" smtClean="0"/>
                  <a:t>Наприклад</a:t>
                </a:r>
                <a:r>
                  <a:rPr lang="ru-RU" sz="2000" i="1" dirty="0" smtClean="0"/>
                  <a:t>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ru-RU" sz="20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ru-RU" sz="2000" b="0" i="1" smtClean="0">
                            <a:latin typeface="Cambria Math"/>
                          </a:rPr>
                          <m:t>−2</m:t>
                        </m:r>
                      </m:e>
                    </m:rad>
                  </m:oMath>
                </a14:m>
                <a:r>
                  <a:rPr lang="ru-RU" sz="2000" i="1" dirty="0" smtClean="0"/>
                  <a:t> = -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ru-RU" sz="2000" b="0" i="1" smtClean="0"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ru-RU" sz="2000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2000" i="1" dirty="0" smtClean="0"/>
                  <a:t>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sz="2000" i="1" dirty="0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ru-RU" sz="2000" b="0" i="1" dirty="0" smtClean="0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ru-RU" sz="2000" b="0" i="1" dirty="0" smtClean="0">
                            <a:latin typeface="Cambria Math"/>
                          </a:rPr>
                          <m:t>−12</m:t>
                        </m:r>
                      </m:e>
                    </m:rad>
                  </m:oMath>
                </a14:m>
                <a:r>
                  <a:rPr lang="ru-RU" sz="2000" i="1" dirty="0" smtClean="0"/>
                  <a:t> = -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sz="2000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ru-RU" sz="2000" b="0" i="1" smtClean="0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ru-RU" sz="2000" b="0" i="1" smtClean="0">
                            <a:latin typeface="Cambria Math"/>
                          </a:rPr>
                          <m:t>12</m:t>
                        </m:r>
                      </m:e>
                    </m:rad>
                  </m:oMath>
                </a14:m>
                <a:r>
                  <a:rPr lang="ru-RU" sz="2000" i="1" dirty="0" smtClean="0"/>
                  <a:t>.</a:t>
                </a:r>
                <a:endParaRPr lang="en-US" sz="2000" i="1" dirty="0" smtClean="0"/>
              </a:p>
              <a:p>
                <a:endParaRPr lang="en-US" sz="2000" i="1" dirty="0"/>
              </a:p>
              <a:p>
                <a:endParaRPr lang="en-US" sz="2000" i="1" dirty="0" smtClean="0"/>
              </a:p>
              <a:p>
                <a:endParaRPr lang="en-US" sz="2000" i="1" dirty="0"/>
              </a:p>
              <a:p>
                <a:endParaRPr lang="en-US" sz="2000" i="1" dirty="0" smtClean="0"/>
              </a:p>
              <a:p>
                <a:endParaRPr lang="en-US" i="1" dirty="0"/>
              </a:p>
              <a:p>
                <a:endParaRPr lang="uk-UA" i="1" dirty="0" smtClean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74080"/>
                <a:ext cx="7704856" cy="7894790"/>
              </a:xfrm>
              <a:prstGeom prst="rect">
                <a:avLst/>
              </a:prstGeom>
              <a:blipFill rotWithShape="1">
                <a:blip r:embed="rId3"/>
                <a:stretch>
                  <a:fillRect l="-870" t="-386" r="-7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87120" r="36214" b="1734"/>
          <a:stretch/>
        </p:blipFill>
        <p:spPr bwMode="auto">
          <a:xfrm>
            <a:off x="3737429" y="4869160"/>
            <a:ext cx="2481944" cy="67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26085"/>
            <a:ext cx="3203848" cy="33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3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3324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918556" y="2348880"/>
                <a:ext cx="5112568" cy="2881879"/>
              </a:xfrm>
              <a:prstGeom prst="rect">
                <a:avLst/>
              </a:prstGeom>
              <a:solidFill>
                <a:schemeClr val="accent3">
                  <a:alpha val="62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1. </a:t>
                </a:r>
                <a:r>
                  <a:rPr lang="uk-UA" dirty="0" smtClean="0"/>
                  <a:t>Що називають коренем </a:t>
                </a:r>
                <a:r>
                  <a:rPr lang="en-US" i="1" dirty="0" err="1"/>
                  <a:t>n</a:t>
                </a:r>
                <a:r>
                  <a:rPr lang="uk-UA" dirty="0" smtClean="0"/>
                  <a:t>-го степеня з числа </a:t>
                </a:r>
                <a:r>
                  <a:rPr lang="uk-UA" i="1" dirty="0" smtClean="0"/>
                  <a:t>а, </a:t>
                </a:r>
                <a:r>
                  <a:rPr lang="uk-UA" dirty="0" smtClean="0"/>
                  <a:t>де </a:t>
                </a:r>
                <a:r>
                  <a:rPr lang="en-US" i="1" dirty="0" smtClean="0"/>
                  <a:t>n</a:t>
                </a:r>
                <a:r>
                  <a:rPr lang="en-US" dirty="0"/>
                  <a:t> </a:t>
                </a:r>
                <a:r>
                  <a:rPr lang="en-US" dirty="0" smtClean="0"/>
                  <a:t>∈ </a:t>
                </a:r>
                <a:r>
                  <a:rPr lang="en-US" i="1" dirty="0" smtClean="0"/>
                  <a:t>N</a:t>
                </a:r>
                <a:r>
                  <a:rPr lang="uk-UA" dirty="0" smtClean="0"/>
                  <a:t>, </a:t>
                </a:r>
                <a:r>
                  <a:rPr lang="en-US" i="1" dirty="0" smtClean="0"/>
                  <a:t>n</a:t>
                </a:r>
                <a:r>
                  <a:rPr lang="uk-UA" i="1" dirty="0" smtClean="0"/>
                  <a:t> </a:t>
                </a:r>
                <a:r>
                  <a:rPr lang="uk-UA" dirty="0" smtClean="0"/>
                  <a:t>&gt; 1?</a:t>
                </a:r>
              </a:p>
              <a:p>
                <a:r>
                  <a:rPr lang="uk-UA" dirty="0" smtClean="0"/>
                  <a:t>2.</a:t>
                </a:r>
                <a:r>
                  <a:rPr lang="en-US" dirty="0" smtClean="0"/>
                  <a:t> </a:t>
                </a:r>
                <a:r>
                  <a:rPr lang="uk-UA" dirty="0" smtClean="0"/>
                  <a:t>Що називають кубічним коренем з числа </a:t>
                </a:r>
                <a:r>
                  <a:rPr lang="uk-UA" i="1" dirty="0" smtClean="0"/>
                  <a:t>а</a:t>
                </a:r>
                <a:r>
                  <a:rPr lang="uk-UA" dirty="0" smtClean="0"/>
                  <a:t>?</a:t>
                </a:r>
              </a:p>
              <a:p>
                <a:r>
                  <a:rPr lang="uk-UA" dirty="0" smtClean="0"/>
                  <a:t>3.</a:t>
                </a:r>
                <a:r>
                  <a:rPr lang="en-US" dirty="0" smtClean="0"/>
                  <a:t> </a:t>
                </a:r>
                <a:r>
                  <a:rPr lang="uk-UA" dirty="0" smtClean="0"/>
                  <a:t>Що називають підкореневим виразом?</a:t>
                </a:r>
              </a:p>
              <a:p>
                <a:r>
                  <a:rPr lang="uk-UA" dirty="0" smtClean="0"/>
                  <a:t>4.</a:t>
                </a:r>
                <a:r>
                  <a:rPr lang="en-US" dirty="0" smtClean="0"/>
                  <a:t> </a:t>
                </a:r>
                <a:r>
                  <a:rPr lang="uk-UA" dirty="0" smtClean="0"/>
                  <a:t>При яких значеннях </a:t>
                </a:r>
                <a:r>
                  <a:rPr lang="uk-UA" i="1" dirty="0" smtClean="0"/>
                  <a:t>а</a:t>
                </a:r>
                <a:r>
                  <a:rPr lang="uk-UA" dirty="0" smtClean="0"/>
                  <a:t> має зміст вираз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latin typeface="Cambria Math"/>
                          </a:rPr>
                          <m:t>+1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</m:rad>
                    <m:r>
                      <a:rPr lang="en-US" b="0" i="0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i="1" dirty="0" smtClean="0"/>
                  <a:t>∈ </a:t>
                </a:r>
                <a:r>
                  <a:rPr lang="en-US" i="1" dirty="0"/>
                  <a:t>N</a:t>
                </a:r>
                <a:r>
                  <a:rPr lang="uk-UA" dirty="0" smtClean="0"/>
                  <a:t>?</a:t>
                </a:r>
              </a:p>
              <a:p>
                <a:r>
                  <a:rPr lang="uk-UA" dirty="0" smtClean="0"/>
                  <a:t>5.</a:t>
                </a:r>
                <a:r>
                  <a:rPr lang="en-US" dirty="0" smtClean="0"/>
                  <a:t> </a:t>
                </a:r>
                <a:r>
                  <a:rPr lang="uk-UA" dirty="0" smtClean="0"/>
                  <a:t>Що називають арифметичним коренем </a:t>
                </a:r>
                <a:r>
                  <a:rPr lang="en-US" i="1" dirty="0" smtClean="0"/>
                  <a:t>n</a:t>
                </a:r>
                <a:r>
                  <a:rPr lang="uk-UA" dirty="0" smtClean="0"/>
                  <a:t>-го степеня з невід'ємного числа </a:t>
                </a:r>
                <a:r>
                  <a:rPr lang="uk-UA" i="1" dirty="0" smtClean="0"/>
                  <a:t>а</a:t>
                </a:r>
                <a:r>
                  <a:rPr lang="uk-UA" dirty="0" smtClean="0"/>
                  <a:t>, </a:t>
                </a:r>
                <a:r>
                  <a:rPr lang="uk-UA" dirty="0"/>
                  <a:t>де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</a:t>
                </a:r>
                <a:r>
                  <a:rPr lang="en-US" i="1" dirty="0"/>
                  <a:t>∈ N</a:t>
                </a:r>
                <a:r>
                  <a:rPr lang="uk-UA" dirty="0" smtClean="0"/>
                  <a:t> , </a:t>
                </a:r>
                <a:r>
                  <a:rPr lang="en-US" i="1" dirty="0" smtClean="0"/>
                  <a:t>n</a:t>
                </a:r>
                <a:r>
                  <a:rPr lang="uk-UA" dirty="0" smtClean="0"/>
                  <a:t> &gt; 1?</a:t>
                </a:r>
              </a:p>
              <a:p>
                <a:r>
                  <a:rPr lang="uk-UA" dirty="0" smtClean="0"/>
                  <a:t>6.</a:t>
                </a:r>
                <a:r>
                  <a:rPr lang="en-US" dirty="0" smtClean="0"/>
                  <a:t> </a:t>
                </a:r>
                <a:r>
                  <a:rPr lang="uk-UA" dirty="0" smtClean="0"/>
                  <a:t>При яких значеннях </a:t>
                </a:r>
                <a:r>
                  <a:rPr lang="uk-UA" i="1" dirty="0" smtClean="0"/>
                  <a:t>а</a:t>
                </a:r>
                <a:r>
                  <a:rPr lang="uk-UA" dirty="0" smtClean="0"/>
                  <a:t> має зміст вираз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i="1" smtClean="0">
                            <a:latin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deg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dirty="0"/>
                  <a:t>, </a:t>
                </a:r>
                <a:r>
                  <a:rPr lang="en-US" dirty="0" smtClean="0"/>
                  <a:t>𝑘 ∈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?</a:t>
                </a:r>
                <a:endParaRPr lang="uk-UA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556" y="2348880"/>
                <a:ext cx="5112568" cy="2881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94520" y="1124744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</a:rPr>
              <a:t>Первинне закріплення вивченого матеріалу</a:t>
            </a:r>
            <a:endParaRPr lang="uk-UA" sz="32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75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1817</Words>
  <Application>Microsoft Office PowerPoint</Application>
  <PresentationFormat>Экран (4:3)</PresentationFormat>
  <Paragraphs>151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30</cp:revision>
  <dcterms:created xsi:type="dcterms:W3CDTF">2013-03-16T18:11:12Z</dcterms:created>
  <dcterms:modified xsi:type="dcterms:W3CDTF">2013-03-25T20:37:07Z</dcterms:modified>
</cp:coreProperties>
</file>