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2"/>
  </p:notesMasterIdLst>
  <p:sldIdLst>
    <p:sldId id="256" r:id="rId2"/>
    <p:sldId id="258" r:id="rId3"/>
    <p:sldId id="257" r:id="rId4"/>
    <p:sldId id="265" r:id="rId5"/>
    <p:sldId id="260" r:id="rId6"/>
    <p:sldId id="262" r:id="rId7"/>
    <p:sldId id="271" r:id="rId8"/>
    <p:sldId id="264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2" autoAdjust="0"/>
    <p:restoredTop sz="97860" autoAdjust="0"/>
  </p:normalViewPr>
  <p:slideViewPr>
    <p:cSldViewPr>
      <p:cViewPr varScale="1">
        <p:scale>
          <a:sx n="91" d="100"/>
          <a:sy n="91" d="100"/>
        </p:scale>
        <p:origin x="-9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ABA8D-5261-4AE1-8CD7-F01631FD2F71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09FA0-4352-4168-8F81-34D89DCAE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098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09FA0-4352-4168-8F81-34D89DCAEBC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782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438400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0" y="914400"/>
            <a:ext cx="9144000" cy="1524000"/>
          </a:xfrm>
          <a:prstGeom prst="rect">
            <a:avLst/>
          </a:prstGeom>
          <a:solidFill>
            <a:srgbClr val="000000">
              <a:alpha val="89800"/>
            </a:srgb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8ED22C8-C7D7-4AC9-A1C2-834322BE760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55FC64B-2328-4A6C-9CE4-D55628C02E22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476108"/>
            <a:ext cx="8305800" cy="381000"/>
          </a:xfrm>
        </p:spPr>
        <p:txBody>
          <a:bodyPr>
            <a:noAutofit/>
          </a:bodyPr>
          <a:lstStyle>
            <a:lvl1pPr marL="0" indent="0" algn="l">
              <a:buNone/>
              <a:defRPr sz="2000" spc="1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8305800" cy="1295400"/>
          </a:xfrm>
        </p:spPr>
        <p:txBody>
          <a:bodyPr anchor="ctr" anchorCtr="0">
            <a:noAutofit/>
          </a:bodyPr>
          <a:lstStyle>
            <a:lvl1pPr algn="l">
              <a:defRPr sz="4800" cap="all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22C8-C7D7-4AC9-A1C2-834322BE760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C64B-2328-4A6C-9CE4-D55628C02E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22C8-C7D7-4AC9-A1C2-834322BE760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C64B-2328-4A6C-9CE4-D55628C02E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8ED22C8-C7D7-4AC9-A1C2-834322BE760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55FC64B-2328-4A6C-9CE4-D55628C02E22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926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4958864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3429000"/>
            <a:ext cx="9144000" cy="1527048"/>
          </a:xfrm>
          <a:prstGeom prst="rect">
            <a:avLst/>
          </a:prstGeom>
          <a:solidFill>
            <a:srgbClr val="000000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22C8-C7D7-4AC9-A1C2-834322BE760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C64B-2328-4A6C-9CE4-D55628C02E2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>
              <a:buNone/>
              <a:defRPr sz="4200" b="0" cap="all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457200"/>
          </a:xfrm>
        </p:spPr>
        <p:txBody>
          <a:bodyPr anchor="ctr"/>
          <a:lstStyle>
            <a:lvl1pPr>
              <a:buNone/>
              <a:defRPr sz="2000" spc="100" baseline="0">
                <a:solidFill>
                  <a:srgbClr val="FFFFFF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22C8-C7D7-4AC9-A1C2-834322BE760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C64B-2328-4A6C-9CE4-D55628C02E2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C64B-2328-4A6C-9CE4-D55628C02E2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22C8-C7D7-4AC9-A1C2-834322BE760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838200"/>
          </a:xfrm>
          <a:solidFill>
            <a:schemeClr val="accent1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quarter" idx="2"/>
          </p:nvPr>
        </p:nvSpPr>
        <p:spPr>
          <a:xfrm>
            <a:off x="457200" y="2220558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20558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71600"/>
            <a:ext cx="4040188" cy="838200"/>
          </a:xfrm>
          <a:solidFill>
            <a:schemeClr val="accent2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22C8-C7D7-4AC9-A1C2-834322BE760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C64B-2328-4A6C-9CE4-D55628C02E2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22C8-C7D7-4AC9-A1C2-834322BE760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C64B-2328-4A6C-9CE4-D55628C02E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22C8-C7D7-4AC9-A1C2-834322BE760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0" y="6357144"/>
            <a:ext cx="34290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5FC64B-2328-4A6C-9CE4-D55628C02E22}" type="slidenum">
              <a:rPr lang="ru-RU" smtClean="0"/>
              <a:t>‹#›</a:t>
            </a:fld>
            <a:endParaRPr lang="ru-RU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2743200" y="228600"/>
            <a:ext cx="6248400" cy="586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1752" y="1600200"/>
            <a:ext cx="2057400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301752" y="384048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22C8-C7D7-4AC9-A1C2-834322BE760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5FC64B-2328-4A6C-9CE4-D55628C02E2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90800" y="0"/>
            <a:ext cx="6553200" cy="5943600"/>
          </a:xfrm>
          <a:solidFill>
            <a:schemeClr val="bg2"/>
          </a:solidFill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600200"/>
            <a:ext cx="2057400" cy="42672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4400" y="2292526"/>
            <a:ext cx="2743200" cy="2127074"/>
          </a:xfrm>
          <a:prstGeom prst="rect">
            <a:avLst/>
          </a:prstGeom>
          <a:solidFill>
            <a:schemeClr val="accent1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977827" y="5072066"/>
            <a:ext cx="1758141" cy="1739481"/>
          </a:xfrm>
          <a:prstGeom prst="ellipse">
            <a:avLst/>
          </a:prstGeom>
          <a:solidFill>
            <a:schemeClr val="accent1">
              <a:tint val="90000"/>
              <a:shade val="45000"/>
              <a:satMod val="200000"/>
              <a:alpha val="13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7800" y="0"/>
            <a:ext cx="3886200" cy="3048000"/>
          </a:xfrm>
          <a:prstGeom prst="rect">
            <a:avLst/>
          </a:prstGeom>
          <a:solidFill>
            <a:schemeClr val="accent1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2362200" cy="2463018"/>
          </a:xfrm>
          <a:prstGeom prst="rect">
            <a:avLst/>
          </a:prstGeom>
          <a:solidFill>
            <a:schemeClr val="bg2">
              <a:tint val="60000"/>
              <a:alpha val="7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178687" y="2389810"/>
            <a:ext cx="2174118" cy="2174118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384588" y="5842728"/>
            <a:ext cx="1011260" cy="101126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322493" y="1427132"/>
            <a:ext cx="2047390" cy="2047390"/>
          </a:xfrm>
          <a:prstGeom prst="ellipse">
            <a:avLst/>
          </a:prstGeom>
          <a:solidFill>
            <a:srgbClr val="C1E8E4">
              <a:alpha val="10980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14300" y="4803322"/>
            <a:ext cx="1959428" cy="1959428"/>
          </a:xfrm>
          <a:prstGeom prst="ellipse">
            <a:avLst/>
          </a:prstGeom>
          <a:solidFill>
            <a:srgbClr val="C1E8E4">
              <a:alpha val="12157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021092" y="4578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172385" y="4626825"/>
            <a:ext cx="1515880" cy="1394583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06" y="361813"/>
            <a:ext cx="2512694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295400" y="0"/>
            <a:ext cx="1524000" cy="609600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9403" y="212289"/>
            <a:ext cx="2022300" cy="2022300"/>
          </a:xfrm>
          <a:prstGeom prst="ellipse">
            <a:avLst/>
          </a:prstGeom>
          <a:solidFill>
            <a:schemeClr val="accent1">
              <a:tint val="100000"/>
              <a:satMod val="275000"/>
              <a:alpha val="15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6200" y="3962400"/>
            <a:ext cx="891076" cy="886968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21357" y="1507438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369253" y="466436"/>
            <a:ext cx="1595105" cy="1595105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189756" y="2967572"/>
            <a:ext cx="3234945" cy="3234944"/>
          </a:xfrm>
          <a:prstGeom prst="ellipse">
            <a:avLst/>
          </a:prstGeom>
          <a:solidFill>
            <a:schemeClr val="accent1">
              <a:tint val="100000"/>
              <a:satMod val="18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5626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51220" y="4665220"/>
            <a:ext cx="2192780" cy="2192780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600200" y="3705807"/>
            <a:ext cx="1195876" cy="1198294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324600" y="228600"/>
            <a:ext cx="822960" cy="822960"/>
          </a:xfrm>
          <a:prstGeom prst="ellipse">
            <a:avLst/>
          </a:prstGeom>
          <a:solidFill>
            <a:schemeClr val="accent1">
              <a:tint val="90000"/>
              <a:satMod val="275000"/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772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410200" y="6324600"/>
            <a:ext cx="1524000" cy="5334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3011692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357144"/>
            <a:ext cx="2974848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8ED22C8-C7D7-4AC9-A1C2-834322BE760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357144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55448" y="6315075"/>
            <a:ext cx="1188720" cy="457200"/>
          </a:xfrm>
          <a:prstGeom prst="rect">
            <a:avLst/>
          </a:prstGeom>
          <a:noFill/>
        </p:spPr>
        <p:txBody>
          <a:bodyPr vert="horz" lIns="0" tIns="0" rIns="0" bIns="0" anchor="ctr" anchorCtr="1">
            <a:normAutofit/>
          </a:bodyPr>
          <a:lstStyle>
            <a:lvl1pPr algn="ctr">
              <a:defRPr sz="2800">
                <a:solidFill>
                  <a:schemeClr val="tx2"/>
                </a:solidFill>
              </a:defRPr>
            </a:lvl1pPr>
          </a:lstStyle>
          <a:p>
            <a:fld id="{B55FC64B-2328-4A6C-9CE4-D55628C02E2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sz="38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700"/>
        </a:spcBef>
        <a:buClr>
          <a:schemeClr val="accent2"/>
        </a:buClr>
        <a:buSzPct val="85000"/>
        <a:buFont typeface="Wingdings 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600"/>
        </a:spcBef>
        <a:buClr>
          <a:schemeClr val="accent1"/>
        </a:buClr>
        <a:buSzPct val="85000"/>
        <a:buFont typeface="Wingdings 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500"/>
        </a:spcBef>
        <a:buClr>
          <a:schemeClr val="accent3"/>
        </a:buClr>
        <a:buSzPct val="85000"/>
        <a:buFont typeface="Wingdings 2"/>
        <a:buChar char="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400"/>
        </a:spcBef>
        <a:buClr>
          <a:schemeClr val="accent4"/>
        </a:buClr>
        <a:buFont typeface="Wingdings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6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gif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png"/><Relationship Id="rId11" Type="http://schemas.openxmlformats.org/officeDocument/2006/relationships/image" Target="../media/image28.emf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emf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1.png"/><Relationship Id="rId7" Type="http://schemas.openxmlformats.org/officeDocument/2006/relationships/image" Target="../media/image37.emf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7.png"/><Relationship Id="rId5" Type="http://schemas.openxmlformats.org/officeDocument/2006/relationships/image" Target="../media/image24.png"/><Relationship Id="rId4" Type="http://schemas.openxmlformats.org/officeDocument/2006/relationships/image" Target="../media/image22.png"/><Relationship Id="rId9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gi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Relationship Id="rId9" Type="http://schemas.openxmlformats.org/officeDocument/2006/relationships/image" Target="../media/image46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100000">
              <a:schemeClr val="bg2">
                <a:shade val="20000"/>
                <a:satMod val="3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05636" y="4941168"/>
            <a:ext cx="3405336" cy="1512168"/>
          </a:xfrm>
        </p:spPr>
        <p:txBody>
          <a:bodyPr>
            <a:normAutofit fontScale="92500"/>
          </a:bodyPr>
          <a:lstStyle/>
          <a:p>
            <a:r>
              <a:rPr lang="uk-UA" sz="2800" dirty="0" smtClean="0">
                <a:solidFill>
                  <a:schemeClr val="tx1"/>
                </a:solidFill>
              </a:rPr>
              <a:t>Підготувала</a:t>
            </a:r>
            <a:r>
              <a:rPr lang="ru-RU" sz="2800" dirty="0" smtClean="0">
                <a:solidFill>
                  <a:schemeClr val="tx1"/>
                </a:solidFill>
              </a:rPr>
              <a:t>:</a:t>
            </a:r>
          </a:p>
          <a:p>
            <a:r>
              <a:rPr lang="uk-UA" sz="2800" dirty="0" smtClean="0">
                <a:solidFill>
                  <a:schemeClr val="tx1"/>
                </a:solidFill>
              </a:rPr>
              <a:t>Учениця 10-Б класу</a:t>
            </a:r>
          </a:p>
          <a:p>
            <a:r>
              <a:rPr lang="uk-UA" sz="2800" dirty="0" smtClean="0">
                <a:solidFill>
                  <a:schemeClr val="tx1"/>
                </a:solidFill>
              </a:rPr>
              <a:t>Іщенко Інна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908720"/>
            <a:ext cx="612068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4800" b="1" dirty="0" smtClean="0">
                <a:ln w="50800"/>
              </a:rPr>
              <a:t>Паралельність площин</a:t>
            </a:r>
            <a:endParaRPr lang="ru-RU" sz="4800" b="1" cap="none" spc="0" dirty="0">
              <a:ln w="50800"/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4931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+mn-lt"/>
              </a:rPr>
              <a:t>Дякую за увагу!!!</a:t>
            </a:r>
            <a:endParaRPr lang="ru-RU" dirty="0">
              <a:latin typeface="+mn-lt"/>
            </a:endParaRPr>
          </a:p>
        </p:txBody>
      </p:sp>
      <p:sp>
        <p:nvSpPr>
          <p:cNvPr id="6" name="5-конечная звезда 5"/>
          <p:cNvSpPr/>
          <p:nvPr/>
        </p:nvSpPr>
        <p:spPr>
          <a:xfrm>
            <a:off x="7740352" y="188640"/>
            <a:ext cx="1008112" cy="86409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8342110" y="1461457"/>
            <a:ext cx="288032" cy="28803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594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Паралельні площини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3275856" y="1484784"/>
            <a:ext cx="6048672" cy="1491481"/>
          </a:xfrm>
        </p:spPr>
        <p:txBody>
          <a:bodyPr>
            <a:no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Дві площини називають паралельними, якщо вони не мають спільних точок.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942" y="3817829"/>
            <a:ext cx="3822523" cy="1072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914" y="5157192"/>
            <a:ext cx="390207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5969" y="2770749"/>
            <a:ext cx="1731963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526" y="2629053"/>
            <a:ext cx="121285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4" y="2831148"/>
            <a:ext cx="235267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2" y="4086378"/>
            <a:ext cx="4432300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23498"/>
            <a:ext cx="1731963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49165"/>
            <a:ext cx="439118" cy="542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93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Ознака паралельності площин: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572000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Якщо дві прямі перетинаються і лежать в одній площині , паралельні двом прямим другої площини, то такі площини паралельні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740" y="2993174"/>
            <a:ext cx="3011487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913410"/>
            <a:ext cx="3060700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777" y="5138835"/>
            <a:ext cx="38957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385" y="2892825"/>
            <a:ext cx="3975100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547" y="3842150"/>
            <a:ext cx="3905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047" y="5908773"/>
            <a:ext cx="400050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371" y="2837754"/>
            <a:ext cx="2462213" cy="322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621" y="3180827"/>
            <a:ext cx="2620963" cy="294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897" y="4913410"/>
            <a:ext cx="1762125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496" y="4401286"/>
            <a:ext cx="54292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5857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№1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435280" cy="52173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7586"/>
            <a:ext cx="952500" cy="895350"/>
          </a:xfrm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01" y="1754590"/>
            <a:ext cx="358519" cy="43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576" y="2568733"/>
            <a:ext cx="311274" cy="373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834470"/>
            <a:ext cx="288032" cy="345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866" y="3043813"/>
            <a:ext cx="296987" cy="31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356" y="3223174"/>
            <a:ext cx="296987" cy="349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719360" y="2457806"/>
            <a:ext cx="334504" cy="22185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939933" y="2965280"/>
            <a:ext cx="148846" cy="1773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055354" y="2457806"/>
            <a:ext cx="256321" cy="22185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202603"/>
            <a:ext cx="9505605" cy="152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Прямая соединительная линия 16"/>
          <p:cNvCxnSpPr>
            <a:stCxn id="3076" idx="3"/>
            <a:endCxn id="3078" idx="1"/>
          </p:cNvCxnSpPr>
          <p:nvPr/>
        </p:nvCxnSpPr>
        <p:spPr>
          <a:xfrm>
            <a:off x="898620" y="1969701"/>
            <a:ext cx="2305228" cy="37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3079" idx="3"/>
          </p:cNvCxnSpPr>
          <p:nvPr/>
        </p:nvCxnSpPr>
        <p:spPr>
          <a:xfrm>
            <a:off x="867853" y="3201042"/>
            <a:ext cx="2315661" cy="22132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3076" idx="3"/>
            <a:endCxn id="3079" idx="3"/>
          </p:cNvCxnSpPr>
          <p:nvPr/>
        </p:nvCxnSpPr>
        <p:spPr>
          <a:xfrm flipH="1">
            <a:off x="867853" y="1969701"/>
            <a:ext cx="30767" cy="123134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3078" idx="1"/>
          </p:cNvCxnSpPr>
          <p:nvPr/>
        </p:nvCxnSpPr>
        <p:spPr>
          <a:xfrm flipH="1">
            <a:off x="3157485" y="2007289"/>
            <a:ext cx="46363" cy="123801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915408" y="1966582"/>
            <a:ext cx="1105382" cy="6911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1994021" y="2012748"/>
            <a:ext cx="1189493" cy="6723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6" name="Прямая соединительная линия 3085"/>
          <p:cNvCxnSpPr>
            <a:stCxn id="3079" idx="3"/>
          </p:cNvCxnSpPr>
          <p:nvPr/>
        </p:nvCxnSpPr>
        <p:spPr>
          <a:xfrm>
            <a:off x="867853" y="3201042"/>
            <a:ext cx="1152938" cy="61391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8" name="Прямая соединительная линия 3087"/>
          <p:cNvCxnSpPr/>
          <p:nvPr/>
        </p:nvCxnSpPr>
        <p:spPr>
          <a:xfrm flipH="1">
            <a:off x="2020383" y="3236353"/>
            <a:ext cx="1152556" cy="56965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0" name="Прямая соединительная линия 3089"/>
          <p:cNvCxnSpPr/>
          <p:nvPr/>
        </p:nvCxnSpPr>
        <p:spPr>
          <a:xfrm flipH="1">
            <a:off x="2012623" y="2679660"/>
            <a:ext cx="1" cy="11572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04" name="Picture 1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7189" y="3806006"/>
            <a:ext cx="296987" cy="31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11" name="Picture 17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0" y="2993722"/>
            <a:ext cx="9234380" cy="301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861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Теорема про паралельність площин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827584" y="1556792"/>
            <a:ext cx="7632848" cy="1080120"/>
          </a:xfrm>
        </p:spPr>
        <p:txBody>
          <a:bodyPr>
            <a:no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Паралельні площини перетинаються січною площиною по паралельних прямих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>
          <a:xfrm>
            <a:off x="4927540" y="2073140"/>
            <a:ext cx="4032448" cy="3217541"/>
          </a:xfrm>
        </p:spPr>
        <p:txBody>
          <a:bodyPr>
            <a:normAutofit fontScale="92500" lnSpcReduction="10000"/>
          </a:bodyPr>
          <a:lstStyle/>
          <a:p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Доведення.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Нехай площина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перетинає </a:t>
            </a:r>
            <a:r>
              <a:rPr lang="uk-UA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перелельні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площини      і     по прямих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Доведемо, 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    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║   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Припустимо, що прямі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i b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не паралельні. Тоді вони перетинаються в деякій точці Р, оскільки лежать в  одній площині     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 bwMode="auto">
          <a:xfrm>
            <a:off x="640036" y="2701694"/>
            <a:ext cx="3853714" cy="3144547"/>
            <a:chOff x="3960" y="3996"/>
            <a:chExt cx="3670" cy="2956"/>
          </a:xfrm>
        </p:grpSpPr>
        <p:sp>
          <p:nvSpPr>
            <p:cNvPr id="5" name="AutoShape 4"/>
            <p:cNvSpPr>
              <a:spLocks noChangeAspect="1" noChangeArrowheads="1"/>
            </p:cNvSpPr>
            <p:nvPr/>
          </p:nvSpPr>
          <p:spPr bwMode="auto">
            <a:xfrm>
              <a:off x="4101" y="5617"/>
              <a:ext cx="988" cy="1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l-GR" dirty="0">
                  <a:solidFill>
                    <a:schemeClr val="bg1"/>
                  </a:solidFill>
                </a:rPr>
                <a:t>α</a:t>
              </a:r>
              <a:endParaRPr lang="ru-RU" dirty="0">
                <a:solidFill>
                  <a:schemeClr val="bg1"/>
                </a:solidFill>
              </a:endParaRPr>
            </a:p>
            <a:p>
              <a:endParaRPr lang="ru-RU" dirty="0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4242" y="3996"/>
              <a:ext cx="225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4242" y="3996"/>
              <a:ext cx="1" cy="16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4242" y="5669"/>
              <a:ext cx="2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6501" y="3996"/>
              <a:ext cx="1" cy="1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H="1">
              <a:off x="3960" y="4275"/>
              <a:ext cx="564" cy="6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4524" y="4275"/>
              <a:ext cx="197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3960" y="4972"/>
              <a:ext cx="225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6218" y="4275"/>
              <a:ext cx="707" cy="6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 flipH="1" flipV="1">
              <a:off x="6501" y="4275"/>
              <a:ext cx="42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3960" y="5655"/>
              <a:ext cx="282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V="1">
              <a:off x="4242" y="5390"/>
              <a:ext cx="282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4524" y="5376"/>
              <a:ext cx="19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6501" y="5376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3960" y="5934"/>
              <a:ext cx="225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H="1">
              <a:off x="6218" y="5390"/>
              <a:ext cx="565" cy="5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4242" y="4554"/>
              <a:ext cx="225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6501" y="4554"/>
              <a:ext cx="1129" cy="1115"/>
            </a:xfrm>
            <a:custGeom>
              <a:avLst/>
              <a:gdLst>
                <a:gd name="T0" fmla="*/ 0 w 1440"/>
                <a:gd name="T1" fmla="*/ 0 h 1440"/>
                <a:gd name="T2" fmla="*/ 1440 w 1440"/>
                <a:gd name="T3" fmla="*/ 720 h 1440"/>
                <a:gd name="T4" fmla="*/ 0 w 1440"/>
                <a:gd name="T5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0" h="1440">
                  <a:moveTo>
                    <a:pt x="0" y="0"/>
                  </a:moveTo>
                  <a:cubicBezTo>
                    <a:pt x="720" y="240"/>
                    <a:pt x="1440" y="480"/>
                    <a:pt x="1440" y="720"/>
                  </a:cubicBezTo>
                  <a:cubicBezTo>
                    <a:pt x="1440" y="960"/>
                    <a:pt x="240" y="1320"/>
                    <a:pt x="0" y="144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1983813" y="4185001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992649" y="299955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483608" y="3462751"/>
            <a:ext cx="1421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>
                <a:solidFill>
                  <a:schemeClr val="bg1"/>
                </a:solidFill>
              </a:rPr>
              <a:t>P</a:t>
            </a:r>
          </a:p>
          <a:p>
            <a:endParaRPr lang="en-US" dirty="0"/>
          </a:p>
        </p:txBody>
      </p:sp>
      <p:pic>
        <p:nvPicPr>
          <p:cNvPr id="4119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534" y="2763452"/>
            <a:ext cx="214733" cy="276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0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903" y="2543570"/>
            <a:ext cx="278386" cy="357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1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067" y="2838774"/>
            <a:ext cx="339397" cy="319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2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189" y="3504394"/>
            <a:ext cx="274345" cy="35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3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030" y="2838774"/>
            <a:ext cx="304293" cy="393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4" name="Picture 2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798" y="3184220"/>
            <a:ext cx="289632" cy="277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5" name="Picture 2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9735" y="3184220"/>
            <a:ext cx="268921" cy="35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6" name="Picture 3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966" y="4798651"/>
            <a:ext cx="219269" cy="337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8" name="Picture 3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50" y="5278682"/>
            <a:ext cx="10081120" cy="1369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41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Теорема № 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075240" cy="752872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Паралельні площини, перетинаючи паралельні прямі, відтинають від них рівні відрізки.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01732" y="1628800"/>
            <a:ext cx="8682273" cy="5283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042" y="3372284"/>
            <a:ext cx="288033" cy="34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785" y="4692591"/>
            <a:ext cx="311274" cy="373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718" y="3406008"/>
            <a:ext cx="296987" cy="314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22126"/>
            <a:ext cx="296987" cy="314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210" y="1988840"/>
            <a:ext cx="10033580" cy="3933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200" y="3698738"/>
            <a:ext cx="272669" cy="256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49" y="4934091"/>
            <a:ext cx="296987" cy="38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5884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Теорема №4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Через </a:t>
            </a:r>
            <a:r>
              <a:rPr lang="ru-RU" dirty="0" err="1">
                <a:solidFill>
                  <a:schemeClr val="bg1"/>
                </a:solidFill>
              </a:rPr>
              <a:t>дві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мимобіжні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прямі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можна</a:t>
            </a:r>
            <a:r>
              <a:rPr lang="ru-RU" dirty="0">
                <a:solidFill>
                  <a:schemeClr val="bg1"/>
                </a:solidFill>
              </a:rPr>
              <a:t> провести </a:t>
            </a:r>
            <a:r>
              <a:rPr lang="ru-RU" dirty="0" err="1">
                <a:solidFill>
                  <a:schemeClr val="bg1"/>
                </a:solidFill>
              </a:rPr>
              <a:t>паралельні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площини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16832"/>
            <a:ext cx="3895682" cy="1079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1539"/>
            <a:ext cx="3975100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57968">
            <a:off x="1318904" y="2359682"/>
            <a:ext cx="2626245" cy="165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7397">
            <a:off x="1035901" y="4321732"/>
            <a:ext cx="2406339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065401" y="2165436"/>
            <a:ext cx="1736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87323" y="431831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2816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chemeClr val="bg1"/>
                </a:solidFill>
              </a:rPr>
              <a:t>Властивості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паралельних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err="1" smtClean="0">
                <a:solidFill>
                  <a:schemeClr val="bg1"/>
                </a:solidFill>
              </a:rPr>
              <a:t>прямих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2372" y="116632"/>
            <a:ext cx="952500" cy="962025"/>
          </a:xfrm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61117"/>
            <a:ext cx="4249737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55" y="5371457"/>
            <a:ext cx="44259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149080"/>
            <a:ext cx="50641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902" y="5803502"/>
            <a:ext cx="560387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15350" y="1642954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err="1">
                <a:solidFill>
                  <a:schemeClr val="bg1"/>
                </a:solidFill>
              </a:rPr>
              <a:t>Якщо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дві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площини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паралельні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третій</a:t>
            </a:r>
            <a:r>
              <a:rPr lang="ru-RU" sz="2400" dirty="0">
                <a:solidFill>
                  <a:schemeClr val="bg1"/>
                </a:solidFill>
              </a:rPr>
              <a:t>, то вони </a:t>
            </a:r>
            <a:r>
              <a:rPr lang="ru-RU" sz="2400" dirty="0" err="1">
                <a:solidFill>
                  <a:schemeClr val="bg1"/>
                </a:solidFill>
              </a:rPr>
              <a:t>паралельні</a:t>
            </a:r>
            <a:r>
              <a:rPr lang="ru-RU" sz="2400" dirty="0">
                <a:solidFill>
                  <a:schemeClr val="bg1"/>
                </a:solidFill>
              </a:rPr>
              <a:t> одна </a:t>
            </a:r>
            <a:r>
              <a:rPr lang="ru-RU" sz="2400" dirty="0" err="1">
                <a:solidFill>
                  <a:schemeClr val="bg1"/>
                </a:solidFill>
              </a:rPr>
              <a:t>одній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</a:p>
          <a:p>
            <a:endParaRPr lang="ru-RU" sz="2400" dirty="0">
              <a:solidFill>
                <a:schemeClr val="bg1"/>
              </a:solidFill>
            </a:endParaRPr>
          </a:p>
          <a:p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dirty="0" err="1" smtClean="0">
                <a:solidFill>
                  <a:schemeClr val="bg1"/>
                </a:solidFill>
              </a:rPr>
              <a:t>Відрізки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паралельних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прямих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що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відтинаються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двома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паралельними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площинами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рівні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  <a:p>
            <a:endParaRPr lang="ru-RU" sz="2400" dirty="0">
              <a:solidFill>
                <a:schemeClr val="bg1"/>
              </a:solidFill>
            </a:endParaRPr>
          </a:p>
          <a:p>
            <a:r>
              <a:rPr lang="ru-RU" sz="2400" dirty="0" err="1">
                <a:solidFill>
                  <a:schemeClr val="bg1"/>
                </a:solidFill>
              </a:rPr>
              <a:t>Якщо</a:t>
            </a:r>
            <a:r>
              <a:rPr lang="ru-RU" sz="2400" dirty="0">
                <a:solidFill>
                  <a:schemeClr val="bg1"/>
                </a:solidFill>
              </a:rPr>
              <a:t> пряма </a:t>
            </a:r>
            <a:r>
              <a:rPr lang="ru-RU" sz="2400" dirty="0" err="1">
                <a:solidFill>
                  <a:schemeClr val="bg1"/>
                </a:solidFill>
              </a:rPr>
              <a:t>перетинає</a:t>
            </a:r>
            <a:r>
              <a:rPr lang="ru-RU" sz="2400" dirty="0">
                <a:solidFill>
                  <a:schemeClr val="bg1"/>
                </a:solidFill>
              </a:rPr>
              <a:t> одну з </a:t>
            </a:r>
            <a:r>
              <a:rPr lang="ru-RU" sz="2400" dirty="0" err="1">
                <a:solidFill>
                  <a:schemeClr val="bg1"/>
                </a:solidFill>
              </a:rPr>
              <a:t>паралельних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площин</a:t>
            </a:r>
            <a:r>
              <a:rPr lang="ru-RU" sz="2400" dirty="0">
                <a:solidFill>
                  <a:schemeClr val="bg1"/>
                </a:solidFill>
              </a:rPr>
              <a:t>, то вона </a:t>
            </a:r>
            <a:r>
              <a:rPr lang="ru-RU" sz="2400" dirty="0" err="1">
                <a:solidFill>
                  <a:schemeClr val="bg1"/>
                </a:solidFill>
              </a:rPr>
              <a:t>перетинає</a:t>
            </a:r>
            <a:r>
              <a:rPr lang="ru-RU" sz="2400" dirty="0">
                <a:solidFill>
                  <a:schemeClr val="bg1"/>
                </a:solidFill>
              </a:rPr>
              <a:t> і другу.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64" y="1715479"/>
            <a:ext cx="44259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556" y="2297754"/>
            <a:ext cx="426715" cy="54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846388"/>
            <a:ext cx="12012863" cy="445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590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715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Список використаних джерел інформації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489909"/>
            <a:ext cx="8255024" cy="4857328"/>
          </a:xfrm>
        </p:spPr>
        <p:txBody>
          <a:bodyPr>
            <a:normAutofit/>
          </a:bodyPr>
          <a:lstStyle/>
          <a:p>
            <a:r>
              <a:rPr lang="en-US" dirty="0"/>
              <a:t>http://e-science.ru/math/theory/?</a:t>
            </a:r>
            <a:r>
              <a:rPr lang="en-US" dirty="0" smtClean="0"/>
              <a:t>t=308</a:t>
            </a:r>
            <a:endParaRPr lang="uk-UA" dirty="0" smtClean="0"/>
          </a:p>
          <a:p>
            <a:r>
              <a:rPr lang="en-US" dirty="0"/>
              <a:t>http://</a:t>
            </a:r>
            <a:r>
              <a:rPr lang="en-US" dirty="0" smtClean="0"/>
              <a:t>shkola.ua/ru/book/read/83/page16</a:t>
            </a:r>
            <a:endParaRPr lang="uk-UA" dirty="0" smtClean="0"/>
          </a:p>
          <a:p>
            <a:r>
              <a:rPr lang="en-US" dirty="0" smtClean="0"/>
              <a:t>parta.com.ua</a:t>
            </a:r>
            <a:endParaRPr lang="uk-UA" dirty="0" smtClean="0"/>
          </a:p>
          <a:p>
            <a:r>
              <a:rPr lang="en-US" dirty="0"/>
              <a:t>http://</a:t>
            </a:r>
            <a:r>
              <a:rPr lang="en-US" dirty="0" smtClean="0"/>
              <a:t>wiki.fizmat.tnpu.edu.ua/index.php/</a:t>
            </a:r>
            <a:r>
              <a:rPr lang="uk-UA" dirty="0" smtClean="0"/>
              <a:t>Геометрія_10_клас._Паралельність_площин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373216"/>
            <a:ext cx="1676400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693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rrency">
  <a:themeElements>
    <a:clrScheme name="Currency">
      <a:dk1>
        <a:sysClr val="windowText" lastClr="000000"/>
      </a:dk1>
      <a:lt1>
        <a:sysClr val="window" lastClr="FFFFFF"/>
      </a:lt1>
      <a:dk2>
        <a:srgbClr val="4A606E"/>
      </a:dk2>
      <a:lt2>
        <a:srgbClr val="D1E1E3"/>
      </a:lt2>
      <a:accent1>
        <a:srgbClr val="79B5B0"/>
      </a:accent1>
      <a:accent2>
        <a:srgbClr val="B4BC4C"/>
      </a:accent2>
      <a:accent3>
        <a:srgbClr val="B77851"/>
      </a:accent3>
      <a:accent4>
        <a:srgbClr val="776A5B"/>
      </a:accent4>
      <a:accent5>
        <a:srgbClr val="B6AD76"/>
      </a:accent5>
      <a:accent6>
        <a:srgbClr val="95AEB1"/>
      </a:accent6>
      <a:hlink>
        <a:srgbClr val="3ECCED"/>
      </a:hlink>
      <a:folHlink>
        <a:srgbClr val="2C6C93"/>
      </a:folHlink>
    </a:clrScheme>
    <a:fontScheme name="Currency">
      <a:maj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10000"/>
              </a:schemeClr>
            </a:gs>
            <a:gs pos="47500">
              <a:schemeClr val="phClr">
                <a:tint val="35000"/>
                <a:satMod val="110000"/>
              </a:schemeClr>
            </a:gs>
            <a:gs pos="58500">
              <a:schemeClr val="phClr">
                <a:tint val="35000"/>
                <a:satMod val="110000"/>
              </a:schemeClr>
            </a:gs>
            <a:gs pos="100000">
              <a:schemeClr val="phClr">
                <a:tint val="8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2000"/>
                <a:satMod val="105000"/>
              </a:schemeClr>
            </a:gs>
            <a:gs pos="47500">
              <a:schemeClr val="phClr">
                <a:shade val="89000"/>
                <a:satMod val="105000"/>
              </a:schemeClr>
            </a:gs>
            <a:gs pos="58500">
              <a:schemeClr val="phClr">
                <a:shade val="89000"/>
                <a:satMod val="105000"/>
              </a:schemeClr>
            </a:gs>
            <a:gs pos="100000">
              <a:schemeClr val="phClr">
                <a:shade val="52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60000" cap="flat" cmpd="thickThin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50800" dist="63500" dir="5400000" algn="r" rotWithShape="0">
              <a:srgbClr val="000000">
                <a:alpha val="65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20000"/>
                <a:satMod val="3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8000"/>
                <a:shade val="98000"/>
                <a:satMod val="120000"/>
              </a:schemeClr>
              <a:schemeClr val="phClr">
                <a:tint val="86000"/>
                <a:shade val="92000"/>
                <a:satMod val="150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Финансовая тема</Template>
  <TotalTime>986</TotalTime>
  <Words>202</Words>
  <Application>Microsoft Office PowerPoint</Application>
  <PresentationFormat>Экран (4:3)</PresentationFormat>
  <Paragraphs>39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Currency</vt:lpstr>
      <vt:lpstr>Презентация PowerPoint</vt:lpstr>
      <vt:lpstr>Паралельні площини</vt:lpstr>
      <vt:lpstr>Ознака паралельності площин:</vt:lpstr>
      <vt:lpstr>Задача №1 </vt:lpstr>
      <vt:lpstr>Теорема про паралельність площин</vt:lpstr>
      <vt:lpstr>Теорема № 2</vt:lpstr>
      <vt:lpstr>Теорема №4</vt:lpstr>
      <vt:lpstr>Властивості паралельних прямих</vt:lpstr>
      <vt:lpstr>Список використаних джерел інформації</vt:lpstr>
      <vt:lpstr>Дякую за увагу!!!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65</cp:revision>
  <dcterms:created xsi:type="dcterms:W3CDTF">2012-04-22T11:20:51Z</dcterms:created>
  <dcterms:modified xsi:type="dcterms:W3CDTF">2012-12-05T21:12:05Z</dcterms:modified>
</cp:coreProperties>
</file>