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60" r:id="rId12"/>
    <p:sldId id="261" r:id="rId13"/>
    <p:sldId id="262" r:id="rId14"/>
    <p:sldId id="258" r:id="rId15"/>
    <p:sldId id="259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77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58C3C-6CE6-4750-A09A-93D7CA547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DA22D-1101-469D-BBFE-F9BB4BAC5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6851C-540E-40DF-8E6E-303CCD137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599FC-5904-45AA-94E2-F648C6806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024C8-577D-4996-B40C-835746BAF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E7AB9-8D6F-4ECC-95CF-9A7A662CD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A5FAC-3135-44B1-9F5D-776AAC1A4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0D20C-FC3D-4BB6-9E38-2E6BBD7D8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49EDC-63C3-47CD-A15E-EB1CB6DC6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10B6F-FD40-4F2B-A73A-13F990D15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3FF4-087A-494C-ADCA-6202D4C3B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8844D-CCCF-4D44-BCE4-AEEBDF9B4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B5F4-CAD3-418E-8D95-83F2824E1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E4A2-ACA0-4EE1-8D13-77C982D73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23FD7-5800-40C1-A0F6-2DE30E2C2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5978-7C31-47C0-9B37-2DCC17E00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58A8-A149-4EFC-9867-D02CF880A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7AC69-2DA8-4374-8C6B-60B09A507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399AC-A5C6-46C3-9A42-75547CA50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F54FA-D38F-44B2-8191-5137317AA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481D6-D93E-4DCF-80B3-555625BCB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2473A-AA43-4788-AE0F-2E86D79E9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E9345-5900-4AD2-90CC-34FABAC7B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7BAF-01DF-4F20-8F5D-47F2D2024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302BD-09B4-49E3-8B7A-D68370001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26D9-145D-49BD-B8A8-81DD93E7C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2FA8D-A2CA-40CD-B33B-EF91E4CF3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588F4-46A0-4E22-9DE8-FA4352BFD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4E417-061D-417F-95A9-65F8C7912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BF28-DCC8-4F61-8AF6-CB77A07E7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9673F-7F2D-4492-A9E4-56A528FAF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5CCDE-6CB6-483B-A188-AA65A531D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83279-F219-471B-8A6A-97B4D986A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488F4-2A24-4DE8-B273-0BB7C5994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F404E-2676-4C7B-B511-7F0746AE5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72F2E-C876-4951-BF29-FB5D79CB3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C3EED-CA74-41CE-9465-A71F1A4DD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47B88-AA9A-4F99-A9D8-C0BE19A52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5501-FF02-4B97-A483-882CAABC7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8CF0-E413-403A-BBFC-B09973F29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75AEF-687A-4384-AF42-415365E90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3336-3B54-40EB-88D9-4842491A9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C0163-4507-4D9A-BE64-FD2A065F0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CF147-75EB-4942-A460-ABE08566B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9ABA6-F444-43C0-A227-569A48FC8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48E6A-DBD3-423D-9D53-7088C6BCD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E2ED4-579C-4C43-9A2B-124408F80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BB337-AB8D-4605-B42D-732D8A63B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F7113-B960-478D-86CE-1A0622D46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93D0D-9F37-41A3-84BA-27008B36A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7E2C0-6C28-4FE3-ADE3-18C5340DA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8485-402A-4A9B-85AE-19D9CE11E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3657B-E9BF-41D9-872C-EB71ED6C7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5AED7-0D83-4215-8F58-5374D24C4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6B44-2272-46BF-8235-2DE56A051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DC811-4DF5-440D-9537-3CEF1D5D0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B882-FD9F-4537-934B-5740B16A7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0D607-1874-46E6-BBF3-7E71EE80E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B3462-6555-4DD1-83FF-50BF375AD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1BC94-E752-4E2B-80C8-A17D47847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4E7AE-1F25-4ADF-B3BB-269508BC6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29F54-6252-44B6-B7FC-A8F51F892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A847-7B3D-463D-B5CB-A1F4538A7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921EB-DCC2-4CEB-A5F3-7583CD327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126D-3780-4BCD-8EE0-8DAEE351E5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13BB4-57AD-4803-AB0D-DD02B0D71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71771-4E50-4E40-BE7D-57249FDBA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6CD5B-D06B-4521-8369-ED2099B6B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5C3E6-1033-41AD-B5CD-2CE900972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ED112-3300-4D6B-B536-6207CB745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B0C41-8AB3-4347-A648-B11D93448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3A6A0-FFFF-4D1E-9705-C57FDE861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325-A9C5-4ABF-82B2-044497989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2B45E-1579-4463-9811-6AA446A07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5006D-400E-4621-960A-009DEF7D3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4E83-76F5-4371-BF43-B41504E00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1DE2E-7672-4BE2-9CD6-4A6CB71B4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2A516-B577-4B45-A7CE-C821DDB44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F5030-7CDF-4D09-9BE9-0513A177B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F2D5D-E2BA-4A5C-B32A-703980071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CDAC-D07D-4112-A1E8-2F31C4291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4E002-2B5B-4B61-9C11-CF8C42C8C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C6CF-101D-44A7-98DF-4FD4B25B2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4AB99-F68A-4725-A769-CF02120F5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874EB-5D77-4C2C-AE79-C2899F3D5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364D-0DFE-45D3-88D9-102295CE2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13D7E-6D26-4E57-910F-31CC3A3D9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30920-55DC-4A06-B1EB-19AB83326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A986D-EDDA-4A41-B91D-F30EAFE58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686BE-47DE-4527-B7EE-DDA650F52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0B86D-6788-40D3-B3D0-322F939CA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98909-944D-40B1-96E5-9E8C5967C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E21B1-7846-4590-A472-8DC4D30A1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2DE33-28C2-421D-808B-7CEAE4584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831C5-D786-4714-B65D-4E5F57CD2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5B07E-C41E-4D21-8C24-790833917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5FD04-F7C6-4272-B39E-F9623092B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2F550-93FC-4F92-BE69-7EF0091AA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AAE34-14DD-45A2-8BB1-9B723E783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3BFA14-C63E-4572-BEED-1D66076A565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7EE31-794B-429F-93DD-C86F26984C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490CA6-3A11-4FD3-B83B-D4D6075136F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FA2246-C180-4CB4-A47D-2EE3DEEE9D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CC5453-F2EE-484B-AE23-BC148627FE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7DA4B8-5752-4425-9FFB-3F1A6C580E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6F9729-51BB-497C-BFE7-B90E812FCCB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7D4CFA-FDD5-47AA-9565-7145978B19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4E529B-C7ED-4523-BFB8-A4E7FC2AC9B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uk-UA" sz="6000" b="1" dirty="0" smtClean="0"/>
              <a:t>ЦИЛІНДРИ</a:t>
            </a:r>
            <a:endParaRPr lang="ru-RU" sz="6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29330"/>
            <a:ext cx="9144000" cy="928670"/>
          </a:xfrm>
        </p:spPr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Островерх</a:t>
            </a:r>
            <a:r>
              <a:rPr lang="uk-UA" dirty="0" smtClean="0"/>
              <a:t> Ольга, 11-Б клас</a:t>
            </a:r>
            <a:endParaRPr lang="ru-RU" dirty="0"/>
          </a:p>
        </p:txBody>
      </p:sp>
      <p:pic>
        <p:nvPicPr>
          <p:cNvPr id="7" name="Picture 2" descr="http://upload.wikimedia.org/wikipedia/commons/thumb/e/e1/Cylinder_geometry.svg/150px-Cylinder_geometry.svg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100000" contrast="-28000"/>
          </a:blip>
          <a:srcRect/>
          <a:stretch>
            <a:fillRect/>
          </a:stretch>
        </p:blipFill>
        <p:spPr bwMode="auto">
          <a:xfrm>
            <a:off x="3571868" y="1643050"/>
            <a:ext cx="1971775" cy="3890971"/>
          </a:xfrm>
          <a:prstGeom prst="rect">
            <a:avLst/>
          </a:prstGeom>
          <a:noFill/>
          <a:ln w="0" cap="rnd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 w="152400" h="50800" prst="softRound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686800" cy="69689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800" b="1" dirty="0" smtClean="0"/>
              <a:t>Абажур                  Банка         Заводські труби</a:t>
            </a:r>
            <a:endParaRPr lang="ru-RU" sz="2800" b="1" dirty="0"/>
          </a:p>
        </p:txBody>
      </p:sp>
      <p:pic>
        <p:nvPicPr>
          <p:cNvPr id="120834" name="Picture 2" descr="http://sofitsvet.com.ua/upload/resizer2/2__upload_iblock_6a5_6a5665b8fb9ca3126006630949d573e0.jpg?cache=Y"/>
          <p:cNvPicPr>
            <a:picLocks noChangeAspect="1" noChangeArrowheads="1"/>
          </p:cNvPicPr>
          <p:nvPr/>
        </p:nvPicPr>
        <p:blipFill>
          <a:blip r:embed="rId2"/>
          <a:srcRect l="4724" r="12283"/>
          <a:stretch>
            <a:fillRect/>
          </a:stretch>
        </p:blipFill>
        <p:spPr bwMode="auto">
          <a:xfrm>
            <a:off x="-1" y="1214422"/>
            <a:ext cx="3201631" cy="3857652"/>
          </a:xfrm>
          <a:prstGeom prst="rect">
            <a:avLst/>
          </a:prstGeom>
          <a:noFill/>
        </p:spPr>
      </p:pic>
      <p:pic>
        <p:nvPicPr>
          <p:cNvPr id="120836" name="Picture 4" descr="http://lemage.ua/uploads/shop/original/48803.jpg"/>
          <p:cNvPicPr>
            <a:picLocks noChangeAspect="1" noChangeArrowheads="1"/>
          </p:cNvPicPr>
          <p:nvPr/>
        </p:nvPicPr>
        <p:blipFill>
          <a:blip r:embed="rId3"/>
          <a:srcRect l="22677" t="1890" r="23937" b="1260"/>
          <a:stretch>
            <a:fillRect/>
          </a:stretch>
        </p:blipFill>
        <p:spPr bwMode="auto">
          <a:xfrm>
            <a:off x="3357554" y="1214422"/>
            <a:ext cx="2135611" cy="3874564"/>
          </a:xfrm>
          <a:prstGeom prst="rect">
            <a:avLst/>
          </a:prstGeom>
          <a:noFill/>
        </p:spPr>
      </p:pic>
      <p:pic>
        <p:nvPicPr>
          <p:cNvPr id="120838" name="Picture 6" descr="http://shkolazhizni.ru/img/content/i100/100733_or.jpg"/>
          <p:cNvPicPr>
            <a:picLocks noChangeAspect="1" noChangeArrowheads="1"/>
          </p:cNvPicPr>
          <p:nvPr/>
        </p:nvPicPr>
        <p:blipFill>
          <a:blip r:embed="rId4"/>
          <a:srcRect l="48720" t="11121"/>
          <a:stretch>
            <a:fillRect/>
          </a:stretch>
        </p:blipFill>
        <p:spPr bwMode="auto">
          <a:xfrm>
            <a:off x="5625348" y="1071546"/>
            <a:ext cx="3518652" cy="404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/>
              <a:t>Батарейки</a:t>
            </a:r>
            <a:endParaRPr lang="ru-RU" sz="3600" b="1" dirty="0"/>
          </a:p>
        </p:txBody>
      </p:sp>
      <p:pic>
        <p:nvPicPr>
          <p:cNvPr id="121858" name="Picture 2" descr="http://yarst.org/FOTO_BAT_AAA/IMG_7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620000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Пень                                   Торт</a:t>
            </a:r>
            <a:endParaRPr lang="ru-RU" dirty="0"/>
          </a:p>
        </p:txBody>
      </p:sp>
      <p:pic>
        <p:nvPicPr>
          <p:cNvPr id="122882" name="Picture 2" descr="http://kherson.pro/data/img/1c62f280ebc30382c0ff067df5af1ee1df2d9da5.gif"/>
          <p:cNvPicPr>
            <a:picLocks noChangeAspect="1" noChangeArrowheads="1"/>
          </p:cNvPicPr>
          <p:nvPr/>
        </p:nvPicPr>
        <p:blipFill>
          <a:blip r:embed="rId2"/>
          <a:srcRect l="37211" r="2658" b="21200"/>
          <a:stretch>
            <a:fillRect/>
          </a:stretch>
        </p:blipFill>
        <p:spPr bwMode="auto">
          <a:xfrm>
            <a:off x="0" y="1370962"/>
            <a:ext cx="4357686" cy="4152395"/>
          </a:xfrm>
          <a:prstGeom prst="rect">
            <a:avLst/>
          </a:prstGeom>
          <a:noFill/>
        </p:spPr>
      </p:pic>
      <p:pic>
        <p:nvPicPr>
          <p:cNvPr id="122884" name="Picture 4" descr="http://kushaem.biz/uploads/taginator/Mar-2013/tort-den-i-noch.jpg"/>
          <p:cNvPicPr>
            <a:picLocks noChangeAspect="1" noChangeArrowheads="1"/>
          </p:cNvPicPr>
          <p:nvPr/>
        </p:nvPicPr>
        <p:blipFill>
          <a:blip r:embed="rId3"/>
          <a:srcRect l="15700" r="11048"/>
          <a:stretch>
            <a:fillRect/>
          </a:stretch>
        </p:blipFill>
        <p:spPr bwMode="auto">
          <a:xfrm>
            <a:off x="4608819" y="1357298"/>
            <a:ext cx="4535181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3247"/>
          </a:xfrm>
        </p:spPr>
        <p:txBody>
          <a:bodyPr/>
          <a:lstStyle/>
          <a:p>
            <a:r>
              <a:rPr lang="ru-RU" b="1" dirty="0" err="1" smtClean="0"/>
              <a:t>Циліндр</a:t>
            </a:r>
            <a:r>
              <a:rPr lang="ru-RU" b="1" dirty="0" smtClean="0"/>
              <a:t> </a:t>
            </a:r>
            <a:r>
              <a:rPr lang="ru-RU" b="1" dirty="0"/>
              <a:t>-</a:t>
            </a:r>
            <a:r>
              <a:rPr lang="ru-RU" dirty="0" smtClean="0"/>
              <a:t> </a:t>
            </a:r>
            <a:r>
              <a:rPr lang="ru-RU" dirty="0" err="1" smtClean="0"/>
              <a:t>геометричне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, яке </a:t>
            </a:r>
            <a:r>
              <a:rPr lang="ru-RU" dirty="0" err="1" smtClean="0"/>
              <a:t>складається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паралельних</a:t>
            </a:r>
            <a:r>
              <a:rPr lang="ru-RU" dirty="0" smtClean="0"/>
              <a:t> </a:t>
            </a:r>
            <a:r>
              <a:rPr lang="ru-RU" dirty="0" err="1" smtClean="0"/>
              <a:t>кругів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суміщаються</a:t>
            </a:r>
            <a:r>
              <a:rPr lang="ru-RU" dirty="0" smtClean="0"/>
              <a:t> </a:t>
            </a:r>
            <a:r>
              <a:rPr lang="ru-RU" dirty="0" err="1" smtClean="0"/>
              <a:t>паралельним</a:t>
            </a:r>
            <a:r>
              <a:rPr lang="ru-RU" dirty="0" smtClean="0"/>
              <a:t> </a:t>
            </a:r>
            <a:r>
              <a:rPr lang="ru-RU" dirty="0" err="1" smtClean="0"/>
              <a:t>перенесенням</a:t>
            </a:r>
            <a:r>
              <a:rPr lang="ru-RU" dirty="0" smtClean="0"/>
              <a:t>, та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відрізків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сполучають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точки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кругів</a:t>
            </a:r>
            <a:r>
              <a:rPr lang="ru-RU" dirty="0" smtClean="0"/>
              <a:t>. Основа </a:t>
            </a:r>
            <a:r>
              <a:rPr lang="ru-RU" dirty="0" err="1" smtClean="0"/>
              <a:t>перетинає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твірну</a:t>
            </a:r>
            <a:r>
              <a:rPr lang="ru-RU" dirty="0" smtClean="0"/>
              <a:t> </a:t>
            </a:r>
            <a:r>
              <a:rPr lang="ru-RU" dirty="0" err="1" smtClean="0"/>
              <a:t>бічної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рівно</a:t>
            </a:r>
            <a:r>
              <a:rPr lang="ru-RU" dirty="0" smtClean="0"/>
              <a:t> один раз.</a:t>
            </a:r>
            <a:endParaRPr lang="ru-RU" dirty="0"/>
          </a:p>
        </p:txBody>
      </p:sp>
      <p:pic>
        <p:nvPicPr>
          <p:cNvPr id="16390" name="Picture 6" descr="http://www.liceum-6-tmb.narod.ru/teacher/material/matem/metod/metod.files/image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91179"/>
            <a:ext cx="3071834" cy="3766821"/>
          </a:xfrm>
          <a:prstGeom prst="rect">
            <a:avLst/>
          </a:prstGeom>
          <a:noFill/>
        </p:spPr>
      </p:pic>
      <p:sp>
        <p:nvSpPr>
          <p:cNvPr id="9" name="Цилиндр 8"/>
          <p:cNvSpPr/>
          <p:nvPr/>
        </p:nvSpPr>
        <p:spPr>
          <a:xfrm>
            <a:off x="5214942" y="3214686"/>
            <a:ext cx="2571768" cy="3429024"/>
          </a:xfrm>
          <a:prstGeom prst="can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/>
              </a:gs>
              <a:gs pos="100000">
                <a:schemeClr val="tx1"/>
              </a:gs>
            </a:gsLst>
            <a:lin ang="5400000" scaled="0"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203200" dist="165100" sx="104000" sy="104000" algn="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циліндра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9"/>
            <a:ext cx="9144000" cy="2928958"/>
          </a:xfrm>
        </p:spPr>
        <p:txBody>
          <a:bodyPr/>
          <a:lstStyle/>
          <a:p>
            <a:r>
              <a:rPr lang="ru-RU" i="1" dirty="0" err="1" smtClean="0"/>
              <a:t>Твірні</a:t>
            </a:r>
            <a:r>
              <a:rPr lang="ru-RU" i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відрізки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сполучають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точки </a:t>
            </a:r>
            <a:r>
              <a:rPr lang="ru-RU" dirty="0" err="1" smtClean="0"/>
              <a:t>кіл</a:t>
            </a:r>
            <a:r>
              <a:rPr lang="ru-RU" dirty="0" smtClean="0"/>
              <a:t> </a:t>
            </a:r>
            <a:r>
              <a:rPr lang="ru-RU" dirty="0" err="1" smtClean="0"/>
              <a:t>кругів</a:t>
            </a:r>
            <a:r>
              <a:rPr lang="ru-RU" dirty="0" smtClean="0"/>
              <a:t>. Вони </a:t>
            </a:r>
            <a:r>
              <a:rPr lang="ru-RU" dirty="0" err="1" smtClean="0"/>
              <a:t>паралельні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 </a:t>
            </a:r>
          </a:p>
          <a:p>
            <a:r>
              <a:rPr lang="ru-RU" sz="3000" i="1" dirty="0" err="1" smtClean="0"/>
              <a:t>Поверхня</a:t>
            </a:r>
            <a:r>
              <a:rPr lang="ru-RU" sz="3000" i="1" dirty="0" smtClean="0"/>
              <a:t>  </a:t>
            </a:r>
            <a:r>
              <a:rPr lang="ru-RU" sz="3000" dirty="0" err="1" smtClean="0"/>
              <a:t>складається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основ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бічної</a:t>
            </a:r>
            <a:r>
              <a:rPr lang="ru-RU" sz="3000" dirty="0" smtClean="0"/>
              <a:t> </a:t>
            </a:r>
            <a:r>
              <a:rPr lang="ru-RU" sz="3000" dirty="0" err="1" smtClean="0"/>
              <a:t>поверхні</a:t>
            </a:r>
            <a:r>
              <a:rPr lang="ru-RU" sz="3000" dirty="0" smtClean="0"/>
              <a:t>.</a:t>
            </a:r>
          </a:p>
          <a:p>
            <a:r>
              <a:rPr lang="ru-RU" i="1" dirty="0" err="1" smtClean="0"/>
              <a:t>Бічна</a:t>
            </a:r>
            <a:r>
              <a:rPr lang="ru-RU" i="1" dirty="0" smtClean="0"/>
              <a:t> </a:t>
            </a:r>
            <a:r>
              <a:rPr lang="ru-RU" i="1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твірних</a:t>
            </a:r>
            <a:r>
              <a:rPr lang="ru-RU" dirty="0" smtClean="0"/>
              <a:t>.</a:t>
            </a:r>
          </a:p>
          <a:p>
            <a:r>
              <a:rPr lang="ru-RU" i="1" dirty="0" err="1" smtClean="0"/>
              <a:t>Радіус</a:t>
            </a:r>
            <a:r>
              <a:rPr lang="ru-RU" i="1" dirty="0" smtClean="0"/>
              <a:t> </a:t>
            </a:r>
            <a:r>
              <a:rPr lang="ru-RU" i="1" dirty="0" err="1" smtClean="0"/>
              <a:t>циліндра</a:t>
            </a:r>
            <a:r>
              <a:rPr lang="ru-RU" i="1" dirty="0" smtClean="0"/>
              <a:t> -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.</a:t>
            </a:r>
          </a:p>
        </p:txBody>
      </p:sp>
      <p:pic>
        <p:nvPicPr>
          <p:cNvPr id="4" name="Picture 8" descr="http://shkolo.ru/i/cilind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14752"/>
            <a:ext cx="6673882" cy="2808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i="1" dirty="0" err="1" smtClean="0"/>
              <a:t>Висота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площинами</a:t>
            </a:r>
            <a:r>
              <a:rPr lang="ru-RU" dirty="0" smtClean="0"/>
              <a:t> основ.</a:t>
            </a:r>
          </a:p>
          <a:p>
            <a:r>
              <a:rPr lang="ru-RU" i="1" dirty="0" err="1" smtClean="0"/>
              <a:t>Вісь</a:t>
            </a:r>
            <a:r>
              <a:rPr lang="ru-RU" i="1" dirty="0" smtClean="0"/>
              <a:t> -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пряма, яка проходить через </a:t>
            </a:r>
            <a:r>
              <a:rPr lang="ru-RU" dirty="0" err="1" smtClean="0"/>
              <a:t>центри</a:t>
            </a:r>
            <a:r>
              <a:rPr lang="ru-RU" dirty="0" smtClean="0"/>
              <a:t> основ. Вона </a:t>
            </a:r>
            <a:r>
              <a:rPr lang="ru-RU" dirty="0" err="1" smtClean="0"/>
              <a:t>паралельна</a:t>
            </a:r>
            <a:r>
              <a:rPr lang="ru-RU" dirty="0" smtClean="0"/>
              <a:t> </a:t>
            </a:r>
            <a:r>
              <a:rPr lang="ru-RU" dirty="0" err="1" smtClean="0"/>
              <a:t>твірним</a:t>
            </a:r>
            <a:r>
              <a:rPr lang="ru-RU" dirty="0" smtClean="0"/>
              <a:t>.</a:t>
            </a:r>
          </a:p>
          <a:p>
            <a:r>
              <a:rPr lang="ru-RU" i="1" dirty="0" err="1" smtClean="0"/>
              <a:t>Осьовий</a:t>
            </a:r>
            <a:r>
              <a:rPr lang="ru-RU" i="1" dirty="0" smtClean="0"/>
              <a:t> </a:t>
            </a:r>
            <a:r>
              <a:rPr lang="ru-RU" i="1" dirty="0" err="1" smtClean="0"/>
              <a:t>переріз</a:t>
            </a:r>
            <a:r>
              <a:rPr lang="ru-RU" dirty="0" smtClean="0"/>
              <a:t> - </a:t>
            </a:r>
            <a:r>
              <a:rPr lang="ru-RU" dirty="0" err="1" smtClean="0"/>
              <a:t>переріз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sz="3100" dirty="0" err="1" smtClean="0"/>
              <a:t>площиною,що</a:t>
            </a:r>
            <a:r>
              <a:rPr lang="ru-RU" sz="3100" dirty="0" smtClean="0"/>
              <a:t> проходить через </a:t>
            </a:r>
            <a:r>
              <a:rPr lang="ru-RU" sz="3100" dirty="0" err="1" smtClean="0"/>
              <a:t>вісь</a:t>
            </a:r>
            <a:r>
              <a:rPr lang="ru-RU" sz="3100" dirty="0" smtClean="0"/>
              <a:t> </a:t>
            </a:r>
            <a:r>
              <a:rPr lang="ru-RU" sz="3100" dirty="0" err="1" smtClean="0"/>
              <a:t>циліндра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0834" name="Picture 2" descr="http://900igr.net/datai/geometrija/TSilindr-geometrija-11-klass/0006-009-Tema-TSilin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85552"/>
            <a:ext cx="5429288" cy="370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643182"/>
          </a:xfrm>
        </p:spPr>
        <p:txBody>
          <a:bodyPr/>
          <a:lstStyle/>
          <a:p>
            <a:r>
              <a:rPr lang="ru-RU" i="1" dirty="0" err="1" smtClean="0"/>
              <a:t>Дотична</a:t>
            </a:r>
            <a:r>
              <a:rPr lang="ru-RU" i="1" dirty="0" smtClean="0"/>
              <a:t> до </a:t>
            </a:r>
            <a:r>
              <a:rPr lang="ru-RU" i="1" dirty="0" err="1" smtClean="0"/>
              <a:t>циліндра</a:t>
            </a:r>
            <a:r>
              <a:rPr lang="ru-RU" dirty="0" smtClean="0"/>
              <a:t> — </a:t>
            </a:r>
            <a:r>
              <a:rPr lang="ru-RU" dirty="0" err="1" smtClean="0"/>
              <a:t>площина</a:t>
            </a:r>
            <a:r>
              <a:rPr lang="ru-RU" dirty="0" smtClean="0"/>
              <a:t>, яка проходить через </a:t>
            </a:r>
            <a:r>
              <a:rPr lang="ru-RU" dirty="0" err="1" smtClean="0"/>
              <a:t>твірну</a:t>
            </a:r>
            <a:r>
              <a:rPr lang="ru-RU" dirty="0" smtClean="0"/>
              <a:t> прямого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перпендикулярна до </a:t>
            </a:r>
            <a:r>
              <a:rPr lang="ru-RU" dirty="0" err="1" smtClean="0"/>
              <a:t>осьового</a:t>
            </a:r>
            <a:r>
              <a:rPr lang="ru-RU" dirty="0" smtClean="0"/>
              <a:t> </a:t>
            </a:r>
            <a:r>
              <a:rPr lang="ru-RU" dirty="0" err="1" smtClean="0"/>
              <a:t>перерізу</a:t>
            </a:r>
            <a:r>
              <a:rPr lang="ru-RU" dirty="0" smtClean="0"/>
              <a:t>, </a:t>
            </a:r>
            <a:r>
              <a:rPr lang="ru-RU" dirty="0" err="1" smtClean="0"/>
              <a:t>проведеного</a:t>
            </a:r>
            <a:r>
              <a:rPr lang="ru-RU" dirty="0" smtClean="0"/>
              <a:t> через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твірну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площиною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882" name="Picture 2" descr="http://school.xvatit.com/images/4/43/2-07-15.jpg"/>
          <p:cNvPicPr>
            <a:picLocks noChangeAspect="1" noChangeArrowheads="1"/>
          </p:cNvPicPr>
          <p:nvPr/>
        </p:nvPicPr>
        <p:blipFill>
          <a:blip r:embed="rId2"/>
          <a:srcRect r="56613" b="9449"/>
          <a:stretch>
            <a:fillRect/>
          </a:stretch>
        </p:blipFill>
        <p:spPr bwMode="auto">
          <a:xfrm>
            <a:off x="2786050" y="2277647"/>
            <a:ext cx="3714776" cy="4580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/>
          <a:lstStyle/>
          <a:p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циліндрів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3214710"/>
          </a:xfrm>
        </p:spPr>
        <p:txBody>
          <a:bodyPr/>
          <a:lstStyle/>
          <a:p>
            <a:r>
              <a:rPr lang="ru-RU" i="1" dirty="0" err="1" smtClean="0"/>
              <a:t>Нескінченний</a:t>
            </a:r>
            <a:r>
              <a:rPr lang="ru-RU" i="1" dirty="0" smtClean="0"/>
              <a:t> </a:t>
            </a:r>
            <a:r>
              <a:rPr lang="ru-RU" i="1" dirty="0" err="1" smtClean="0"/>
              <a:t>циліндр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нескінченне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обмежене</a:t>
            </a:r>
            <a:r>
              <a:rPr lang="ru-RU" dirty="0" smtClean="0"/>
              <a:t> замкнутою </a:t>
            </a:r>
            <a:r>
              <a:rPr lang="ru-RU" dirty="0" err="1" smtClean="0"/>
              <a:t>нескінченною</a:t>
            </a:r>
            <a:r>
              <a:rPr lang="ru-RU" dirty="0" smtClean="0"/>
              <a:t> </a:t>
            </a:r>
            <a:r>
              <a:rPr lang="ru-RU" dirty="0" err="1" smtClean="0"/>
              <a:t>циліндричною</a:t>
            </a:r>
            <a:r>
              <a:rPr lang="ru-RU" dirty="0" smtClean="0"/>
              <a:t> </a:t>
            </a:r>
            <a:r>
              <a:rPr lang="ru-RU" dirty="0" err="1" smtClean="0"/>
              <a:t>поверхнею</a:t>
            </a:r>
            <a:r>
              <a:rPr lang="ru-RU" dirty="0" smtClean="0"/>
              <a:t>.</a:t>
            </a:r>
          </a:p>
          <a:p>
            <a:r>
              <a:rPr lang="ru-RU" i="1" dirty="0" err="1" smtClean="0"/>
              <a:t>Відкритий</a:t>
            </a:r>
            <a:r>
              <a:rPr lang="ru-RU" i="1" dirty="0" smtClean="0"/>
              <a:t> </a:t>
            </a:r>
            <a:r>
              <a:rPr lang="ru-RU" i="1" dirty="0" err="1" smtClean="0"/>
              <a:t>циліндр</a:t>
            </a:r>
            <a:r>
              <a:rPr lang="ru-RU" dirty="0" smtClean="0"/>
              <a:t> — </a:t>
            </a:r>
            <a:r>
              <a:rPr lang="ru-RU" dirty="0" err="1" smtClean="0"/>
              <a:t>обмежене</a:t>
            </a:r>
            <a:r>
              <a:rPr lang="ru-RU" dirty="0" smtClean="0"/>
              <a:t> </a:t>
            </a:r>
            <a:r>
              <a:rPr lang="ru-RU" dirty="0" err="1" smtClean="0"/>
              <a:t>замкнутим</a:t>
            </a:r>
            <a:r>
              <a:rPr lang="ru-RU" dirty="0" smtClean="0"/>
              <a:t> </a:t>
            </a:r>
            <a:r>
              <a:rPr lang="ru-RU" dirty="0" err="1" smtClean="0"/>
              <a:t>циліндровим</a:t>
            </a:r>
            <a:r>
              <a:rPr lang="ru-RU" dirty="0" smtClean="0"/>
              <a:t> </a:t>
            </a:r>
            <a:r>
              <a:rPr lang="ru-RU" dirty="0" err="1" smtClean="0"/>
              <a:t>променем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основою </a:t>
            </a:r>
            <a:r>
              <a:rPr lang="ru-RU" dirty="0" err="1" smtClean="0"/>
              <a:t>геометричне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8786" name="Picture 2" descr="http://gendocs.ru/gendocs/docs/1/872/conv_1/file1_html_m724fe58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428249"/>
            <a:ext cx="4929190" cy="342975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вид: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dirty="0" err="1" smtClean="0"/>
              <a:t>пласкі</a:t>
            </a:r>
            <a:r>
              <a:rPr lang="ru-RU" dirty="0" smtClean="0"/>
              <a:t> (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рівнобіжні</a:t>
            </a:r>
            <a:r>
              <a:rPr lang="ru-RU" dirty="0" smtClean="0"/>
              <a:t>) — </a:t>
            </a:r>
            <a:r>
              <a:rPr lang="ru-RU" dirty="0" err="1" smtClean="0"/>
              <a:t>циліндр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таким,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на </a:t>
            </a:r>
            <a:r>
              <a:rPr lang="ru-RU" dirty="0" err="1" smtClean="0"/>
              <a:t>площині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стоять на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dirty="0" err="1" smtClean="0"/>
              <a:t>перпендикулярні</a:t>
            </a:r>
            <a:r>
              <a:rPr lang="ru-RU" dirty="0" smtClean="0"/>
              <a:t> </a:t>
            </a:r>
            <a:r>
              <a:rPr lang="ru-RU" dirty="0" err="1" smtClean="0"/>
              <a:t>твірним</a:t>
            </a:r>
            <a:r>
              <a:rPr lang="ru-RU" dirty="0" smtClean="0"/>
              <a:t> —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циліндр</a:t>
            </a:r>
            <a:r>
              <a:rPr lang="ru-RU" dirty="0" smtClean="0"/>
              <a:t>;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основа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на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: </a:t>
            </a:r>
          </a:p>
          <a:p>
            <a:pPr lvl="1">
              <a:buNone/>
            </a:pPr>
            <a:r>
              <a:rPr lang="ru-RU" dirty="0" smtClean="0"/>
              <a:t>коло — </a:t>
            </a:r>
            <a:r>
              <a:rPr lang="ru-RU" i="1" dirty="0" err="1" smtClean="0"/>
              <a:t>круглий</a:t>
            </a:r>
            <a:r>
              <a:rPr lang="ru-RU" i="1" dirty="0" smtClean="0"/>
              <a:t> </a:t>
            </a:r>
            <a:r>
              <a:rPr lang="ru-RU" i="1" dirty="0" err="1" smtClean="0"/>
              <a:t>циліндр</a:t>
            </a:r>
            <a:r>
              <a:rPr lang="ru-RU" dirty="0" smtClean="0"/>
              <a:t>;</a:t>
            </a:r>
          </a:p>
          <a:p>
            <a:pPr lvl="1">
              <a:buNone/>
            </a:pPr>
            <a:r>
              <a:rPr lang="ru-RU" dirty="0" err="1" smtClean="0"/>
              <a:t>еліпс</a:t>
            </a:r>
            <a:r>
              <a:rPr lang="ru-RU" dirty="0" smtClean="0"/>
              <a:t> — </a:t>
            </a:r>
            <a:r>
              <a:rPr lang="ru-RU" i="1" dirty="0" err="1" smtClean="0"/>
              <a:t>еліптичний</a:t>
            </a:r>
            <a:r>
              <a:rPr lang="ru-RU" i="1" dirty="0" smtClean="0"/>
              <a:t> </a:t>
            </a:r>
            <a:r>
              <a:rPr lang="ru-RU" i="1" dirty="0" err="1" smtClean="0"/>
              <a:t>циліндр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9810" name="Picture 2" descr="http://referat.ru/cache/referats/28125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056" y="4143380"/>
            <a:ext cx="365694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71876"/>
          </a:xfrm>
        </p:spPr>
        <p:txBody>
          <a:bodyPr/>
          <a:lstStyle/>
          <a:p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 smtClean="0"/>
              <a:t>бічної</a:t>
            </a:r>
            <a:r>
              <a:rPr lang="ru-RU" b="1" dirty="0" smtClean="0"/>
              <a:t>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розгортки</a:t>
            </a:r>
            <a:r>
              <a:rPr lang="ru-RU" dirty="0" smtClean="0"/>
              <a:t> та </a:t>
            </a:r>
            <a:r>
              <a:rPr lang="ru-RU" dirty="0" err="1" smtClean="0"/>
              <a:t>обчислюється</a:t>
            </a:r>
            <a:r>
              <a:rPr lang="ru-RU" dirty="0" smtClean="0"/>
              <a:t> за формулою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сумі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бічної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основ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єм</a:t>
            </a:r>
            <a:r>
              <a:rPr lang="uk-UA" dirty="0" smtClean="0"/>
              <a:t> циліндра дорівнює: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S_b = 2 \pi R 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71546"/>
            <a:ext cx="2500330" cy="4620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Picture 2" descr="http://upload.wikimedia.org/math/2/c/b/2cb11762694da407af719834dacacd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3318620" cy="5000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http://upload.wikimedia.org/math/f/f/f/fffe26767bc2db3d61a96eab1b71e34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071810"/>
            <a:ext cx="2928958" cy="8156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0" name="Picture 6" descr="&amp;Fcy;&amp;acy;&amp;jcy;&amp;lcy;:Square of lateral surface of cylind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071942"/>
            <a:ext cx="1862142" cy="2643182"/>
          </a:xfrm>
          <a:prstGeom prst="rect">
            <a:avLst/>
          </a:prstGeom>
          <a:noFill/>
        </p:spPr>
      </p:pic>
      <p:pic>
        <p:nvPicPr>
          <p:cNvPr id="1032" name="Picture 8" descr="http://zadacha.uanet.biz/uploads/d0/9d/d09d7815dc6a8cf978c58f85c6ec59fb/stereometrija-tsilind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848099"/>
            <a:ext cx="4286250" cy="300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uk-UA" sz="5400" b="1" dirty="0" smtClean="0"/>
              <a:t>Циліндри в нашому житті</a:t>
            </a:r>
            <a:endParaRPr lang="ru-RU" sz="5400" b="1" dirty="0"/>
          </a:p>
        </p:txBody>
      </p:sp>
      <p:pic>
        <p:nvPicPr>
          <p:cNvPr id="119810" name="Picture 2" descr="http://www.oldtimer.ru/upload/retrospective/08-09-13Hats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333750" cy="2886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29198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Капелюх - циліндр</a:t>
            </a:r>
            <a:endParaRPr lang="ru-RU" sz="2800" b="1" dirty="0"/>
          </a:p>
        </p:txBody>
      </p:sp>
      <p:pic>
        <p:nvPicPr>
          <p:cNvPr id="119812" name="Picture 4" descr="http://dic.academic.ru/pictures/wiki/files/99/can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857364"/>
            <a:ext cx="2286016" cy="3048022"/>
          </a:xfrm>
          <a:prstGeom prst="rect">
            <a:avLst/>
          </a:prstGeom>
          <a:noFill/>
        </p:spPr>
      </p:pic>
      <p:pic>
        <p:nvPicPr>
          <p:cNvPr id="119814" name="Picture 6" descr="http://900igr.net/datai/muzyka/Muz.instrumenty-2.files/0005-004-Baraban.jpg"/>
          <p:cNvPicPr>
            <a:picLocks noChangeAspect="1" noChangeArrowheads="1"/>
          </p:cNvPicPr>
          <p:nvPr/>
        </p:nvPicPr>
        <p:blipFill>
          <a:blip r:embed="rId4"/>
          <a:srcRect l="10727" t="14209" r="7572"/>
          <a:stretch>
            <a:fillRect/>
          </a:stretch>
        </p:blipFill>
        <p:spPr bwMode="auto">
          <a:xfrm>
            <a:off x="6716736" y="1714488"/>
            <a:ext cx="2427264" cy="3395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507207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Свічка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5072074"/>
            <a:ext cx="2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Барабан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8">
  <a:themeElements>
    <a:clrScheme name="ve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66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008080"/>
      </a:dk2>
      <a:lt2>
        <a:srgbClr val="003366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018</Template>
  <TotalTime>575</TotalTime>
  <Words>290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018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ЦИЛІНДРИ</vt:lpstr>
      <vt:lpstr>Слайд 2</vt:lpstr>
      <vt:lpstr>Елементи циліндра </vt:lpstr>
      <vt:lpstr>Слайд 4</vt:lpstr>
      <vt:lpstr>Слайд 5</vt:lpstr>
      <vt:lpstr>Види циліндрів </vt:lpstr>
      <vt:lpstr>Слайд 7</vt:lpstr>
      <vt:lpstr>Слайд 8</vt:lpstr>
      <vt:lpstr>Циліндри в нашому житті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ТІЛА ОБЕРТАННЯ</dc:title>
  <dc:creator>Olya</dc:creator>
  <cp:lastModifiedBy>Olya</cp:lastModifiedBy>
  <cp:revision>59</cp:revision>
  <dcterms:created xsi:type="dcterms:W3CDTF">2014-04-02T16:08:25Z</dcterms:created>
  <dcterms:modified xsi:type="dcterms:W3CDTF">2014-04-05T13:44:00Z</dcterms:modified>
</cp:coreProperties>
</file>