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B1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9DF9-421B-4A82-A107-89CE77163177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D37E9-1172-47C3-A327-619454A47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6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7E9-1172-47C3-A327-619454A47E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7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9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8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8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7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6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0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2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3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0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C8424-8FB1-46AE-8F1B-CDA1EF07122B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4B24F-275C-44AC-A334-8403F3FA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197790"/>
            <a:ext cx="5382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ln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>
                        <a:lumMod val="34000"/>
                        <a:lumOff val="66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Правильні многокутники </a:t>
            </a:r>
          </a:p>
          <a:p>
            <a:pPr algn="ctr"/>
            <a:r>
              <a:rPr lang="uk-UA" sz="4400" b="1" i="1" dirty="0" smtClean="0">
                <a:ln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>
                        <a:lumMod val="34000"/>
                        <a:lumOff val="66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та їх властивості.</a:t>
            </a:r>
            <a:endParaRPr lang="uk-UA" sz="4400" b="1" i="1" dirty="0">
              <a:ln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A603AB">
                      <a:lumMod val="34000"/>
                      <a:lumOff val="66000"/>
                    </a:srgbClr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5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053" y="688706"/>
            <a:ext cx="87398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i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Правильні многокутники</a:t>
            </a:r>
            <a:endParaRPr lang="uk-UA" sz="6000" b="1" i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Визначення:</a:t>
            </a:r>
            <a:r>
              <a:rPr lang="uk-UA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uk-UA" sz="2000" i="1" dirty="0" smtClean="0">
                <a:latin typeface="Candara" pitchFamily="34" charset="0"/>
              </a:rPr>
              <a:t>опуклий багатокутник називається правильним, якщо у нього всі сторони і всі кути рівні.</a:t>
            </a:r>
            <a:endParaRPr lang="uk-UA" sz="2000" i="1" dirty="0">
              <a:latin typeface="Candar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76720"/>
            <a:ext cx="19685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25" y="6109473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latin typeface="Candara" pitchFamily="34" charset="0"/>
              </a:rPr>
              <a:t>Правильний трикутник</a:t>
            </a:r>
            <a:endParaRPr lang="uk-UA" i="1" dirty="0">
              <a:latin typeface="Candara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13043"/>
            <a:ext cx="243205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9457" y="4668755"/>
            <a:ext cx="107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Candara" pitchFamily="34" charset="0"/>
              </a:rPr>
              <a:t>Квадрат</a:t>
            </a:r>
            <a:endParaRPr lang="ru-RU" i="1" dirty="0">
              <a:latin typeface="Candara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80" y="4973960"/>
            <a:ext cx="1963737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9912" y="6108432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latin typeface="Candara" pitchFamily="34" charset="0"/>
              </a:rPr>
              <a:t>Правильний шестикутник</a:t>
            </a:r>
            <a:endParaRPr lang="uk-UA" i="1" dirty="0">
              <a:latin typeface="Candara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7" y="3340018"/>
            <a:ext cx="2328863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48866" y="4763943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latin typeface="Candara" pitchFamily="34" charset="0"/>
              </a:rPr>
              <a:t>Правильний восьмикутник</a:t>
            </a:r>
            <a:endParaRPr lang="uk-UA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9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1363" r="4849" b="2727"/>
          <a:stretch/>
        </p:blipFill>
        <p:spPr>
          <a:xfrm rot="5400000">
            <a:off x="1146243" y="-1140531"/>
            <a:ext cx="6858000" cy="9139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5704" y="105273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Коло, описане навколо правильного багатокутника</a:t>
            </a:r>
            <a:endParaRPr lang="uk-UA" sz="3600" b="1" i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3" y="2708920"/>
            <a:ext cx="298132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9" y="2758132"/>
            <a:ext cx="2974975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54" y="3142005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6103" y="389122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36785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13002" y="330924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2916833"/>
            <a:ext cx="417646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600" i="1" dirty="0">
                <a:solidFill>
                  <a:prstClr val="black"/>
                </a:solidFill>
              </a:rPr>
              <a:t>Около </a:t>
            </a:r>
            <a:r>
              <a:rPr lang="ru-RU" sz="2600" i="1" dirty="0" smtClean="0">
                <a:solidFill>
                  <a:prstClr val="black"/>
                </a:solidFill>
              </a:rPr>
              <a:t>всякого</a:t>
            </a:r>
            <a:r>
              <a:rPr lang="en-US" sz="2600" i="1" dirty="0">
                <a:solidFill>
                  <a:prstClr val="black"/>
                </a:solidFill>
              </a:rPr>
              <a:t> </a:t>
            </a:r>
            <a:r>
              <a:rPr lang="ru-RU" sz="2600" i="1" dirty="0" smtClean="0">
                <a:solidFill>
                  <a:prstClr val="black"/>
                </a:solidFill>
              </a:rPr>
              <a:t>правильного </a:t>
            </a:r>
            <a:r>
              <a:rPr lang="ru-RU" sz="2600" i="1" dirty="0">
                <a:solidFill>
                  <a:prstClr val="black"/>
                </a:solidFill>
              </a:rPr>
              <a:t>многоугольника можно описать окружность и притом только одну.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31" y="4115087"/>
            <a:ext cx="158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17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1555" y="444242"/>
            <a:ext cx="59829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Коло, вписана в правильний </a:t>
            </a:r>
            <a:endParaRPr lang="en-US" sz="3600" b="1" i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uk-UA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багатокутник</a:t>
            </a:r>
            <a:endParaRPr lang="uk-UA" sz="36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312737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57" y="2564903"/>
            <a:ext cx="312737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06" y="2945424"/>
            <a:ext cx="10969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8693" y="379446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93514" y="319110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13015" y="2738987"/>
            <a:ext cx="39181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i="1" dirty="0" smtClean="0"/>
              <a:t>В будь-</a:t>
            </a:r>
            <a:r>
              <a:rPr lang="uk-UA" sz="2600" i="1" dirty="0" smtClean="0"/>
              <a:t>який</a:t>
            </a:r>
            <a:r>
              <a:rPr lang="ru-RU" sz="2600" i="1" dirty="0" smtClean="0"/>
              <a:t> </a:t>
            </a:r>
            <a:r>
              <a:rPr lang="uk-UA" sz="2600" i="1" dirty="0" smtClean="0"/>
              <a:t>правильний багатокутник можна вписати коло </a:t>
            </a:r>
            <a:r>
              <a:rPr lang="ru-RU" sz="2600" i="1" dirty="0" smtClean="0"/>
              <a:t>і </a:t>
            </a:r>
            <a:r>
              <a:rPr lang="uk-UA" sz="2600" i="1" dirty="0" smtClean="0"/>
              <a:t>притому тільки </a:t>
            </a:r>
            <a:r>
              <a:rPr lang="ru-RU" sz="2600" i="1" dirty="0" err="1" smtClean="0"/>
              <a:t>одн</a:t>
            </a:r>
            <a:r>
              <a:rPr lang="uk-UA" sz="2600" i="1" dirty="0"/>
              <a:t>е</a:t>
            </a:r>
            <a:r>
              <a:rPr lang="ru-RU" sz="2600" i="1" dirty="0" smtClean="0">
                <a:latin typeface="Candara" pitchFamily="34" charset="0"/>
              </a:rPr>
              <a:t>.</a:t>
            </a:r>
            <a:endParaRPr lang="ru-RU" sz="2600" i="1" dirty="0">
              <a:latin typeface="Candara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70" y="3976191"/>
            <a:ext cx="158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786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09999"/>
            <a:ext cx="45849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i="1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endParaRPr lang="uk-UA" sz="8800" b="1" i="1" dirty="0">
              <a:ln>
                <a:solidFill>
                  <a:schemeClr val="tx1"/>
                </a:solidFill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0" y="2420888"/>
            <a:ext cx="33464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05" y="2887176"/>
            <a:ext cx="11826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27" y="2415331"/>
            <a:ext cx="749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30" y="4015531"/>
            <a:ext cx="158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9964" y="383086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38867" y="290032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4765" y="3304375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2330201"/>
            <a:ext cx="35267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</a:t>
            </a:r>
            <a:r>
              <a:rPr lang="uk-UA" sz="2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слідок 1.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Вписана окружність стосується сторін правильного многокутника в їх серединах.</a:t>
            </a:r>
          </a:p>
          <a:p>
            <a:pPr marL="342900" indent="-342900">
              <a:buFont typeface="Arial" pitchFamily="34" charset="0"/>
              <a:buChar char="•"/>
            </a:pP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Наслідок</a:t>
            </a:r>
            <a:r>
              <a:rPr lang="ru-RU" sz="2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uk-UA" sz="2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.Центри кіл вписаною в правильний багатокутник і описаної біля нього збігаються. Ця точка називається центром правильного багатокутника.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2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461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i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Основні формули </a:t>
            </a:r>
            <a:endParaRPr lang="ru-RU" sz="7200" b="1" i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493" y="19888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Обчислення кута правильного багатокутника: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9" y="2971800"/>
            <a:ext cx="236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751" y="4379881"/>
            <a:ext cx="4551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>
              <a:buFont typeface="Arial" pitchFamily="34" charset="0"/>
              <a:buChar char="•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Площа правильного многокутника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1" y="5066953"/>
            <a:ext cx="1438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66215" y="1996480"/>
            <a:ext cx="3105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Сторона правильного 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многокутника: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88" y="2984554"/>
            <a:ext cx="2228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8275" y="4379881"/>
            <a:ext cx="307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Радіус вписаного кола: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5019327"/>
            <a:ext cx="2381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66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" y="9174"/>
            <a:ext cx="9109689" cy="683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916" y="163991"/>
            <a:ext cx="85058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i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Застосування формул</a:t>
            </a:r>
            <a:endParaRPr lang="uk-UA" sz="66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8838"/>
            <a:ext cx="4639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Для правильного трикутника: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08" y="1843432"/>
            <a:ext cx="18669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33869"/>
            <a:ext cx="1450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963641"/>
            <a:ext cx="5101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Для правильного чотирикутника </a:t>
            </a:r>
          </a:p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(квадрата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):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43" y="3118363"/>
            <a:ext cx="18764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08" y="3108838"/>
            <a:ext cx="17367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480438"/>
            <a:ext cx="5049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Для правильного шестикутника: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20" y="4730320"/>
            <a:ext cx="14382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90279"/>
            <a:ext cx="17494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64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" y="0"/>
            <a:ext cx="913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100000" l="0" r="100000">
                        <a14:foregroundMark x1="46094" y1="48230" x2="41406" y2="34071"/>
                        <a14:foregroundMark x1="35677" y1="28982" x2="28125" y2="25664"/>
                        <a14:backgroundMark x1="9896" y1="18584" x2="6510" y2="38274"/>
                        <a14:backgroundMark x1="4167" y1="73673" x2="0" y2="68142"/>
                        <a14:backgroundMark x1="16406" y1="7080" x2="24219" y2="9513"/>
                        <a14:backgroundMark x1="17708" y1="26327" x2="22396" y2="29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23" y="1915172"/>
            <a:ext cx="4104456" cy="483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355" y="345512"/>
            <a:ext cx="8810425" cy="1569660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uk-UA" sz="9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Дякую за увагу!</a:t>
            </a:r>
            <a:endParaRPr lang="ru-RU" sz="96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8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152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2012-05-09T16:27:30Z</dcterms:created>
  <dcterms:modified xsi:type="dcterms:W3CDTF">2012-05-09T19:07:33Z</dcterms:modified>
</cp:coreProperties>
</file>