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6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C80A50-A972-4CF6-ADFA-B46ABDE8C3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99E8AC-74D7-4D06-A95D-9E25ECC94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0%B5%D1%80%D0%B8%D0%BC%D0%B5%D1%82%D1%80" TargetMode="External"/><Relationship Id="rId4" Type="http://schemas.openxmlformats.org/officeDocument/2006/relationships/hyperlink" Target="http://ru.wikipedia.org/wiki/%D0%9F%D1%80%D0%B0%D0%B2%D0%B8%D0%BB%D1%8C%D0%BD%D1%8B%D0%B9_%D0%BC%D0%BD%D0%BE%D0%B3%D0%BE%D1%83%D0%B3%D0%BE%D0%BB%D1%8C%D0%BD%D0%B8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9D%D0%B0%D1%87%D0%B0%D0%BB%D0%B0_%D0%95%D0%B2%D0%BA%D0%BB%D0%B8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u.wikipedia.org/wiki/%D0%9E%D0%B1%D1%8A%D1%91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Пирамида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 descr="http://aura66.ru/img/small/avatar_27706.jpg"/>
          <p:cNvPicPr>
            <a:picLocks noChangeAspect="1" noChangeArrowheads="1"/>
          </p:cNvPicPr>
          <p:nvPr/>
        </p:nvPicPr>
        <p:blipFill>
          <a:blip r:embed="rId2"/>
          <a:srcRect l="4018" t="10714" r="4910" b="6250"/>
          <a:stretch>
            <a:fillRect/>
          </a:stretch>
        </p:blipFill>
        <p:spPr bwMode="auto">
          <a:xfrm>
            <a:off x="428596" y="4000504"/>
            <a:ext cx="2977351" cy="2714644"/>
          </a:xfrm>
          <a:prstGeom prst="rect">
            <a:avLst/>
          </a:prstGeom>
          <a:noFill/>
        </p:spPr>
      </p:pic>
      <p:pic>
        <p:nvPicPr>
          <p:cNvPr id="14340" name="Picture 4" descr="http://ed101.bu.edu/StudentDoc/Archives/ED101fa10/rbliss/Images/pyram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256"/>
            <a:ext cx="2214578" cy="2214578"/>
          </a:xfrm>
          <a:prstGeom prst="rect">
            <a:avLst/>
          </a:prstGeom>
          <a:noFill/>
        </p:spPr>
      </p:pic>
      <p:pic>
        <p:nvPicPr>
          <p:cNvPr id="14342" name="Picture 6" descr="http://www.vova1001.ru/Site/pirami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2728053" cy="20192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Формулы, связанные с пирамидой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2071678"/>
            <a:ext cx="9215470" cy="893824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Полная поверхность — это сумма площади боковой поверхности и площади основания:</a:t>
            </a:r>
          </a:p>
          <a:p>
            <a:endParaRPr lang="ru-RU" dirty="0"/>
          </a:p>
        </p:txBody>
      </p:sp>
      <p:pic>
        <p:nvPicPr>
          <p:cNvPr id="4" name="Рисунок 3" descr=" \ S_p = S_b + S_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71810"/>
            <a:ext cx="2085986" cy="3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71470" y="3714752"/>
            <a:ext cx="9215470" cy="893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ü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Для нахождения боковой поверхности в правильной пирамиде можно использовать формулы: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S_b = \frac{1}{2} P a = \frac{n}{2} b^2 sin \alph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86322"/>
            <a:ext cx="285403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84" y="5572140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где  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— апофема,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периметр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основания,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число сторон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основания,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— боковое ребро,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>
                <a:latin typeface="Calibri" pitchFamily="34" charset="0"/>
                <a:cs typeface="Calibri" pitchFamily="34" charset="0"/>
              </a:rPr>
              <a:t> — плоский угол при вершине пирамиды.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\alph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6215082"/>
            <a:ext cx="14287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xyz.ru/data/img/formulas/pyramid_right_qua_volu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0"/>
            <a:ext cx="1952627" cy="19526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7429552" cy="9286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Особые случаи пирамиды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72560" cy="557214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3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Правильная пирамида</a:t>
            </a:r>
            <a:endParaRPr lang="en-US" sz="31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Пирамида называется правильной, если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основанием её является </a:t>
            </a:r>
            <a:r>
              <a:rPr lang="ru-RU" dirty="0" smtClean="0">
                <a:latin typeface="Calibri" pitchFamily="34" charset="0"/>
                <a:cs typeface="Calibri" pitchFamily="34" charset="0"/>
                <a:hlinkClick r:id="rId4" tooltip="Правильный многоугольник"/>
              </a:rPr>
              <a:t>правильный многоугольник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а вершина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проецируется в центр основания.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i="1" dirty="0" smtClean="0">
                <a:latin typeface="Calibri" pitchFamily="34" charset="0"/>
                <a:cs typeface="Calibri" pitchFamily="34" charset="0"/>
              </a:rPr>
              <a:t>Тогда она обладает такими свойствами:</a:t>
            </a:r>
          </a:p>
          <a:p>
            <a:pPr lvl="0"/>
            <a:r>
              <a:rPr lang="ru-RU" dirty="0" smtClean="0">
                <a:latin typeface="Calibri" pitchFamily="34" charset="0"/>
                <a:cs typeface="Calibri" pitchFamily="34" charset="0"/>
              </a:rPr>
              <a:t>боковые ребра правильной пирамиды равны;</a:t>
            </a:r>
          </a:p>
          <a:p>
            <a:pPr lvl="0"/>
            <a:r>
              <a:rPr lang="ru-RU" dirty="0" smtClean="0">
                <a:latin typeface="Calibri" pitchFamily="34" charset="0"/>
                <a:cs typeface="Calibri" pitchFamily="34" charset="0"/>
              </a:rPr>
              <a:t>в правильной пирамиде все боковые грани — конгруэнтные равнобедренные треугольники;</a:t>
            </a:r>
          </a:p>
          <a:p>
            <a:pPr lvl="0"/>
            <a:r>
              <a:rPr lang="ru-RU" dirty="0" smtClean="0">
                <a:latin typeface="Calibri" pitchFamily="34" charset="0"/>
                <a:cs typeface="Calibri" pitchFamily="34" charset="0"/>
              </a:rPr>
              <a:t>в любую правильную пирамиду можно как вписать, так и описать вокруг неё сферу;</a:t>
            </a:r>
          </a:p>
          <a:p>
            <a:pPr lvl="0"/>
            <a:r>
              <a:rPr lang="ru-RU" dirty="0" smtClean="0">
                <a:latin typeface="Calibri" pitchFamily="34" charset="0"/>
                <a:cs typeface="Calibri" pitchFamily="34" charset="0"/>
              </a:rPr>
              <a:t>если центры вписанной и описанной сферы совпадают, то сумма плоских углов при вершине пирамиды равна , а каждый из них соответственно , где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— количество сторон многоугольника основания;</a:t>
            </a:r>
          </a:p>
          <a:p>
            <a:pPr lvl="0"/>
            <a:r>
              <a:rPr lang="ru-RU" dirty="0" smtClean="0">
                <a:latin typeface="Calibri" pitchFamily="34" charset="0"/>
                <a:cs typeface="Calibri" pitchFamily="34" charset="0"/>
              </a:rPr>
              <a:t>площадь боковой поверхности правильной пирамиды равна половине произведения </a:t>
            </a:r>
            <a:r>
              <a:rPr lang="ru-RU" dirty="0" smtClean="0">
                <a:latin typeface="Calibri" pitchFamily="34" charset="0"/>
                <a:cs typeface="Calibri" pitchFamily="34" charset="0"/>
                <a:hlinkClick r:id="rId5" tooltip="Периметр"/>
              </a:rPr>
              <a:t>периметра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основания на апофему.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432511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Прямоугольная пирамида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2"/>
              </a:buBlip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Пирамида называется прямоугольной, если одно из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боковых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рёбер пирамиды перпендикулярно основанию. В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данном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случае, это ребро и является высотой пирамиды.</a:t>
            </a:r>
          </a:p>
          <a:p>
            <a:pPr>
              <a:buBlip>
                <a:blip r:embed="rId2"/>
              </a:buBlip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Особые случаи пирамиды</a:t>
            </a:r>
            <a:endParaRPr lang="ru-RU" sz="3600" dirty="0"/>
          </a:p>
        </p:txBody>
      </p:sp>
      <p:sp>
        <p:nvSpPr>
          <p:cNvPr id="24578" name="AutoShape 2" descr="http://academic.ru/pictures/wiki/files/84/TypesOfPyramid.svg"/>
          <p:cNvSpPr>
            <a:spLocks noChangeAspect="1" noChangeArrowheads="1"/>
          </p:cNvSpPr>
          <p:nvPr/>
        </p:nvSpPr>
        <p:spPr bwMode="auto">
          <a:xfrm>
            <a:off x="155575" y="-2819400"/>
            <a:ext cx="832485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www.uznateshe.ru/wp-content/uploads/2012/12/piramida1granper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cs typeface="Calibri" pitchFamily="34" charset="0"/>
              </a:rPr>
              <a:t>Усечённая пирамида</a:t>
            </a:r>
            <a:endParaRPr lang="ru-RU" sz="3600" dirty="0"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325112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Усечённой пирамидой называется многогранник,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заключённый между основанием пирамиды и секущей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плоскостью, параллельной её основанию.</a:t>
            </a:r>
          </a:p>
          <a:p>
            <a:endParaRPr lang="ru-RU" dirty="0"/>
          </a:p>
        </p:txBody>
      </p:sp>
      <p:pic>
        <p:nvPicPr>
          <p:cNvPr id="25602" name="Picture 2" descr="http://5klass.net/datas/geometrija/Piramidy/0012-012-Vse-bokovye-grani-usechennoj-piramidy-trapetsii.jpg"/>
          <p:cNvPicPr>
            <a:picLocks noChangeAspect="1" noChangeArrowheads="1"/>
          </p:cNvPicPr>
          <p:nvPr/>
        </p:nvPicPr>
        <p:blipFill>
          <a:blip r:embed="rId2"/>
          <a:srcRect l="1820" t="30340" r="10801" b="5339"/>
          <a:stretch>
            <a:fillRect/>
          </a:stretch>
        </p:blipFill>
        <p:spPr bwMode="auto">
          <a:xfrm>
            <a:off x="1643042" y="3500438"/>
            <a:ext cx="5822870" cy="3214709"/>
          </a:xfrm>
          <a:prstGeom prst="rect">
            <a:avLst/>
          </a:prstGeom>
          <a:noFill/>
        </p:spPr>
      </p:pic>
      <p:pic>
        <p:nvPicPr>
          <p:cNvPr id="25604" name="Picture 4" descr="&amp;Fcy;&amp;ocy;&amp;rcy;&amp;mcy;&amp;ucy;&amp;lcy;&amp;acy; &amp;ocy;&amp;bcy;&amp;hardcy;&amp;iecy;&amp;mcy;&amp;acy; &amp;ucy;&amp;scy;&amp;iecy;&amp;chcy;&amp;iecy;&amp;ncy;&amp;ncy;&amp;ocy;&amp;jcy; &amp;pcy;&amp;icy;&amp;rcy;&amp;acy;&amp;mcy;&amp;icy;&amp;dcy;&amp;ycy;"/>
          <p:cNvPicPr>
            <a:picLocks noChangeAspect="1" noChangeArrowheads="1"/>
          </p:cNvPicPr>
          <p:nvPr/>
        </p:nvPicPr>
        <p:blipFill>
          <a:blip r:embed="rId3"/>
          <a:srcRect t="7500" b="13749"/>
          <a:stretch>
            <a:fillRect/>
          </a:stretch>
        </p:blipFill>
        <p:spPr bwMode="auto">
          <a:xfrm>
            <a:off x="7000892" y="428604"/>
            <a:ext cx="1814286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66800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25112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Формула для расчёта объёма усечённой пирамиды была выведена раньше, чем для полной.</a:t>
            </a:r>
          </a:p>
          <a:p>
            <a:endParaRPr lang="ru-RU" dirty="0"/>
          </a:p>
        </p:txBody>
      </p:sp>
      <p:pic>
        <p:nvPicPr>
          <p:cNvPr id="26628" name="Picture 4" descr="http://upload.wikimedia.org/wikipedia/commons/thumb/c/c9/Pentagonal_frustum.png/220px-Pentagonal_frust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2714644" cy="2714645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8/8f/Square_frustum.png/220px-Square_frust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472235" cy="2000264"/>
          </a:xfrm>
          <a:prstGeom prst="rect">
            <a:avLst/>
          </a:prstGeom>
          <a:noFill/>
        </p:spPr>
      </p:pic>
      <p:pic>
        <p:nvPicPr>
          <p:cNvPr id="26632" name="Picture 8" descr="http://wiki.eduvdom.com/_media/subjects/stereometry/%D1%83%D1%81%D0%B5%D1%87%D0%B5%D0%BD%D0%BD%D0%B0%D1%8F_%D0%BF%D0%B8%D1%80%D0%B0%D0%BC%D0%B8%D0%B4%D0%B0-297-02.png?w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619624"/>
            <a:ext cx="2857500" cy="2238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www.spletnik.ru/img/__post/17/0003-007-stekljannaja-piramida-luvra-parizh-frantsija_1768a1b7e74672785ebbaa0a6e356167_154.jpg"/>
          <p:cNvPicPr>
            <a:picLocks noChangeAspect="1" noChangeArrowheads="1"/>
          </p:cNvPicPr>
          <p:nvPr/>
        </p:nvPicPr>
        <p:blipFill>
          <a:blip r:embed="rId2"/>
          <a:srcRect l="12370"/>
          <a:stretch>
            <a:fillRect/>
          </a:stretch>
        </p:blipFill>
        <p:spPr bwMode="auto">
          <a:xfrm>
            <a:off x="3857620" y="4714884"/>
            <a:ext cx="253027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1066800"/>
          </a:xfrm>
        </p:spPr>
        <p:txBody>
          <a:bodyPr/>
          <a:lstStyle/>
          <a:p>
            <a:r>
              <a:rPr lang="ru-RU" dirty="0" smtClean="0"/>
              <a:t>Пирамиды в жизни</a:t>
            </a:r>
            <a:endParaRPr lang="ru-RU" dirty="0"/>
          </a:p>
        </p:txBody>
      </p:sp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214554"/>
            <a:ext cx="1523171" cy="1428760"/>
          </a:xfrm>
          <a:prstGeom prst="rect">
            <a:avLst/>
          </a:prstGeom>
        </p:spPr>
      </p:pic>
      <p:pic>
        <p:nvPicPr>
          <p:cNvPr id="27652" name="Picture 4" descr="http://www.stranamaterinstva.com/wp-content/uploads/2011/04/1269862407_53bi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0"/>
            <a:ext cx="2857500" cy="2095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4" name="Picture 6" descr="http://www.inmoment.ru/img/chichen-it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3598322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8" name="Picture 10" descr="http://mediasubs.ru/group/uploads/fo/formula-schastya/image2/zMzYy00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572008"/>
            <a:ext cx="2357422" cy="1856470"/>
          </a:xfrm>
          <a:prstGeom prst="rect">
            <a:avLst/>
          </a:prstGeom>
          <a:noFill/>
        </p:spPr>
      </p:pic>
      <p:pic>
        <p:nvPicPr>
          <p:cNvPr id="27656" name="Picture 8" descr="http://osoznanie.org/uploads/posts/2012-12/1354869695_201057181537277.jpg"/>
          <p:cNvPicPr>
            <a:picLocks noChangeAspect="1" noChangeArrowheads="1"/>
          </p:cNvPicPr>
          <p:nvPr/>
        </p:nvPicPr>
        <p:blipFill>
          <a:blip r:embed="rId7"/>
          <a:srcRect t="9697" b="17575"/>
          <a:stretch>
            <a:fillRect/>
          </a:stretch>
        </p:blipFill>
        <p:spPr bwMode="auto">
          <a:xfrm>
            <a:off x="1928794" y="1785926"/>
            <a:ext cx="3643338" cy="198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78605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ru-RU" dirty="0" smtClean="0"/>
              <a:t> Что такое пирамида?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325112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Пирамида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 —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многогранник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основание которого —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многоугольник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а остальные грани —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треугольники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имеющие общую вершину. По числу углов основания различают пирамиды треугольные, четырёхугольные и т. д. Пирамида является частным случаем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конуса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4544t6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857628"/>
            <a:ext cx="2714644" cy="2761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s://encrypted-tbn3.gstatic.com/images?q=tbn:ANd9GcScZlT1l5VQfkTjFk45rP5SPYNaCe1UjU59BWkF7kTB0RDGdqvE"/>
          <p:cNvPicPr>
            <a:picLocks noChangeAspect="1" noChangeArrowheads="1"/>
          </p:cNvPicPr>
          <p:nvPr/>
        </p:nvPicPr>
        <p:blipFill>
          <a:blip r:embed="rId3"/>
          <a:srcRect r="42477"/>
          <a:stretch>
            <a:fillRect/>
          </a:stretch>
        </p:blipFill>
        <p:spPr bwMode="auto">
          <a:xfrm>
            <a:off x="1500166" y="4214818"/>
            <a:ext cx="2376561" cy="2096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143932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развития пирамиды в геометрии.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714488"/>
            <a:ext cx="5143504" cy="34290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Начало геометрии пирамиды было положено в Древнем Египте и Вавилоне, однако активное развитие получило в Древней Греции. Первый, кто установил, чему равен объем пирамиды, был </a:t>
            </a:r>
            <a:r>
              <a:rPr lang="ru-RU" sz="2000" u="sng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Демокрит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а доказал </a:t>
            </a:r>
            <a:r>
              <a:rPr lang="ru-RU" sz="2000" u="sng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Евдокс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000" u="sng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Книдский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Древнегреческий математик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Евклид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систематизировал знания о пирамиде в XII томе своих </a:t>
            </a:r>
            <a:r>
              <a:rPr lang="ru-RU" sz="2000" dirty="0" smtClean="0">
                <a:latin typeface="Calibri" pitchFamily="34" charset="0"/>
                <a:cs typeface="Calibri" pitchFamily="34" charset="0"/>
                <a:hlinkClick r:id="rId2" tooltip="Начала Евклида"/>
              </a:rPr>
              <a:t>«Начал»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а также вывел первое определение пирамиды: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596" y="5072074"/>
            <a:ext cx="2928958" cy="150019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Телесная фигура, ограниченная плоскостями, которые от одной плоскости сходятся в одной точке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/>
          </a:p>
        </p:txBody>
      </p:sp>
      <p:pic>
        <p:nvPicPr>
          <p:cNvPr id="15362" name="Picture 2" descr="http://persons-info.com/userfiles/image/persons/10000-20000/18000-19000/18662/DEMOKR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857232"/>
            <a:ext cx="173084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EVALYDASIAAhEBAxEB/8QAGwAAAgMBAQEAAAAAAAAAAAAAAwQAAgUGAQf/xAA5EAACAQMCBAQDBwQCAwADAAABAgMABBESIQUxQVETImFxBjKBFCNCkaGxwVJi0fDh8RUkchY0gv/EABgBAAMBAQAAAAAAAAAAAAAAAAABAgME/8QAIBEBAQEAAwEBAAIDAAAAAAAAAAERAiExQRIDIjJRYf/aAAwDAQACEQMRAD8AzhCXiRgx1INWOlCdVZMs5Lg+dPSrwtJKBFqOgLyYY0/Wq3JkWZVjAAx84HeksoZtsRuEXXg4A3J5U00c6IVdIySMhwckCgxhAysTz6hckn1ry7Z1UMGOhjgADnQNeKpKhURtzkM3Mir3DRpOukBCuNRUb4+vSiQLogTOsk/MTvj2oWUhld9OpmPldtzmgLSO7FpkXDJ+Irtg/vVDK01kRpAOrmFI29aaS8lkk0ytyGAVAP5VVAygDWQurOhhuT2zRCCto/u3dF1useBnoDQ4zPBEsjSRqfl0483pWnacHuLyUzNCYYyclpXKhfYdTTs/BeHRyRtM8lw6cmDlUB+nOjTxjEXTOrozsirhgQAGNFH3kRwVYjDA539sV0ljwvh8sDF2xIc4Qud/arxcHtWOi4t3i/vRsg/lSDnhKlzcJG2tVUbgnYH3qTJIH1qiyBeWg/lWrLwCFbgmO4dcgnBAIIpS44PcqNNvMDGGyFHlP67Gn0Ow4Zpp4yFyjLguhGc96FcxqwPhgLk41EbD6UOG3uopXMn2iIIMEuhAP15V4uqUsxaMODzxtRCoF0hLJKpmfSdJUjyk0Uwh0ZtKsxI0qNj7Ua0UT3H3eptvMp5Zq19mLUAGDAbEjkaYBihQsXC+G8YycZxV0UzSh01MpG5NCiJnXwZ05LzzjFOhktIEBOT0Y8h6GnCJz4hi8PwgZP7PxVQogWHUo1FfKGG4PvVZZMsNABQHJwd/ar3EZkj0lcaSCob/ADQF/CRHPiJvgbZ/WpVGMM3kaPUy82U7e1Sg1rEhXaU7uW06GGxGNzXt1AqTJlXIk358hVZZDp8IY8SNAcJ1z3r2BGuXWKZH3yCzMAAP8VJ/8eS6YmBYAI40gA5z71VpEUCI6dH9eM59MV4HOTAVAVSdAjGSw7ntVD4buszxsmkYCjkD3NAG+RDGiFhIuAOgFJy4WXTD59JyVyMCiDw2nwiZwQGwcGtSz4ZMsiyzRIoOdMLj5vU4pBXhXB7i+PiSarZQ2A2dyPQf5roo7eK2aNI1CuxwXO7GqW4uiR4siadwqRrpA9zzNM2sTNeRYBB1eb2xypaY8EYJEjHGFOM74PT3pCzie4VJL+XWzfMw2/IdK0LgHEkcS5ZzpG2dK96rHbqI1hXkm7dx6VM1XQphtwphiXKgeUnmf9xVEigkgkHhgsFOMEgkjvVb29SFdCAGeTZFzy9fpXtkpjhEWA8zrvk8s8yarU4rKJIZreWFco48oYg57g/vVhBDxBFl0KviAgHONDDpivb5yJ48N91AuNQ5E9aJYwH7GivlXZzIfTJzSBSO3MMbgMfETAcdPf096zOIWMFwoIXSc6lIwOXPPtWrbfecTu/MSixrGdti25P7isji0/2fi0UMGSys8jKPwggD9W/mjcP0gsz2lyWePAO2VH61a98WWPWfu3xlj1YdDWjJFDeIjkAJKMaP7hzApK4s1gVtDSyrp5M2cL/irlTYStYxHJqD62ffLLufSgzS20niIwUwgYwJMEn2plGghUqmAGGAf6TS7Q2wuX8WN9bpuQNveqSXCxoMmNmA2045dqLPHNtJoAVxuik86CCDhfMVXclmwc0cvOI9LPuW1Jt0oJILR3BIIiQHHqTUoqF5o9TK2snJAAqUGHE5RSEXS5XyFx5SO9VuXuAyzswKhQCm2CT1zTMym4mMYBZVAwOfTbFBfXpfWFCqvzPgAn1qVACcJrMUeFk8o1DZsVIiBFIBGEk5OSuAavaSIDrZVZQMasbD2pvgFm3EbjE8muBJMrkfMex9OtHg9PcA4SbaOO7l2GNSJ79Sa0nMZIYyh87ALyP1pq6KlVVcsgABUcvagQRgsZp4Q8fTB3A747VCjsUKwRKcjxJN9tz/APyOvvVRerayGOPSblh+I+WMep70CKzaRiDc3MUJ/BFKQpz6/wDNN2fDrW12t4I487k8yx7k08TpV7u5Viv2OaTs6OpU/rkflUSPiEy6RCkAbq51EfQf5rZjj0KNsE9MVbDsMFRj+6ng1lC0eFQXid25MwIDH86uUmMJjis3RGOS3iLnHvmtWOJQp1adXtXvi76VKA8uVPC1mwxiIrptLhiBgA6cL+tWkmd8ltMSjnqOT+QrQeWWJchUc9s4FeMWbdovrjP60sG1heIY4jHYReGqtq8WfYE9+9JW/DvM8kkgkkJLyzN+NugA7VuXlvBcLiSJSPasW8tLd3VRGMjqdwamxcpJdM32aztGDSrKJJmHJMEnHvyq9zdRwvOWKqkEetm7Nk4X3xWldW8cVtEqxLoY6SFGADSd3aQ20TKsKiJmViQMc9qWmy54LdpG5AN5ip6H0pecL4AHiMQOjfiFMcWgH2VFWTRPGvkk9Ry9wRtSzSJJbKZYwzlQVUHdWrThd6RymF4rWN5IygwzjBRv3o0Ucap4XmZxkHDcqMhfSWuIRlflYGqN4ccX2iMBd8k43FUlUZVsBvMowS1SmltvHy/jqGOC22RUo0BJI6BYdau6+mCfpXqSRsyyzRKiLs4+YA+lBhOJ0MjappDoyOmPWjTzhC7NInMhUJyMHpU0yt39n1mKI+Ut5Qm6710nD1XhlkqkA+Fu+OZ71j8LtY5L22UQlGh80knJQB0A/KtaFTPPdRl8I5IB6+/6UU40XVTkrHvIxCsOoxnb6ZFZhg4gl2ZrdYVPQSZ1Nn25URUvLTwBatEbWQqWjlUkxtjOU3H5GmVV4btmcq2cZUDDL6g9akDwx3BCvcrHGSMlV6mtWHSACOfLehspcA53xXqnwhnAJPemQ8khGBGuW/avAkrc3VPZa9jcNvjpViwwXLKABvmmFWidV1anJHYChpE8itIOY9N6ZEglti4zgDrtmgwORASACCNs+1IJCJZIdQbydAagV1O5z3017HcMtosgAwF39agnEtqZYigcjyiiUFZ25ktt261mS48QN05gmtCO7WQEsCGx5lxQLzSYyF2PqKVVHhcNbEFcxj5vQd6RvMkJEfOOQYHn1we1CF+8OqPIDAbH1rPN8iyM4hu45W5iFNamp08K8XCljas5DYJRjt61kcJ1lZRLjKPkZ7EbEfrWhxN7hYxJcW2jOdGthqA/uArM4YGaAvKCfNgkdCf45Ucb/Y+U/q2VkVwmUOhTl9ByMd69tozM+GKlSDoAHL3q9ugBQBsAYVsDAoHjSfaGVQdAJVXFbMlPvi2m2xqA8xO1SgIxj1AzuZC2WDfxUoAsFspuWedXAySApwR64pNHjEpEPmjXfw3GC5q6GeYsmMnOBIWxzq0UAM6RksrAnUipkNSDQtZrueINaw62kcI7bYQcz9Nq1oLmC3UxzAJO42VzhyScYxWbwziltBHJnVHGSB5l3z6CgvK547HcpB4iLFlJD+E9j68jUX1cdJxOB3gyzOsikMMclGO/1/KhWUsiS+HLOZ0jOEdsZPrt0rPTjElk+i5SRhIceMBqJPqKbsD9ovkZWYqcnB2oJv2rNqB1YGdhTkjRJHmQgAdScVlvcLGxjiAaQcyeS1mXEyz3Yt2U3Ep5Ken+BTJqXHGuGQnSb+3B/wDukP8A8o4WzaJJgw5jHWl7uXglsoi4lNbljsY130/zXOcQ4Zwi7kA4ReLqY/Ix2/OptVJHVXHxTAEEMEiOXOlQGGSTyrU+3wQ2ojL5YDDHtXzi0+GrwXavOhiSM5Zq7ROH2P2WIMCzNzLPRLfouPbfjsUMXhXDhQBtk86WHxFw+zfxXvE0DIEWclj6Vx3xjBniK28G8aqDp54NLcN4La2+Ljjly1tFzWJVy8nsOlT+rqvzMdqnxbwmWbDyOjf1aTg1p/8Al+GXMR8KZdQ2GrbNctbSfDUZLNDfW39Msse1EuriKLRrMc9s58s8YHKntwZF75jHK0hzjmMbg0i3E3ty0scYlBHyE43pptLArrJUjCnGd658uI5mLKT5saRWd6WYuuLXXES8FzarHbSZUdSD70Hhs4t7CZJ/mUoc99wB+x/KtOGzjVLi9cMAhGVbpkVz6WZ+zLdNkuHG+frR3KPY6qKIyFiY3EbLgoDvnuK9iRI7bQGIkAOB1I7GrCSIoZIxjqoXrQGcvKsxj8SRR5WHftXU50toEYmXLacYKtzBqUG5mmWQkKV3OrO29SgKXbvG0iuSURcjI31elGUS5RllwxXLNjB2pm9PjFUiXIV8hgucn3pC4Xw3MYdNa/MwPzE9MUE8luhhJG+8VJMEEbtnma6WwhT7CbfSGWUnPc5B6+1YnCmROILEThANRLcs4rdaMcNuIZAS8DKcY30kZOKmxUAtzdWk7Wd1HFJGB93cZw5HqP3p+KJyTLajMg2VT60LiA1zrjYBQR+VaXDCvhAyNpwBp96mHfGDe2vGpGK29rIufmcsBj60ODhfEoE+zRzGCSRgZrokgn+1D6Cu2YZxy0evLNBbRODFKupW/KqyFrBsPh2y4a2qKAyStzlkGpifehXPBuHvOhmjSKQMCGTAb6DrWxLwnQNKTMqnnzoS2EFj94p1zHYMR+1LBqt4SbdIXK+JyJAxWjbWhjthyXPQishiBe2sbZy0uph2FdMFEiBmGRjYGnml44Didt4fxH46hcquSSMjqM/TataHhvD4Lgzy/eTsATPLv/0KDxxHXj8DxqNJRtQA5itDh/hXERt5hlR8jHt2qZMuLt3svxGPx4ysSxyZH4WBFcpd2EdocQSLqlOXtUOoKOrHHI+ldLd/DFvO7eeYdwCD/FH4bw204cPDtIFDH52bc0rtpzJHG3Pj2kSFkZE+ZZBkg/72rOUrJeJJ80aSBz6/7ivoV/ciMaVUMmNLBds1gcZgtzwuWeNdMgB61HKdq43/AGwLji17xJ7mF1ijilkDEIDyHIe1Viu4o0MG5ZXBUd6vwq0NzbTyA48FEbPuSKpFwhLsvJHIFnRjobP6VH3V9ZjodSNCrxAHPLHTNCjRkjPmjGHzlehr3hizpYwxSYMugai3Q9aorxrNKWiWU9CuTv1rql6c1isojnfxZ51IYclbkalVSNRPIWTCtuAvSpTCLPokjkl4igilfykbYx+HbrXptGJlnLK2vPTPtS8jwrCkSErocjIAGPb1q5vZ1kWHVuy5LdcelNL26ge6/wDVhyhKjdRg0+IbmxsksryRnikGba4PNXHIGg8MdVvURwxdmyNXM10V3C3EbJY3AMTYyOwz0qbO1S3CluJDZ/e7suByxj0rV4codlLHyjoK8WDVK+jodwPbFBhJgOATuc4FRinRIQq4XBXoMVVlTV5yAewrOgumxgHJpmPU6a5CCaZCysrgHoBy71n3Ewj87dOQ503MhCZVdQ5Vl3E8aZaZgqjbUf1oCcJie5uWllU7HYntXVeEBGoA6Vyt3xux4cEQyxpvgZIG/atJePQvCpEoI54zyqpkK9g/EFuIilwQPKd/TNYHB71XmkjBHlc5B6GifE/xArQGCI5LbE9hmkeCpDLeJPGcSSDDrnbUBz/Ks7d5NJ/i6sYcL4h2PY17LEiRlUUhe6/zV1gBUEnYjahSt4BKnfbIHemmMbiEOR5SSAc4rnb10+zzZ2ZhoPrXV8TltXjIlIBxsRzr5zxu7OqTQTjPM1nz6a8e3kfEZLXhVxCiDTMVDPnBGM4FIrBdTjWsrKAMgIeRrQS3D/DdzMy5dJEIP5f5o/C8RcOaZ+RYfvUfYtq2CSnhkLSyjxCvTrRfBMbwMXUKmeX81I2jHhBcDSms56etHnkS4haNQCeZYbbe9dfHxy29vJDLOgIVSAeoxUqqwlfukU+UDDEjJHrUoBCYRNJJG6DxB5w2eXpVQ6whFZsBn0jByc+pocsTRO7A+YHbJ+WpmQr4bq3h5BMhHX0qkmrefMqSDymPGoPtnfnXR294IXitl8yyHMZzzBrkoRApkWZ1ZycRKTvWvZSNHZWcjsGkgnZR7b4H7VHNXH11Lxi3R3QkDQcep70jLHIqpIoDArnI9aba7ilQxqcuQFHt3puOFVgRZNgQTg9uQqfVMIzurjw1PtWrw24LxYcbk4Ga8+yxuCVOMcs17Z27I5fmoNGFo99cMFKjoO9ZF3YxXHDPDuGZZHbWCNyvbA9qbmnDzBUOSdyMdKMXt7eF5rpwAoy0hNGm4jiPwDZ8TIaa9vBoGNlTGfasfiXDOJ/D6xRBvtVqF+7mwQcdj611138Z2UZJtoy0Y6nYt7dh60KL434c0ebq2zgY0xbg/Q1N/Nhz9SvnF2L29uFlkaRUXGlUOymur4BZ8RSaGcyK3hMG077063xtarJJptbWMOcgFdzTvC/iOK5fSIghIJGAN/UVEnfrTeuo6yG6URqMjHepfESwEg7gbYrJacNKiA5J8pwdtXT/AHvRRcowIVjy5VprLHMcQumkuWiLbgbAVh8UtDJGANnyTj2rQnDjjbqi6wTkdgK0Pssb3sUfgYMjDY9cg5x/vSsvWvjFmkFpw1oZMhZMLy645/nS0t1HEkNupGhT5s8iT/xWjxm1kltoyw1CJNJ9NsiuU4zKkTRwpzC6iB1yf+Km+qncdZZXUbknzhRjzEjl2ApuSUDJQMNTYORnauKteKSJKiompQu6jc5966eC68ZwqkZ2zvkCujjy1hy440VaKdgARpVBy2IPapSs3nXMRViTvjapVoCeExo+8xkY5LdPp6VWHxJoNPjErnYkdf8AFHmVFUM6yMCMeooUKSBApYEqMnpgdKosDktijHw1RnDAhmGR605Y6JJ9GrLBtwDzPtS/jGSVEBjXxCQWxjBHQUfhieHeIHyY9RVuhAxjNKzYcuV1vCrRYZJHupMKMFs9u1a0t7DcACJgzSYCr1xWPHjiUCDVpdRplUdxzry1tHsryGdAC5BXPXc1nFVtLBgJH1yM+nelOKXJtoQoAJK5PcdqcjuPCg8TRqkc49qx79gzs7HLpkn/AOv+KdokF4bFiGNpt5JZTk9dhy9q5n42W7nmt7KH5ZWH1PrXXqDJw1Y1O68j/SRWa8SPdQXTpho2GvO+x2z+uaizVS4yuEcE4Fw5l+0slzcDm052B9FOw/eta7vPh7yi4FmXTkugGtCbhMEzEtpx6jNLn4Z4axB0E9yDiqzPC3fWPxDiPAjCVBtCh5AID/FYNlwy1u7xZOGQyWwQ6iFGEYD+3p9K7O4+H7CEDQAD/cKlrZx20hWPB2O4qcu9nszpmq4V41I8wkDFscgP+qWWUz2bzQkjRctHjuCAw/fFX+I4ZbO3C23mnnOlep3PL0oF/EnAfh6K2aYM4bxJXP4pCc/uP0qfq/SsamG7SRiSS4B9q3r2SGG54YAFGlyD7YNZN7GszBkyNR2/tGOf50400d1EjuAJIfOCetE6F7KcRliEfEbVgAZFjeMjkNhXze/d5ZpnUASIoRlPXFdpxx/tlxAwkIkK4JQY25/sTXG8aiYcSOHC4Ks45ZyoNTfVcS0KmNVMY0BSM/3Ct3hkgddcb5DfNvzrD1rJGro+dznH81pcHZUIblg4G1HG4fKTGtEJZS3hyAqGIGTg/wDVSiwS4B8SIM3odhUrf9MPyfee4C/Z5C8qZJ1KBt6GhHxiu0YVSMs2c/SiOnhvHLEgXI8wJ50NvDMfzHSSVKZ2BHpVoByxYDSEwdWSMkelVVnMjsAd2BHQYomDvr+85DV2ob2peZfvyqoCdGfmP/FNLoeDcQMd6ulue7A/irpHuol0SA5USYB7dq+eQiV5UukbAjfcL1xXRTXSJF9iBOcZYHoTyrHytc3t1XDoXmSCRVBOpy3uOVIcRz9nLKhJwdsfMRgn686rwHiTeAgDbM4IP6f4qt/cNMJHVjpWcY98b/rRyp8V+HXCzQpLCSCMCRCfmHQ+9Nm21h1bBDHBOeQrK+0JZs8eg5L4XT1zmnbaaSOEGYEPISdB/COgNEKtNch9zlWOMdqZlyvmULsuR60jE5kdBnyg5ziizSqGyDqWJSW9+1UlS6bMZkj5KAcY6HnSN+fAZHh2C4LEflTUzmOBLcDM0ihMY9smgX8kRtp5MgxgaVIPzeo/3pUqZVzdxXc6uGxLDzB64PT1q13w2K+vEEw1LHG0gVhzbYZ/L9zXlvJB9quAyrqgcczsNsnPpkZoVrdvbxzcUv5WaW5TEMOANEfPJ9Tt7bUrIctZsdvJ4TAOTocxE+3L9DSl2Z7fKsGHhtpZvTGf81o8AkluOH3d7Op8Ke4HhgDrkCs7jN+JH4kUOrdIUJHXBBP5GptmLktrnmuZFSOXURpyBn1rEeXx9crkmTc6j1p/iLlPIhyiDGfWscMI21ISM7bHOKzarIpQNqXOR+Gj2czRMgdde5Ow+UUp4s3hvpBwHwdqeiZYmBBJGct6UJb0FyEJ8p0nffvUpKKdwxzD4isMgZ5VK1l6RY6R4pmUhzgAbtn9q88GNl0FyxKkkgcx/mjiHxioDNpfcjBBqggAdyxDqgGA2xrbWJQKGjXRMUGd/LnUKLBHHbOGmB59+vaizwRtEuhWy3boedL/APjvtl2jqjmRF0hg3lFUmnbUSFJnyrR4GDjBG9UtreU3UlxdA6mYpHjqcbn6A1v2XCzFw9onOp35nt2ocyKYIgAR5Dv2JY5/is+U26udRbhcfgRL4WGZdkz1J5H9KHd3SJcxWSPnQ+qV/wCpuZpmxTKqyHDaWIJ6HYUGLhw8cF+bAkt6ZG371NmnOjFrG13Il3OCFGfBj6//AEaamUoQ3XON+VOcPQHwSwXzKSfyr2/tlSMqmRJqwcjOPWjBSTTtDazMufFI29M7ChxzmO1xqK4f8XM7daizB2eN1+8AxIrcwP6h6VW1YK5jl0lQcK/8GgJw+eWeaWWRizTEgHHyoOg+g/WlYrh+I8a1Ihaztt1TONTb4+mx/SmLhl4a6zKjGMuVAHMdapJLHbRi7s8Z1bjv/uf1pGxbO2nub+7GQoljDNqzvnOf3onxDBPdRiGIlSyln9FHT863Y/Amb7TbShe4I3Q9QR2paS4Vnk8SJhKmVIG+VP8AuaLOj+si/v4uC8Pt7ZRqjt01KAebEYB/U1yr3DPYoH+eSRpGPc1f4kEjX7KWyigEe3SkBL4hhUfKuxrLldrXhMKcXkGpIIxtGMt6k1nRgSnygjGx6b0S5TF1cHfWJDtnY1Vn0nMibjttig3oIKAl9G51D+aJCziXMQXS2zMx5YoQIMx1nny9KswLgbbZIBPWl9FatvMqtpbzHHPNSh2Sq8eJNKlRgazzqVrEO0kIimZo3aOJdwRvy9PWqRrPcRlFi8hJJJ5496et+GBkSSZizZ6Dc1sQWyRAYUE4x2rX9Rj+SPDuEHy+PqJG+ldhW2LKOBAFUIOgHWiWqKdiwB7DpTFxpCgLnbrU26MwMLqjBXtWRcBknMbkaWGtQeh5H+K2S6qhxnI5DvWdeoJl8YDJToO1HwFInewaPUupdyvr0I/mtcmG4gE9ucoR05460ostvf2y6WVgu+2245+x9K9s1WKeUoSIm8xHQHln60BW0upYG+ytjxIvMh6Op6VpG9FxGTKrZAAJ7j19RWaVSS4jdTlhqUH61oeGEt5GYbuNIXuxoMCS3VpU14PWOQcxtyo8Vugt2bGTKx8Md6V4hdRwzwxJ82Qu3TmTS/EOKGxha4TDFV0orHYdzRpYnxD4cEEaa8uZI1GOrahSPHlW0jeFM/eMFRfUmszh63/EOMW1/wATQrDGdcceeZ6E/nmtG3gm4rxlbifK21s2rB/E+Nh9AQamXV+C3dmFSS5jJiuI/MSNgwx171j3Drbzp4soi1RnBLY5Hl+tdHxC5ZUnkiw6rH4a7ZDMen5kCueaW3W+a6uD/wClZoIjjcyvzIH6UuWHx1gcWhZblA5zIYVbljGeQpLiUS8Nj8Vk5nAX1wDj9afup3vr83cq6fEl1Yzsqjf/AIq3xfEt5w6waPGtpHmb1BGAPyrL1p5042YlyzkEl8k+hrx11DwxnOxyTXsiyJJhwVXlg14BqLhycueZFMIV1ghRlxsMDnRoWJIjZwu+21RI9GDESDjBx2olqsesyhWzvjNIG0jTQBqK42zjnUohORm4k0Eny4HMVK1kRa+m2/h6QATqPXO9OI65XAGQOgqxsIZCdIIx/dzqNwWZWDW8oGT8p5USFsMiWNME41HYVaGZXfzjke9ZNxYcSjYnwwwJ5qaosk8OlJYmB74o0ZK3LgK48mMelLQaCrJkdjSn2guMAsp/erLKikAsCx5gdDV8brOzAZ0EAkA+ceXX1dSDjPr/AM1m3nEXgVIbcHYebH4ielaF8khTxF87JzBPMVn201vdSFRtKOasKXKdnL0c4fKYdAdtUqL5h/cTTUt26LqkJLKu7EYA9h0pKQLbXhkY+WQA59Ov61aciWAqhBUrgdaV6pyaxkv5p79Z3UhNxED1H9R962biBLy0RidSggn1H/VMx2sPixuEGksB9Bnb9aQ4nKlnH9ngzrY50jpnYCjMg3a1LiFChZRvz27en6UaweGW1dNCjJ3HrtSxKRWoS5k+8SMkkHlt/mkbe6Rw5iBJ8bw1ZeZOAT+5p6M6IfF9wYVhtbUsuohdm2UnOSAPTb61gXumW6t7CIlYIfKF9fxE+p/ij8avWa6j2wwlJ74ArKhldp3mJAYgkZ6ZrG3b22nUP37xi3cQDBlbw0B/Cg3NKySFkQOxOlcCqKWOgk8ule3ADLnGKz5VfGF7mGC6UCVM45N2rPueHzh1eAh8bYzvitCOJpDgch61pcOtncjYk47UcdPljknjUOwdikg2YY50/ZppyxIIQ6dhneu3PCI7mLRcwKyEc8YI+tc1xXg78LvFaN38B22yc59DWkjPYHbxRqpa4kJOdl22FSqwNCs8iOxZeYIHWpWsZ19aWSVckHKnktN20juTrwHA6dj/ANUu2ImC6Tpzn0FOwyRZQRkE455pYVvRpJNSsGQnA5mqSRRSrsFz3qhk1bLuc9KCkwyV3yDg08TpW4sVZWVcA+lYd3az2R1HUUB2Y11eMAFxvnbFBniDZ8QZB5DFEkh7a56C7RVw+2e5rmvimJoWF1ZnTvnauo4hw1Gy0HkYdO9YN1byhWiljBQ9avZymJm8brCsvig3CCC8U+Xk4Nb1hdnwSTJrXXhW7jAP81xnGuDyWrG4tcleo7UrwnjklqVSTLRhs6ex9Kxuz1tMvj6hbcSDCRHYaAcFuxpGG+iivXuJlEkmPuxzCnr9ax+EcSikXX4g169ZHX8qPw8Je8RkM7r4a5dgdsij9FeI3GOJzNGzps5xv69/8VocFMVraRRPpcqhd8nqefOsG8dFysb5Uk7noM96VvfiDh0EbhJ/FlK6RHF5v+BRL3RZ1IHxW8iFy00mkZAVQOvWs4XiyOSOZ6VlTx3nE5Q5ASNdkQfhH+abs+Fyx7s2SN6jlkjSd1oJKzHIGParos9w2gISKctLZiBpjIONzit7hdiVfWMb96zkvJdsjO4XwG5YguukE8z0rq7ThMdsAQcnHMcxR0YxDEi4OOYosahfMpGT1+tazjIx5crRAApwcMO5oF5Ba3aeFPGCh546GvJ1LOFzhiOR5VI7JnADsQe4Fas3zu/tXt+Iz20w1NE2NR8uodCPpUra+MrdPtscsZWNgDG+r8WOR/epVDuu3nljhfDyhVOBqC5/ivFMWEljX6n8R/3NUnSRlDyIkmnko2/MUIGNXZXZtW2AnQdqz+KwzLPKpHglRGx5hc49NqKmSwP4jzxV4oBoLbOq7qKhCnDrnURjGKJouCEkKNTZI7DnRQrYOTtjlSyqUbBO/c86KSSijB32J3pkTuImJJUHbakTFgASZYA9q3gvm07EAdKBLApyMe9LOz3pzl7wy3mjLR8zXGcW+GIJHZgfBlPJl5E+or6RNbBEyMgVj8TtjLE+BkEcu1XbESX4+XzWdzYvpmXI7jlWdeCR2JiLgHqCa+qWPDVuFC3MYdfWtuD4W4VOv/6qbem9ReH2LnP5XwhrS5mwZGkf/wCiTWxwzhRABcbn9K+yP8IcJI1C2AI6iqR/Ddjbk6I8g8wRmo5T+S+qnLhPj51FZ6WAA/Ktnh3DQ5BdSc74rr24DZEBlj0mixWMcI8mCRyon8V+nf5Z8ZVtwtAoCjBG/tTyRJGMYAx2prQSp2wR0zVVtyzMxGxHetZMZ26WaPUucbHlS8iso2zqPIE1swwBItOAO9BljjZdP5E0rBKzrKOVroFnzvuv+K2ndEjB5Ui8bxIPDXLHtRdZLaZMYx1/anxLkzeM2lrPg3aIQWyCw61K0J1L43YY7DNSjRJDVu+lFlZthsVOK8nt43YalLK+4x2oQwGzG5IJzpzt/vKmU6rIu+MksNsUpDr1bhVcADynbGRsKvKsZ+TAIwcmlSiqNTYUbADNN2wErAl8HORjr/u1PErqisAGx2350QKqgr2qjnSxO2Mc68iOWIBJ33zQb1ow7DHKqZ0Npl70bDAjbPevXIOA1GDQ5YgykA71l31kBGcE57itctpB226UrONYoDBsFaNwjAZHeunswFTPPPWkFiUMNs+tPRuqrg9OlVKVMhQ2RVZYwBk15HMCSqkZ9a8mZm2XmKNGBFRjIIOKE0YzkIBijr8h1bY3NeB1YeUD60fCKpDhvNg533rxkG+nY9BR9LZOnce9eSIBscAVKi2jzAE7HvUNquvmfz50R8qeQNEBBIYZ37UpD0AgaDpwTjbrSErPlhz68q0mRI+ZUdzQTAPFOBglfmowE31D5Due1SvbmFgfIeZO+alRb2qRe10xuwi1SB+vamtLupUYVc9R1pKyLQyBpmYLnby/7imXkY5VcOvIFelaxFeXMpjhJU78+dHskkKglSOW460NIyTn8Kn609FGQuF5Uyryd1jxhQzHt0qiMqYLK2pt/ajPoUY2NDUSFmB3GeZGB9KQhhD16Go6ZIxvQlkUNp5jlRNRHfP8UULGIFRtmqfZ1ZRt9KPuVzkCp4ilQBufSgEXgdRhDjBr1IfNqyd6ccg7DtVVjBOQamztW9ARxhWOQef5UyF2ySa8KYbnzr0xhTqcn0zVTpNUdAqk96FgMpIODyxTEnmHPIoEKqvzNmnSUjGJWXfUADtVmOSxYe1XWMCQscZzsfSh3ChlYHJB2ODj9aU8P6G5/CNz7VEIIJNeIGBJK4qjl9XSkFskHPMe1eSbbE74xtUDEDFDlYSHGDz50YcLSwnUBpOAOlSqztNn7ssVzyFSs7O1xLDU/iISMAbZGa0oWbwQM7jrjnUqVtGdWVFZ9RG/T0owfHlwN+dSpTSGCrajpGQedWnJEQwcYONqlSpqopAMDPrV1DYLM2r0xjFSpUqEjcyIFHloeoa8Y3xzFSpVIeo5ZtPL1/WrCQ/rUqUjXjbfB3ryc4XB3yalSn8H0E3DQjGAcb16zEtqG2RUqUjsR3yBkdaC0pPIAb1KlNLwS68Aj9aoXyxGKlSkaMMDAoZ7D3qVKKZeeRkIC7e1SpUqKuP/2Q=="/>
          <p:cNvSpPr>
            <a:spLocks noChangeAspect="1" noChangeArrowheads="1"/>
          </p:cNvSpPr>
          <p:nvPr/>
        </p:nvSpPr>
        <p:spPr bwMode="auto">
          <a:xfrm>
            <a:off x="155575" y="-2057400"/>
            <a:ext cx="28194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BDAAkGBwgHBgkIBwgKCgkLDRYPDQwMDRsUFRAWIB0iIiAdHx8kKDQsJCYxJx8fLT0tMTU3Ojo6Iys/RD84QzQ5Ojf/2wBDAQoKCg0MDRoPDxo3JR8lNzc3Nzc3Nzc3Nzc3Nzc3Nzc3Nzc3Nzc3Nzc3Nzc3Nzc3Nzc3Nzc3Nzc3Nzc3Nzc3Nzf/wAARCAEVALYDASIAAhEBAxEB/8QAGwAAAgMBAQEAAAAAAAAAAAAAAwQAAgUGAQf/xAA5EAACAQMCBAQDBwQCAwADAAABAgMABBESIQUxQVETImFxBjKBFCNCkaGxwVJi0fDh8RUkchY0gv/EABgBAAMBAQAAAAAAAAAAAAAAAAABAgME/8QAIBEBAQEAAwEBAAIDAAAAAAAAAAERAiExQRIDIjJRYf/aAAwDAQACEQMRAD8AzhCXiRgx1INWOlCdVZMs5Lg+dPSrwtJKBFqOgLyYY0/Wq3JkWZVjAAx84HeksoZtsRuEXXg4A3J5U00c6IVdIySMhwckCgxhAysTz6hckn1ry7Z1UMGOhjgADnQNeKpKhURtzkM3Mir3DRpOukBCuNRUb4+vSiQLogTOsk/MTvj2oWUhld9OpmPldtzmgLSO7FpkXDJ+Irtg/vVDK01kRpAOrmFI29aaS8lkk0ytyGAVAP5VVAygDWQurOhhuT2zRCCto/u3dF1useBnoDQ4zPBEsjSRqfl0483pWnacHuLyUzNCYYyclpXKhfYdTTs/BeHRyRtM8lw6cmDlUB+nOjTxjEXTOrozsirhgQAGNFH3kRwVYjDA539sV0ljwvh8sDF2xIc4Qud/arxcHtWOi4t3i/vRsg/lSDnhKlzcJG2tVUbgnYH3qTJIH1qiyBeWg/lWrLwCFbgmO4dcgnBAIIpS44PcqNNvMDGGyFHlP67Gn0Ow4Zpp4yFyjLguhGc96FcxqwPhgLk41EbD6UOG3uopXMn2iIIMEuhAP15V4uqUsxaMODzxtRCoF0hLJKpmfSdJUjyk0Uwh0ZtKsxI0qNj7Ua0UT3H3eptvMp5Zq19mLUAGDAbEjkaYBihQsXC+G8YycZxV0UzSh01MpG5NCiJnXwZ05LzzjFOhktIEBOT0Y8h6GnCJz4hi8PwgZP7PxVQogWHUo1FfKGG4PvVZZMsNABQHJwd/ar3EZkj0lcaSCob/ADQF/CRHPiJvgbZ/WpVGMM3kaPUy82U7e1Sg1rEhXaU7uW06GGxGNzXt1AqTJlXIk358hVZZDp8IY8SNAcJ1z3r2BGuXWKZH3yCzMAAP8VJ/8eS6YmBYAI40gA5z71VpEUCI6dH9eM59MV4HOTAVAVSdAjGSw7ntVD4buszxsmkYCjkD3NAG+RDGiFhIuAOgFJy4WXTD59JyVyMCiDw2nwiZwQGwcGtSz4ZMsiyzRIoOdMLj5vU4pBXhXB7i+PiSarZQ2A2dyPQf5roo7eK2aNI1CuxwXO7GqW4uiR4siadwqRrpA9zzNM2sTNeRYBB1eb2xypaY8EYJEjHGFOM74PT3pCzie4VJL+XWzfMw2/IdK0LgHEkcS5ZzpG2dK96rHbqI1hXkm7dx6VM1XQphtwphiXKgeUnmf9xVEigkgkHhgsFOMEgkjvVb29SFdCAGeTZFzy9fpXtkpjhEWA8zrvk8s8yarU4rKJIZreWFco48oYg57g/vVhBDxBFl0KviAgHONDDpivb5yJ48N91AuNQ5E9aJYwH7GivlXZzIfTJzSBSO3MMbgMfETAcdPf096zOIWMFwoIXSc6lIwOXPPtWrbfecTu/MSixrGdti25P7isji0/2fi0UMGSys8jKPwggD9W/mjcP0gsz2lyWePAO2VH61a98WWPWfu3xlj1YdDWjJFDeIjkAJKMaP7hzApK4s1gVtDSyrp5M2cL/irlTYStYxHJqD62ffLLufSgzS20niIwUwgYwJMEn2plGghUqmAGGAf6TS7Q2wuX8WN9bpuQNveqSXCxoMmNmA2045dqLPHNtJoAVxuik86CCDhfMVXclmwc0cvOI9LPuW1Jt0oJILR3BIIiQHHqTUoqF5o9TK2snJAAqUGHE5RSEXS5XyFx5SO9VuXuAyzswKhQCm2CT1zTMym4mMYBZVAwOfTbFBfXpfWFCqvzPgAn1qVACcJrMUeFk8o1DZsVIiBFIBGEk5OSuAavaSIDrZVZQMasbD2pvgFm3EbjE8muBJMrkfMex9OtHg9PcA4SbaOO7l2GNSJ79Sa0nMZIYyh87ALyP1pq6KlVVcsgABUcvagQRgsZp4Q8fTB3A747VCjsUKwRKcjxJN9tz/APyOvvVRerayGOPSblh+I+WMep70CKzaRiDc3MUJ/BFKQpz6/wDNN2fDrW12t4I487k8yx7k08TpV7u5Viv2OaTs6OpU/rkflUSPiEy6RCkAbq51EfQf5rZjj0KNsE9MVbDsMFRj+6ng1lC0eFQXid25MwIDH86uUmMJjis3RGOS3iLnHvmtWOJQp1adXtXvi76VKA8uVPC1mwxiIrptLhiBgA6cL+tWkmd8ltMSjnqOT+QrQeWWJchUc9s4FeMWbdovrjP60sG1heIY4jHYReGqtq8WfYE9+9JW/DvM8kkgkkJLyzN+NugA7VuXlvBcLiSJSPasW8tLd3VRGMjqdwamxcpJdM32aztGDSrKJJmHJMEnHvyq9zdRwvOWKqkEetm7Nk4X3xWldW8cVtEqxLoY6SFGADSd3aQ20TKsKiJmViQMc9qWmy54LdpG5AN5ip6H0pecL4AHiMQOjfiFMcWgH2VFWTRPGvkk9Ry9wRtSzSJJbKZYwzlQVUHdWrThd6RymF4rWN5IygwzjBRv3o0Ucap4XmZxkHDcqMhfSWuIRlflYGqN4ccX2iMBd8k43FUlUZVsBvMowS1SmltvHy/jqGOC22RUo0BJI6BYdau6+mCfpXqSRsyyzRKiLs4+YA+lBhOJ0MjappDoyOmPWjTzhC7NInMhUJyMHpU0yt39n1mKI+Ut5Qm6710nD1XhlkqkA+Fu+OZ71j8LtY5L22UQlGh80knJQB0A/KtaFTPPdRl8I5IB6+/6UU40XVTkrHvIxCsOoxnb6ZFZhg4gl2ZrdYVPQSZ1Nn25URUvLTwBatEbWQqWjlUkxtjOU3H5GmVV4btmcq2cZUDDL6g9akDwx3BCvcrHGSMlV6mtWHSACOfLehspcA53xXqnwhnAJPemQ8khGBGuW/avAkrc3VPZa9jcNvjpViwwXLKABvmmFWidV1anJHYChpE8itIOY9N6ZEglti4zgDrtmgwORASACCNs+1IJCJZIdQbydAagV1O5z3017HcMtosgAwF39agnEtqZYigcjyiiUFZ25ktt261mS48QN05gmtCO7WQEsCGx5lxQLzSYyF2PqKVVHhcNbEFcxj5vQd6RvMkJEfOOQYHn1we1CF+8OqPIDAbH1rPN8iyM4hu45W5iFNamp08K8XCljas5DYJRjt61kcJ1lZRLjKPkZ7EbEfrWhxN7hYxJcW2jOdGthqA/uArM4YGaAvKCfNgkdCf45Ucb/Y+U/q2VkVwmUOhTl9ByMd69tozM+GKlSDoAHL3q9ugBQBsAYVsDAoHjSfaGVQdAJVXFbMlPvi2m2xqA8xO1SgIxj1AzuZC2WDfxUoAsFspuWedXAySApwR64pNHjEpEPmjXfw3GC5q6GeYsmMnOBIWxzq0UAM6RksrAnUipkNSDQtZrueINaw62kcI7bYQcz9Nq1oLmC3UxzAJO42VzhyScYxWbwziltBHJnVHGSB5l3z6CgvK547HcpB4iLFlJD+E9j68jUX1cdJxOB3gyzOsikMMclGO/1/KhWUsiS+HLOZ0jOEdsZPrt0rPTjElk+i5SRhIceMBqJPqKbsD9ovkZWYqcnB2oJv2rNqB1YGdhTkjRJHmQgAdScVlvcLGxjiAaQcyeS1mXEyz3Yt2U3Ep5Ken+BTJqXHGuGQnSb+3B/wDukP8A8o4WzaJJgw5jHWl7uXglsoi4lNbljsY130/zXOcQ4Zwi7kA4ReLqY/Ix2/OptVJHVXHxTAEEMEiOXOlQGGSTyrU+3wQ2ojL5YDDHtXzi0+GrwXavOhiSM5Zq7ROH2P2WIMCzNzLPRLfouPbfjsUMXhXDhQBtk86WHxFw+zfxXvE0DIEWclj6Vx3xjBniK28G8aqDp54NLcN4La2+Ljjly1tFzWJVy8nsOlT+rqvzMdqnxbwmWbDyOjf1aTg1p/8Al+GXMR8KZdQ2GrbNctbSfDUZLNDfW39Msse1EuriKLRrMc9s58s8YHKntwZF75jHK0hzjmMbg0i3E3ty0scYlBHyE43pptLArrJUjCnGd658uI5mLKT5saRWd6WYuuLXXES8FzarHbSZUdSD70Hhs4t7CZJ/mUoc99wB+x/KtOGzjVLi9cMAhGVbpkVz6WZ+zLdNkuHG+frR3KPY6qKIyFiY3EbLgoDvnuK9iRI7bQGIkAOB1I7GrCSIoZIxjqoXrQGcvKsxj8SRR5WHftXU50toEYmXLacYKtzBqUG5mmWQkKV3OrO29SgKXbvG0iuSURcjI31elGUS5RllwxXLNjB2pm9PjFUiXIV8hgucn3pC4Xw3MYdNa/MwPzE9MUE8luhhJG+8VJMEEbtnma6WwhT7CbfSGWUnPc5B6+1YnCmROILEThANRLcs4rdaMcNuIZAS8DKcY30kZOKmxUAtzdWk7Wd1HFJGB93cZw5HqP3p+KJyTLajMg2VT60LiA1zrjYBQR+VaXDCvhAyNpwBp96mHfGDe2vGpGK29rIufmcsBj60ODhfEoE+zRzGCSRgZrokgn+1D6Cu2YZxy0evLNBbRODFKupW/KqyFrBsPh2y4a2qKAyStzlkGpifehXPBuHvOhmjSKQMCGTAb6DrWxLwnQNKTMqnnzoS2EFj94p1zHYMR+1LBqt4SbdIXK+JyJAxWjbWhjthyXPQishiBe2sbZy0uph2FdMFEiBmGRjYGnml44Didt4fxH46hcquSSMjqM/TataHhvD4Lgzy/eTsATPLv/0KDxxHXj8DxqNJRtQA5itDh/hXERt5hlR8jHt2qZMuLt3svxGPx4ysSxyZH4WBFcpd2EdocQSLqlOXtUOoKOrHHI+ldLd/DFvO7eeYdwCD/FH4bw204cPDtIFDH52bc0rtpzJHG3Pj2kSFkZE+ZZBkg/72rOUrJeJJ80aSBz6/7ivoV/ciMaVUMmNLBds1gcZgtzwuWeNdMgB61HKdq43/AGwLji17xJ7mF1ijilkDEIDyHIe1Viu4o0MG5ZXBUd6vwq0NzbTyA48FEbPuSKpFwhLsvJHIFnRjobP6VH3V9ZjodSNCrxAHPLHTNCjRkjPmjGHzlehr3hizpYwxSYMugai3Q9aorxrNKWiWU9CuTv1rql6c1isojnfxZ51IYclbkalVSNRPIWTCtuAvSpTCLPokjkl4igilfykbYx+HbrXptGJlnLK2vPTPtS8jwrCkSErocjIAGPb1q5vZ1kWHVuy5LdcelNL26ge6/wDVhyhKjdRg0+IbmxsksryRnikGba4PNXHIGg8MdVvURwxdmyNXM10V3C3EbJY3AMTYyOwz0qbO1S3CluJDZ/e7suByxj0rV4codlLHyjoK8WDVK+jodwPbFBhJgOATuc4FRinRIQq4XBXoMVVlTV5yAewrOgumxgHJpmPU6a5CCaZCysrgHoBy71n3Ewj87dOQ503MhCZVdQ5Vl3E8aZaZgqjbUf1oCcJie5uWllU7HYntXVeEBGoA6Vyt3xux4cEQyxpvgZIG/atJePQvCpEoI54zyqpkK9g/EFuIilwQPKd/TNYHB71XmkjBHlc5B6GifE/xArQGCI5LbE9hmkeCpDLeJPGcSSDDrnbUBz/Ks7d5NJ/i6sYcL4h2PY17LEiRlUUhe6/zV1gBUEnYjahSt4BKnfbIHemmMbiEOR5SSAc4rnb10+zzZ2ZhoPrXV8TltXjIlIBxsRzr5zxu7OqTQTjPM1nz6a8e3kfEZLXhVxCiDTMVDPnBGM4FIrBdTjWsrKAMgIeRrQS3D/DdzMy5dJEIP5f5o/C8RcOaZ+RYfvUfYtq2CSnhkLSyjxCvTrRfBMbwMXUKmeX81I2jHhBcDSms56etHnkS4haNQCeZYbbe9dfHxy29vJDLOgIVSAeoxUqqwlfukU+UDDEjJHrUoBCYRNJJG6DxB5w2eXpVQ6whFZsBn0jByc+pocsTRO7A+YHbJ+WpmQr4bq3h5BMhHX0qkmrefMqSDymPGoPtnfnXR294IXitl8yyHMZzzBrkoRApkWZ1ZycRKTvWvZSNHZWcjsGkgnZR7b4H7VHNXH11Lxi3R3QkDQcep70jLHIqpIoDArnI9aba7ilQxqcuQFHt3puOFVgRZNgQTg9uQqfVMIzurjw1PtWrw24LxYcbk4Ga8+yxuCVOMcs17Z27I5fmoNGFo99cMFKjoO9ZF3YxXHDPDuGZZHbWCNyvbA9qbmnDzBUOSdyMdKMXt7eF5rpwAoy0hNGm4jiPwDZ8TIaa9vBoGNlTGfasfiXDOJ/D6xRBvtVqF+7mwQcdj611138Z2UZJtoy0Y6nYt7dh60KL434c0ebq2zgY0xbg/Q1N/Nhz9SvnF2L29uFlkaRUXGlUOymur4BZ8RSaGcyK3hMG077063xtarJJptbWMOcgFdzTvC/iOK5fSIghIJGAN/UVEnfrTeuo6yG6URqMjHepfESwEg7gbYrJacNKiA5J8pwdtXT/AHvRRcowIVjy5VprLHMcQumkuWiLbgbAVh8UtDJGANnyTj2rQnDjjbqi6wTkdgK0Pssb3sUfgYMjDY9cg5x/vSsvWvjFmkFpw1oZMhZMLy645/nS0t1HEkNupGhT5s8iT/xWjxm1kltoyw1CJNJ9NsiuU4zKkTRwpzC6iB1yf+Km+qncdZZXUbknzhRjzEjl2ApuSUDJQMNTYORnauKteKSJKiompQu6jc5966eC68ZwqkZ2zvkCujjy1hy440VaKdgARpVBy2IPapSs3nXMRViTvjapVoCeExo+8xkY5LdPp6VWHxJoNPjErnYkdf8AFHmVFUM6yMCMeooUKSBApYEqMnpgdKosDktijHw1RnDAhmGR605Y6JJ9GrLBtwDzPtS/jGSVEBjXxCQWxjBHQUfhieHeIHyY9RVuhAxjNKzYcuV1vCrRYZJHupMKMFs9u1a0t7DcACJgzSYCr1xWPHjiUCDVpdRplUdxzry1tHsryGdAC5BXPXc1nFVtLBgJH1yM+nelOKXJtoQoAJK5PcdqcjuPCg8TRqkc49qx79gzs7HLpkn/AOv+KdokF4bFiGNpt5JZTk9dhy9q5n42W7nmt7KH5ZWH1PrXXqDJw1Y1O68j/SRWa8SPdQXTpho2GvO+x2z+uaizVS4yuEcE4Fw5l+0slzcDm052B9FOw/eta7vPh7yi4FmXTkugGtCbhMEzEtpx6jNLn4Z4axB0E9yDiqzPC3fWPxDiPAjCVBtCh5AID/FYNlwy1u7xZOGQyWwQ6iFGEYD+3p9K7O4+H7CEDQAD/cKlrZx20hWPB2O4qcu9nszpmq4V41I8wkDFscgP+qWWUz2bzQkjRctHjuCAw/fFX+I4ZbO3C23mnnOlep3PL0oF/EnAfh6K2aYM4bxJXP4pCc/uP0qfq/SsamG7SRiSS4B9q3r2SGG54YAFGlyD7YNZN7GszBkyNR2/tGOf50400d1EjuAJIfOCetE6F7KcRliEfEbVgAZFjeMjkNhXze/d5ZpnUASIoRlPXFdpxx/tlxAwkIkK4JQY25/sTXG8aiYcSOHC4Ks45ZyoNTfVcS0KmNVMY0BSM/3Ct3hkgddcb5DfNvzrD1rJGro+dznH81pcHZUIblg4G1HG4fKTGtEJZS3hyAqGIGTg/wDVSiwS4B8SIM3odhUrf9MPyfee4C/Z5C8qZJ1KBt6GhHxiu0YVSMs2c/SiOnhvHLEgXI8wJ50NvDMfzHSSVKZ2BHpVoByxYDSEwdWSMkelVVnMjsAd2BHQYomDvr+85DV2ob2peZfvyqoCdGfmP/FNLoeDcQMd6ulue7A/irpHuol0SA5USYB7dq+eQiV5UukbAjfcL1xXRTXSJF9iBOcZYHoTyrHytc3t1XDoXmSCRVBOpy3uOVIcRz9nLKhJwdsfMRgn686rwHiTeAgDbM4IP6f4qt/cNMJHVjpWcY98b/rRyp8V+HXCzQpLCSCMCRCfmHQ+9Nm21h1bBDHBOeQrK+0JZs8eg5L4XT1zmnbaaSOEGYEPISdB/COgNEKtNch9zlWOMdqZlyvmULsuR60jE5kdBnyg5ziizSqGyDqWJSW9+1UlS6bMZkj5KAcY6HnSN+fAZHh2C4LEflTUzmOBLcDM0ihMY9smgX8kRtp5MgxgaVIPzeo/3pUqZVzdxXc6uGxLDzB64PT1q13w2K+vEEw1LHG0gVhzbYZ/L9zXlvJB9quAyrqgcczsNsnPpkZoVrdvbxzcUv5WaW5TEMOANEfPJ9Tt7bUrIctZsdvJ4TAOTocxE+3L9DSl2Z7fKsGHhtpZvTGf81o8AkluOH3d7Op8Ke4HhgDrkCs7jN+JH4kUOrdIUJHXBBP5GptmLktrnmuZFSOXURpyBn1rEeXx9crkmTc6j1p/iLlPIhyiDGfWscMI21ISM7bHOKzarIpQNqXOR+Gj2czRMgdde5Ow+UUp4s3hvpBwHwdqeiZYmBBJGct6UJb0FyEJ8p0nffvUpKKdwxzD4isMgZ5VK1l6RY6R4pmUhzgAbtn9q88GNl0FyxKkkgcx/mjiHxioDNpfcjBBqggAdyxDqgGA2xrbWJQKGjXRMUGd/LnUKLBHHbOGmB59+vaizwRtEuhWy3boedL/APjvtl2jqjmRF0hg3lFUmnbUSFJnyrR4GDjBG9UtreU3UlxdA6mYpHjqcbn6A1v2XCzFw9onOp35nt2ocyKYIgAR5Dv2JY5/is+U26udRbhcfgRL4WGZdkz1J5H9KHd3SJcxWSPnQ+qV/wCpuZpmxTKqyHDaWIJ6HYUGLhw8cF+bAkt6ZG371NmnOjFrG13Il3OCFGfBj6//AEaamUoQ3XON+VOcPQHwSwXzKSfyr2/tlSMqmRJqwcjOPWjBSTTtDazMufFI29M7ChxzmO1xqK4f8XM7daizB2eN1+8AxIrcwP6h6VW1YK5jl0lQcK/8GgJw+eWeaWWRizTEgHHyoOg+g/WlYrh+I8a1Ihaztt1TONTb4+mx/SmLhl4a6zKjGMuVAHMdapJLHbRi7s8Z1bjv/uf1pGxbO2nub+7GQoljDNqzvnOf3onxDBPdRiGIlSyln9FHT863Y/Amb7TbShe4I3Q9QR2paS4Vnk8SJhKmVIG+VP8AuaLOj+si/v4uC8Pt7ZRqjt01KAebEYB/U1yr3DPYoH+eSRpGPc1f4kEjX7KWyigEe3SkBL4hhUfKuxrLldrXhMKcXkGpIIxtGMt6k1nRgSnygjGx6b0S5TF1cHfWJDtnY1Vn0nMibjttig3oIKAl9G51D+aJCziXMQXS2zMx5YoQIMx1nny9KswLgbbZIBPWl9FatvMqtpbzHHPNSh2Sq8eJNKlRgazzqVrEO0kIimZo3aOJdwRvy9PWqRrPcRlFi8hJJJ5496et+GBkSSZizZ6Dc1sQWyRAYUE4x2rX9Rj+SPDuEHy+PqJG+ldhW2LKOBAFUIOgHWiWqKdiwB7DpTFxpCgLnbrU26MwMLqjBXtWRcBknMbkaWGtQeh5H+K2S6qhxnI5DvWdeoJl8YDJToO1HwFInewaPUupdyvr0I/mtcmG4gE9ucoR05460ostvf2y6WVgu+2245+x9K9s1WKeUoSIm8xHQHln60BW0upYG+ytjxIvMh6Op6VpG9FxGTKrZAAJ7j19RWaVSS4jdTlhqUH61oeGEt5GYbuNIXuxoMCS3VpU14PWOQcxtyo8Vugt2bGTKx8Md6V4hdRwzwxJ82Qu3TmTS/EOKGxha4TDFV0orHYdzRpYnxD4cEEaa8uZI1GOrahSPHlW0jeFM/eMFRfUmszh63/EOMW1/wATQrDGdcceeZ6E/nmtG3gm4rxlbifK21s2rB/E+Nh9AQamXV+C3dmFSS5jJiuI/MSNgwx171j3Drbzp4soi1RnBLY5Hl+tdHxC5ZUnkiw6rH4a7ZDMen5kCueaW3W+a6uD/wClZoIjjcyvzIH6UuWHx1gcWhZblA5zIYVbljGeQpLiUS8Nj8Vk5nAX1wDj9afup3vr83cq6fEl1Yzsqjf/AIq3xfEt5w6waPGtpHmb1BGAPyrL1p5042YlyzkEl8k+hrx11DwxnOxyTXsiyJJhwVXlg14BqLhycueZFMIV1ghRlxsMDnRoWJIjZwu+21RI9GDESDjBx2olqsesyhWzvjNIG0jTQBqK42zjnUohORm4k0Eny4HMVK1kRa+m2/h6QATqPXO9OI65XAGQOgqxsIZCdIIx/dzqNwWZWDW8oGT8p5USFsMiWNME41HYVaGZXfzjke9ZNxYcSjYnwwwJ5qaosk8OlJYmB74o0ZK3LgK48mMelLQaCrJkdjSn2guMAsp/erLKikAsCx5gdDV8brOzAZ0EAkA+ceXX1dSDjPr/AM1m3nEXgVIbcHYebH4ielaF8khTxF87JzBPMVn201vdSFRtKOasKXKdnL0c4fKYdAdtUqL5h/cTTUt26LqkJLKu7EYA9h0pKQLbXhkY+WQA59Ov61aciWAqhBUrgdaV6pyaxkv5p79Z3UhNxED1H9R962biBLy0RidSggn1H/VMx2sPixuEGksB9Bnb9aQ4nKlnH9ngzrY50jpnYCjMg3a1LiFChZRvz27en6UaweGW1dNCjJ3HrtSxKRWoS5k+8SMkkHlt/mkbe6Rw5iBJ8bw1ZeZOAT+5p6M6IfF9wYVhtbUsuohdm2UnOSAPTb61gXumW6t7CIlYIfKF9fxE+p/ij8avWa6j2wwlJ74ArKhldp3mJAYgkZ6ZrG3b22nUP37xi3cQDBlbw0B/Cg3NKySFkQOxOlcCqKWOgk8ule3ADLnGKz5VfGF7mGC6UCVM45N2rPueHzh1eAh8bYzvitCOJpDgch61pcOtncjYk47UcdPljknjUOwdikg2YY50/ZppyxIIQ6dhneu3PCI7mLRcwKyEc8YI+tc1xXg78LvFaN38B22yc59DWkjPYHbxRqpa4kJOdl22FSqwNCs8iOxZeYIHWpWsZ19aWSVckHKnktN20juTrwHA6dj/ANUu2ImC6Tpzn0FOwyRZQRkE455pYVvRpJNSsGQnA5mqSRRSrsFz3qhk1bLuc9KCkwyV3yDg08TpW4sVZWVcA+lYd3az2R1HUUB2Y11eMAFxvnbFBniDZ8QZB5DFEkh7a56C7RVw+2e5rmvimJoWF1ZnTvnauo4hw1Gy0HkYdO9YN1byhWiljBQ9avZymJm8brCsvig3CCC8U+Xk4Nb1hdnwSTJrXXhW7jAP81xnGuDyWrG4tcleo7UrwnjklqVSTLRhs6ex9Kxuz1tMvj6hbcSDCRHYaAcFuxpGG+iivXuJlEkmPuxzCnr9ax+EcSikXX4g169ZHX8qPw8Je8RkM7r4a5dgdsij9FeI3GOJzNGzps5xv69/8VocFMVraRRPpcqhd8nqefOsG8dFysb5Uk7noM96VvfiDh0EbhJ/FlK6RHF5v+BRL3RZ1IHxW8iFy00mkZAVQOvWs4XiyOSOZ6VlTx3nE5Q5ASNdkQfhH+abs+Fyx7s2SN6jlkjSd1oJKzHIGParos9w2gISKctLZiBpjIONzit7hdiVfWMb96zkvJdsjO4XwG5YguukE8z0rq7ThMdsAQcnHMcxR0YxDEi4OOYosahfMpGT1+tazjIx5crRAApwcMO5oF5Ba3aeFPGCh546GvJ1LOFzhiOR5VI7JnADsQe4Fas3zu/tXt+Iz20w1NE2NR8uodCPpUra+MrdPtscsZWNgDG+r8WOR/epVDuu3nljhfDyhVOBqC5/ivFMWEljX6n8R/3NUnSRlDyIkmnko2/MUIGNXZXZtW2AnQdqz+KwzLPKpHglRGx5hc49NqKmSwP4jzxV4oBoLbOq7qKhCnDrnURjGKJouCEkKNTZI7DnRQrYOTtjlSyqUbBO/c86KSSijB32J3pkTuImJJUHbakTFgASZYA9q3gvm07EAdKBLApyMe9LOz3pzl7wy3mjLR8zXGcW+GIJHZgfBlPJl5E+or6RNbBEyMgVj8TtjLE+BkEcu1XbESX4+XzWdzYvpmXI7jlWdeCR2JiLgHqCa+qWPDVuFC3MYdfWtuD4W4VOv/6qbem9ReH2LnP5XwhrS5mwZGkf/wCiTWxwzhRABcbn9K+yP8IcJI1C2AI6iqR/Ddjbk6I8g8wRmo5T+S+qnLhPj51FZ6WAA/Ktnh3DQ5BdSc74rr24DZEBlj0mixWMcI8mCRyon8V+nf5Z8ZVtwtAoCjBG/tTyRJGMYAx2prQSp2wR0zVVtyzMxGxHetZMZ26WaPUucbHlS8iso2zqPIE1swwBItOAO9BljjZdP5E0rBKzrKOVroFnzvuv+K2ndEjB5Ui8bxIPDXLHtRdZLaZMYx1/anxLkzeM2lrPg3aIQWyCw61K0J1L43YY7DNSjRJDVu+lFlZthsVOK8nt43YalLK+4x2oQwGzG5IJzpzt/vKmU6rIu+MksNsUpDr1bhVcADynbGRsKvKsZ+TAIwcmlSiqNTYUbADNN2wErAl8HORjr/u1PErqisAGx2350QKqgr2qjnSxO2Mc68iOWIBJ33zQb1ow7DHKqZ0Npl70bDAjbPevXIOA1GDQ5YgykA71l31kBGcE57itctpB226UrONYoDBsFaNwjAZHeunswFTPPPWkFiUMNs+tPRuqrg9OlVKVMhQ2RVZYwBk15HMCSqkZ9a8mZm2XmKNGBFRjIIOKE0YzkIBijr8h1bY3NeB1YeUD60fCKpDhvNg533rxkG+nY9BR9LZOnce9eSIBscAVKi2jzAE7HvUNquvmfz50R8qeQNEBBIYZ37UpD0AgaDpwTjbrSErPlhz68q0mRI+ZUdzQTAPFOBglfmowE31D5Due1SvbmFgfIeZO+alRb2qRe10xuwi1SB+vamtLupUYVc9R1pKyLQyBpmYLnby/7imXkY5VcOvIFelaxFeXMpjhJU78+dHskkKglSOW460NIyTn8Kn609FGQuF5Uyryd1jxhQzHt0qiMqYLK2pt/ajPoUY2NDUSFmB3GeZGB9KQhhD16Go6ZIxvQlkUNp5jlRNRHfP8UULGIFRtmqfZ1ZRt9KPuVzkCp4ilQBufSgEXgdRhDjBr1IfNqyd6ccg7DtVVjBOQamztW9ARxhWOQef5UyF2ySa8KYbnzr0xhTqcn0zVTpNUdAqk96FgMpIODyxTEnmHPIoEKqvzNmnSUjGJWXfUADtVmOSxYe1XWMCQscZzsfSh3ChlYHJB2ODj9aU8P6G5/CNz7VEIIJNeIGBJK4qjl9XSkFskHPMe1eSbbE74xtUDEDFDlYSHGDz50YcLSwnUBpOAOlSqztNn7ssVzyFSs7O1xLDU/iISMAbZGa0oWbwQM7jrjnUqVtGdWVFZ9RG/T0owfHlwN+dSpTSGCrajpGQedWnJEQwcYONqlSpqopAMDPrV1DYLM2r0xjFSpUqEjcyIFHloeoa8Y3xzFSpVIeo5ZtPL1/WrCQ/rUqUjXjbfB3ryc4XB3yalSn8H0E3DQjGAcb16zEtqG2RUqUjsR3yBkdaC0pPIAb1KlNLwS68Aj9aoXyxGKlSkaMMDAoZ7D3qVKKZeeRkIC7e1SpUqKuP/2Q=="/>
          <p:cNvSpPr>
            <a:spLocks noChangeAspect="1" noChangeArrowheads="1"/>
          </p:cNvSpPr>
          <p:nvPr/>
        </p:nvSpPr>
        <p:spPr bwMode="auto">
          <a:xfrm>
            <a:off x="155575" y="-2057400"/>
            <a:ext cx="28194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data:image/jpeg;base64,/9j/4AAQSkZJRgABAQAAAQABAAD/2wBDAAkGBwgHBgkIBwgKCgkLDRYPDQwMDRsUFRAWIB0iIiAdHx8kKDQsJCYxJx8fLT0tMTU3Ojo6Iys/RD84QzQ5Ojf/2wBDAQoKCg0MDRoPDxo3JR8lNzc3Nzc3Nzc3Nzc3Nzc3Nzc3Nzc3Nzc3Nzc3Nzc3Nzc3Nzc3Nzc3Nzc3Nzc3Nzc3Nzf/wAARCAEVALYDASIAAhEBAxEB/8QAGwAAAgMBAQEAAAAAAAAAAAAAAwQAAgUGAQf/xAA5EAACAQMCBAQDBwQCAwADAAABAgMABBESIQUxQVETImFxBjKBFCNCkaGxwVJi0fDh8RUkchY0gv/EABgBAAMBAQAAAAAAAAAAAAAAAAABAgME/8QAIBEBAQEAAwEBAAIDAAAAAAAAAAERAiExQRIDIjJRYf/aAAwDAQACEQMRAD8AzhCXiRgx1INWOlCdVZMs5Lg+dPSrwtJKBFqOgLyYY0/Wq3JkWZVjAAx84HeksoZtsRuEXXg4A3J5U00c6IVdIySMhwckCgxhAysTz6hckn1ry7Z1UMGOhjgADnQNeKpKhURtzkM3Mir3DRpOukBCuNRUb4+vSiQLogTOsk/MTvj2oWUhld9OpmPldtzmgLSO7FpkXDJ+Irtg/vVDK01kRpAOrmFI29aaS8lkk0ytyGAVAP5VVAygDWQurOhhuT2zRCCto/u3dF1useBnoDQ4zPBEsjSRqfl0483pWnacHuLyUzNCYYyclpXKhfYdTTs/BeHRyRtM8lw6cmDlUB+nOjTxjEXTOrozsirhgQAGNFH3kRwVYjDA539sV0ljwvh8sDF2xIc4Qud/arxcHtWOi4t3i/vRsg/lSDnhKlzcJG2tVUbgnYH3qTJIH1qiyBeWg/lWrLwCFbgmO4dcgnBAIIpS44PcqNNvMDGGyFHlP67Gn0Ow4Zpp4yFyjLguhGc96FcxqwPhgLk41EbD6UOG3uopXMn2iIIMEuhAP15V4uqUsxaMODzxtRCoF0hLJKpmfSdJUjyk0Uwh0ZtKsxI0qNj7Ua0UT3H3eptvMp5Zq19mLUAGDAbEjkaYBihQsXC+G8YycZxV0UzSh01MpG5NCiJnXwZ05LzzjFOhktIEBOT0Y8h6GnCJz4hi8PwgZP7PxVQogWHUo1FfKGG4PvVZZMsNABQHJwd/ar3EZkj0lcaSCob/ADQF/CRHPiJvgbZ/WpVGMM3kaPUy82U7e1Sg1rEhXaU7uW06GGxGNzXt1AqTJlXIk358hVZZDp8IY8SNAcJ1z3r2BGuXWKZH3yCzMAAP8VJ/8eS6YmBYAI40gA5z71VpEUCI6dH9eM59MV4HOTAVAVSdAjGSw7ntVD4buszxsmkYCjkD3NAG+RDGiFhIuAOgFJy4WXTD59JyVyMCiDw2nwiZwQGwcGtSz4ZMsiyzRIoOdMLj5vU4pBXhXB7i+PiSarZQ2A2dyPQf5roo7eK2aNI1CuxwXO7GqW4uiR4siadwqRrpA9zzNM2sTNeRYBB1eb2xypaY8EYJEjHGFOM74PT3pCzie4VJL+XWzfMw2/IdK0LgHEkcS5ZzpG2dK96rHbqI1hXkm7dx6VM1XQphtwphiXKgeUnmf9xVEigkgkHhgsFOMEgkjvVb29SFdCAGeTZFzy9fpXtkpjhEWA8zrvk8s8yarU4rKJIZreWFco48oYg57g/vVhBDxBFl0KviAgHONDDpivb5yJ48N91AuNQ5E9aJYwH7GivlXZzIfTJzSBSO3MMbgMfETAcdPf096zOIWMFwoIXSc6lIwOXPPtWrbfecTu/MSixrGdti25P7isji0/2fi0UMGSys8jKPwggD9W/mjcP0gsz2lyWePAO2VH61a98WWPWfu3xlj1YdDWjJFDeIjkAJKMaP7hzApK4s1gVtDSyrp5M2cL/irlTYStYxHJqD62ffLLufSgzS20niIwUwgYwJMEn2plGghUqmAGGAf6TS7Q2wuX8WN9bpuQNveqSXCxoMmNmA2045dqLPHNtJoAVxuik86CCDhfMVXclmwc0cvOI9LPuW1Jt0oJILR3BIIiQHHqTUoqF5o9TK2snJAAqUGHE5RSEXS5XyFx5SO9VuXuAyzswKhQCm2CT1zTMym4mMYBZVAwOfTbFBfXpfWFCqvzPgAn1qVACcJrMUeFk8o1DZsVIiBFIBGEk5OSuAavaSIDrZVZQMasbD2pvgFm3EbjE8muBJMrkfMex9OtHg9PcA4SbaOO7l2GNSJ79Sa0nMZIYyh87ALyP1pq6KlVVcsgABUcvagQRgsZp4Q8fTB3A747VCjsUKwRKcjxJN9tz/APyOvvVRerayGOPSblh+I+WMep70CKzaRiDc3MUJ/BFKQpz6/wDNN2fDrW12t4I487k8yx7k08TpV7u5Viv2OaTs6OpU/rkflUSPiEy6RCkAbq51EfQf5rZjj0KNsE9MVbDsMFRj+6ng1lC0eFQXid25MwIDH86uUmMJjis3RGOS3iLnHvmtWOJQp1adXtXvi76VKA8uVPC1mwxiIrptLhiBgA6cL+tWkmd8ltMSjnqOT+QrQeWWJchUc9s4FeMWbdovrjP60sG1heIY4jHYReGqtq8WfYE9+9JW/DvM8kkgkkJLyzN+NugA7VuXlvBcLiSJSPasW8tLd3VRGMjqdwamxcpJdM32aztGDSrKJJmHJMEnHvyq9zdRwvOWKqkEetm7Nk4X3xWldW8cVtEqxLoY6SFGADSd3aQ20TKsKiJmViQMc9qWmy54LdpG5AN5ip6H0pecL4AHiMQOjfiFMcWgH2VFWTRPGvkk9Ry9wRtSzSJJbKZYwzlQVUHdWrThd6RymF4rWN5IygwzjBRv3o0Ucap4XmZxkHDcqMhfSWuIRlflYGqN4ccX2iMBd8k43FUlUZVsBvMowS1SmltvHy/jqGOC22RUo0BJI6BYdau6+mCfpXqSRsyyzRKiLs4+YA+lBhOJ0MjappDoyOmPWjTzhC7NInMhUJyMHpU0yt39n1mKI+Ut5Qm6710nD1XhlkqkA+Fu+OZ71j8LtY5L22UQlGh80knJQB0A/KtaFTPPdRl8I5IB6+/6UU40XVTkrHvIxCsOoxnb6ZFZhg4gl2ZrdYVPQSZ1Nn25URUvLTwBatEbWQqWjlUkxtjOU3H5GmVV4btmcq2cZUDDL6g9akDwx3BCvcrHGSMlV6mtWHSACOfLehspcA53xXqnwhnAJPemQ8khGBGuW/avAkrc3VPZa9jcNvjpViwwXLKABvmmFWidV1anJHYChpE8itIOY9N6ZEglti4zgDrtmgwORASACCNs+1IJCJZIdQbydAagV1O5z3017HcMtosgAwF39agnEtqZYigcjyiiUFZ25ktt261mS48QN05gmtCO7WQEsCGx5lxQLzSYyF2PqKVVHhcNbEFcxj5vQd6RvMkJEfOOQYHn1we1CF+8OqPIDAbH1rPN8iyM4hu45W5iFNamp08K8XCljas5DYJRjt61kcJ1lZRLjKPkZ7EbEfrWhxN7hYxJcW2jOdGthqA/uArM4YGaAvKCfNgkdCf45Ucb/Y+U/q2VkVwmUOhTl9ByMd69tozM+GKlSDoAHL3q9ugBQBsAYVsDAoHjSfaGVQdAJVXFbMlPvi2m2xqA8xO1SgIxj1AzuZC2WDfxUoAsFspuWedXAySApwR64pNHjEpEPmjXfw3GC5q6GeYsmMnOBIWxzq0UAM6RksrAnUipkNSDQtZrueINaw62kcI7bYQcz9Nq1oLmC3UxzAJO42VzhyScYxWbwziltBHJnVHGSB5l3z6CgvK547HcpB4iLFlJD+E9j68jUX1cdJxOB3gyzOsikMMclGO/1/KhWUsiS+HLOZ0jOEdsZPrt0rPTjElk+i5SRhIceMBqJPqKbsD9ovkZWYqcnB2oJv2rNqB1YGdhTkjRJHmQgAdScVlvcLGxjiAaQcyeS1mXEyz3Yt2U3Ep5Ken+BTJqXHGuGQnSb+3B/wDukP8A8o4WzaJJgw5jHWl7uXglsoi4lNbljsY130/zXOcQ4Zwi7kA4ReLqY/Ix2/OptVJHVXHxTAEEMEiOXOlQGGSTyrU+3wQ2ojL5YDDHtXzi0+GrwXavOhiSM5Zq7ROH2P2WIMCzNzLPRLfouPbfjsUMXhXDhQBtk86WHxFw+zfxXvE0DIEWclj6Vx3xjBniK28G8aqDp54NLcN4La2+Ljjly1tFzWJVy8nsOlT+rqvzMdqnxbwmWbDyOjf1aTg1p/8Al+GXMR8KZdQ2GrbNctbSfDUZLNDfW39Msse1EuriKLRrMc9s58s8YHKntwZF75jHK0hzjmMbg0i3E3ty0scYlBHyE43pptLArrJUjCnGd658uI5mLKT5saRWd6WYuuLXXES8FzarHbSZUdSD70Hhs4t7CZJ/mUoc99wB+x/KtOGzjVLi9cMAhGVbpkVz6WZ+zLdNkuHG+frR3KPY6qKIyFiY3EbLgoDvnuK9iRI7bQGIkAOB1I7GrCSIoZIxjqoXrQGcvKsxj8SRR5WHftXU50toEYmXLacYKtzBqUG5mmWQkKV3OrO29SgKXbvG0iuSURcjI31elGUS5RllwxXLNjB2pm9PjFUiXIV8hgucn3pC4Xw3MYdNa/MwPzE9MUE8luhhJG+8VJMEEbtnma6WwhT7CbfSGWUnPc5B6+1YnCmROILEThANRLcs4rdaMcNuIZAS8DKcY30kZOKmxUAtzdWk7Wd1HFJGB93cZw5HqP3p+KJyTLajMg2VT60LiA1zrjYBQR+VaXDCvhAyNpwBp96mHfGDe2vGpGK29rIufmcsBj60ODhfEoE+zRzGCSRgZrokgn+1D6Cu2YZxy0evLNBbRODFKupW/KqyFrBsPh2y4a2qKAyStzlkGpifehXPBuHvOhmjSKQMCGTAb6DrWxLwnQNKTMqnnzoS2EFj94p1zHYMR+1LBqt4SbdIXK+JyJAxWjbWhjthyXPQishiBe2sbZy0uph2FdMFEiBmGRjYGnml44Didt4fxH46hcquSSMjqM/TataHhvD4Lgzy/eTsATPLv/0KDxxHXj8DxqNJRtQA5itDh/hXERt5hlR8jHt2qZMuLt3svxGPx4ysSxyZH4WBFcpd2EdocQSLqlOXtUOoKOrHHI+ldLd/DFvO7eeYdwCD/FH4bw204cPDtIFDH52bc0rtpzJHG3Pj2kSFkZE+ZZBkg/72rOUrJeJJ80aSBz6/7ivoV/ciMaVUMmNLBds1gcZgtzwuWeNdMgB61HKdq43/AGwLji17xJ7mF1ijilkDEIDyHIe1Viu4o0MG5ZXBUd6vwq0NzbTyA48FEbPuSKpFwhLsvJHIFnRjobP6VH3V9ZjodSNCrxAHPLHTNCjRkjPmjGHzlehr3hizpYwxSYMugai3Q9aorxrNKWiWU9CuTv1rql6c1isojnfxZ51IYclbkalVSNRPIWTCtuAvSpTCLPokjkl4igilfykbYx+HbrXptGJlnLK2vPTPtS8jwrCkSErocjIAGPb1q5vZ1kWHVuy5LdcelNL26ge6/wDVhyhKjdRg0+IbmxsksryRnikGba4PNXHIGg8MdVvURwxdmyNXM10V3C3EbJY3AMTYyOwz0qbO1S3CluJDZ/e7suByxj0rV4codlLHyjoK8WDVK+jodwPbFBhJgOATuc4FRinRIQq4XBXoMVVlTV5yAewrOgumxgHJpmPU6a5CCaZCysrgHoBy71n3Ewj87dOQ503MhCZVdQ5Vl3E8aZaZgqjbUf1oCcJie5uWllU7HYntXVeEBGoA6Vyt3xux4cEQyxpvgZIG/atJePQvCpEoI54zyqpkK9g/EFuIilwQPKd/TNYHB71XmkjBHlc5B6GifE/xArQGCI5LbE9hmkeCpDLeJPGcSSDDrnbUBz/Ks7d5NJ/i6sYcL4h2PY17LEiRlUUhe6/zV1gBUEnYjahSt4BKnfbIHemmMbiEOR5SSAc4rnb10+zzZ2ZhoPrXV8TltXjIlIBxsRzr5zxu7OqTQTjPM1nz6a8e3kfEZLXhVxCiDTMVDPnBGM4FIrBdTjWsrKAMgIeRrQS3D/DdzMy5dJEIP5f5o/C8RcOaZ+RYfvUfYtq2CSnhkLSyjxCvTrRfBMbwMXUKmeX81I2jHhBcDSms56etHnkS4haNQCeZYbbe9dfHxy29vJDLOgIVSAeoxUqqwlfukU+UDDEjJHrUoBCYRNJJG6DxB5w2eXpVQ6whFZsBn0jByc+pocsTRO7A+YHbJ+WpmQr4bq3h5BMhHX0qkmrefMqSDymPGoPtnfnXR294IXitl8yyHMZzzBrkoRApkWZ1ZycRKTvWvZSNHZWcjsGkgnZR7b4H7VHNXH11Lxi3R3QkDQcep70jLHIqpIoDArnI9aba7ilQxqcuQFHt3puOFVgRZNgQTg9uQqfVMIzurjw1PtWrw24LxYcbk4Ga8+yxuCVOMcs17Z27I5fmoNGFo99cMFKjoO9ZF3YxXHDPDuGZZHbWCNyvbA9qbmnDzBUOSdyMdKMXt7eF5rpwAoy0hNGm4jiPwDZ8TIaa9vBoGNlTGfasfiXDOJ/D6xRBvtVqF+7mwQcdj611138Z2UZJtoy0Y6nYt7dh60KL434c0ebq2zgY0xbg/Q1N/Nhz9SvnF2L29uFlkaRUXGlUOymur4BZ8RSaGcyK3hMG077063xtarJJptbWMOcgFdzTvC/iOK5fSIghIJGAN/UVEnfrTeuo6yG6URqMjHepfESwEg7gbYrJacNKiA5J8pwdtXT/AHvRRcowIVjy5VprLHMcQumkuWiLbgbAVh8UtDJGANnyTj2rQnDjjbqi6wTkdgK0Pssb3sUfgYMjDY9cg5x/vSsvWvjFmkFpw1oZMhZMLy645/nS0t1HEkNupGhT5s8iT/xWjxm1kltoyw1CJNJ9NsiuU4zKkTRwpzC6iB1yf+Km+qncdZZXUbknzhRjzEjl2ApuSUDJQMNTYORnauKteKSJKiompQu6jc5966eC68ZwqkZ2zvkCujjy1hy440VaKdgARpVBy2IPapSs3nXMRViTvjapVoCeExo+8xkY5LdPp6VWHxJoNPjErnYkdf8AFHmVFUM6yMCMeooUKSBApYEqMnpgdKosDktijHw1RnDAhmGR605Y6JJ9GrLBtwDzPtS/jGSVEBjXxCQWxjBHQUfhieHeIHyY9RVuhAxjNKzYcuV1vCrRYZJHupMKMFs9u1a0t7DcACJgzSYCr1xWPHjiUCDVpdRplUdxzry1tHsryGdAC5BXPXc1nFVtLBgJH1yM+nelOKXJtoQoAJK5PcdqcjuPCg8TRqkc49qx79gzs7HLpkn/AOv+KdokF4bFiGNpt5JZTk9dhy9q5n42W7nmt7KH5ZWH1PrXXqDJw1Y1O68j/SRWa8SPdQXTpho2GvO+x2z+uaizVS4yuEcE4Fw5l+0slzcDm052B9FOw/eta7vPh7yi4FmXTkugGtCbhMEzEtpx6jNLn4Z4axB0E9yDiqzPC3fWPxDiPAjCVBtCh5AID/FYNlwy1u7xZOGQyWwQ6iFGEYD+3p9K7O4+H7CEDQAD/cKlrZx20hWPB2O4qcu9nszpmq4V41I8wkDFscgP+qWWUz2bzQkjRctHjuCAw/fFX+I4ZbO3C23mnnOlep3PL0oF/EnAfh6K2aYM4bxJXP4pCc/uP0qfq/SsamG7SRiSS4B9q3r2SGG54YAFGlyD7YNZN7GszBkyNR2/tGOf50400d1EjuAJIfOCetE6F7KcRliEfEbVgAZFjeMjkNhXze/d5ZpnUASIoRlPXFdpxx/tlxAwkIkK4JQY25/sTXG8aiYcSOHC4Ks45ZyoNTfVcS0KmNVMY0BSM/3Ct3hkgddcb5DfNvzrD1rJGro+dznH81pcHZUIblg4G1HG4fKTGtEJZS3hyAqGIGTg/wDVSiwS4B8SIM3odhUrf9MPyfee4C/Z5C8qZJ1KBt6GhHxiu0YVSMs2c/SiOnhvHLEgXI8wJ50NvDMfzHSSVKZ2BHpVoByxYDSEwdWSMkelVVnMjsAd2BHQYomDvr+85DV2ob2peZfvyqoCdGfmP/FNLoeDcQMd6ulue7A/irpHuol0SA5USYB7dq+eQiV5UukbAjfcL1xXRTXSJF9iBOcZYHoTyrHytc3t1XDoXmSCRVBOpy3uOVIcRz9nLKhJwdsfMRgn686rwHiTeAgDbM4IP6f4qt/cNMJHVjpWcY98b/rRyp8V+HXCzQpLCSCMCRCfmHQ+9Nm21h1bBDHBOeQrK+0JZs8eg5L4XT1zmnbaaSOEGYEPISdB/COgNEKtNch9zlWOMdqZlyvmULsuR60jE5kdBnyg5ziizSqGyDqWJSW9+1UlS6bMZkj5KAcY6HnSN+fAZHh2C4LEflTUzmOBLcDM0ihMY9smgX8kRtp5MgxgaVIPzeo/3pUqZVzdxXc6uGxLDzB64PT1q13w2K+vEEw1LHG0gVhzbYZ/L9zXlvJB9quAyrqgcczsNsnPpkZoVrdvbxzcUv5WaW5TEMOANEfPJ9Tt7bUrIctZsdvJ4TAOTocxE+3L9DSl2Z7fKsGHhtpZvTGf81o8AkluOH3d7Op8Ke4HhgDrkCs7jN+JH4kUOrdIUJHXBBP5GptmLktrnmuZFSOXURpyBn1rEeXx9crkmTc6j1p/iLlPIhyiDGfWscMI21ISM7bHOKzarIpQNqXOR+Gj2czRMgdde5Ow+UUp4s3hvpBwHwdqeiZYmBBJGct6UJb0FyEJ8p0nffvUpKKdwxzD4isMgZ5VK1l6RY6R4pmUhzgAbtn9q88GNl0FyxKkkgcx/mjiHxioDNpfcjBBqggAdyxDqgGA2xrbWJQKGjXRMUGd/LnUKLBHHbOGmB59+vaizwRtEuhWy3boedL/APjvtl2jqjmRF0hg3lFUmnbUSFJnyrR4GDjBG9UtreU3UlxdA6mYpHjqcbn6A1v2XCzFw9onOp35nt2ocyKYIgAR5Dv2JY5/is+U26udRbhcfgRL4WGZdkz1J5H9KHd3SJcxWSPnQ+qV/wCpuZpmxTKqyHDaWIJ6HYUGLhw8cF+bAkt6ZG371NmnOjFrG13Il3OCFGfBj6//AEaamUoQ3XON+VOcPQHwSwXzKSfyr2/tlSMqmRJqwcjOPWjBSTTtDazMufFI29M7ChxzmO1xqK4f8XM7daizB2eN1+8AxIrcwP6h6VW1YK5jl0lQcK/8GgJw+eWeaWWRizTEgHHyoOg+g/WlYrh+I8a1Ihaztt1TONTb4+mx/SmLhl4a6zKjGMuVAHMdapJLHbRi7s8Z1bjv/uf1pGxbO2nub+7GQoljDNqzvnOf3onxDBPdRiGIlSyln9FHT863Y/Amb7TbShe4I3Q9QR2paS4Vnk8SJhKmVIG+VP8AuaLOj+si/v4uC8Pt7ZRqjt01KAebEYB/U1yr3DPYoH+eSRpGPc1f4kEjX7KWyigEe3SkBL4hhUfKuxrLldrXhMKcXkGpIIxtGMt6k1nRgSnygjGx6b0S5TF1cHfWJDtnY1Vn0nMibjttig3oIKAl9G51D+aJCziXMQXS2zMx5YoQIMx1nny9KswLgbbZIBPWl9FatvMqtpbzHHPNSh2Sq8eJNKlRgazzqVrEO0kIimZo3aOJdwRvy9PWqRrPcRlFi8hJJJ5496et+GBkSSZizZ6Dc1sQWyRAYUE4x2rX9Rj+SPDuEHy+PqJG+ldhW2LKOBAFUIOgHWiWqKdiwB7DpTFxpCgLnbrU26MwMLqjBXtWRcBknMbkaWGtQeh5H+K2S6qhxnI5DvWdeoJl8YDJToO1HwFInewaPUupdyvr0I/mtcmG4gE9ucoR05460ostvf2y6WVgu+2245+x9K9s1WKeUoSIm8xHQHln60BW0upYG+ytjxIvMh6Op6VpG9FxGTKrZAAJ7j19RWaVSS4jdTlhqUH61oeGEt5GYbuNIXuxoMCS3VpU14PWOQcxtyo8Vugt2bGTKx8Md6V4hdRwzwxJ82Qu3TmTS/EOKGxha4TDFV0orHYdzRpYnxD4cEEaa8uZI1GOrahSPHlW0jeFM/eMFRfUmszh63/EOMW1/wATQrDGdcceeZ6E/nmtG3gm4rxlbifK21s2rB/E+Nh9AQamXV+C3dmFSS5jJiuI/MSNgwx171j3Drbzp4soi1RnBLY5Hl+tdHxC5ZUnkiw6rH4a7ZDMen5kCueaW3W+a6uD/wClZoIjjcyvzIH6UuWHx1gcWhZblA5zIYVbljGeQpLiUS8Nj8Vk5nAX1wDj9afup3vr83cq6fEl1Yzsqjf/AIq3xfEt5w6waPGtpHmb1BGAPyrL1p5042YlyzkEl8k+hrx11DwxnOxyTXsiyJJhwVXlg14BqLhycueZFMIV1ghRlxsMDnRoWJIjZwu+21RI9GDESDjBx2olqsesyhWzvjNIG0jTQBqK42zjnUohORm4k0Eny4HMVK1kRa+m2/h6QATqPXO9OI65XAGQOgqxsIZCdIIx/dzqNwWZWDW8oGT8p5USFsMiWNME41HYVaGZXfzjke9ZNxYcSjYnwwwJ5qaosk8OlJYmB74o0ZK3LgK48mMelLQaCrJkdjSn2guMAsp/erLKikAsCx5gdDV8brOzAZ0EAkA+ceXX1dSDjPr/AM1m3nEXgVIbcHYebH4ielaF8khTxF87JzBPMVn201vdSFRtKOasKXKdnL0c4fKYdAdtUqL5h/cTTUt26LqkJLKu7EYA9h0pKQLbXhkY+WQA59Ov61aciWAqhBUrgdaV6pyaxkv5p79Z3UhNxED1H9R962biBLy0RidSggn1H/VMx2sPixuEGksB9Bnb9aQ4nKlnH9ngzrY50jpnYCjMg3a1LiFChZRvz27en6UaweGW1dNCjJ3HrtSxKRWoS5k+8SMkkHlt/mkbe6Rw5iBJ8bw1ZeZOAT+5p6M6IfF9wYVhtbUsuohdm2UnOSAPTb61gXumW6t7CIlYIfKF9fxE+p/ij8avWa6j2wwlJ74ArKhldp3mJAYgkZ6ZrG3b22nUP37xi3cQDBlbw0B/Cg3NKySFkQOxOlcCqKWOgk8ule3ADLnGKz5VfGF7mGC6UCVM45N2rPueHzh1eAh8bYzvitCOJpDgch61pcOtncjYk47UcdPljknjUOwdikg2YY50/ZppyxIIQ6dhneu3PCI7mLRcwKyEc8YI+tc1xXg78LvFaN38B22yc59DWkjPYHbxRqpa4kJOdl22FSqwNCs8iOxZeYIHWpWsZ19aWSVckHKnktN20juTrwHA6dj/ANUu2ImC6Tpzn0FOwyRZQRkE455pYVvRpJNSsGQnA5mqSRRSrsFz3qhk1bLuc9KCkwyV3yDg08TpW4sVZWVcA+lYd3az2R1HUUB2Y11eMAFxvnbFBniDZ8QZB5DFEkh7a56C7RVw+2e5rmvimJoWF1ZnTvnauo4hw1Gy0HkYdO9YN1byhWiljBQ9avZymJm8brCsvig3CCC8U+Xk4Nb1hdnwSTJrXXhW7jAP81xnGuDyWrG4tcleo7UrwnjklqVSTLRhs6ex9Kxuz1tMvj6hbcSDCRHYaAcFuxpGG+iivXuJlEkmPuxzCnr9ax+EcSikXX4g169ZHX8qPw8Je8RkM7r4a5dgdsij9FeI3GOJzNGzps5xv69/8VocFMVraRRPpcqhd8nqefOsG8dFysb5Uk7noM96VvfiDh0EbhJ/FlK6RHF5v+BRL3RZ1IHxW8iFy00mkZAVQOvWs4XiyOSOZ6VlTx3nE5Q5ASNdkQfhH+abs+Fyx7s2SN6jlkjSd1oJKzHIGParos9w2gISKctLZiBpjIONzit7hdiVfWMb96zkvJdsjO4XwG5YguukE8z0rq7ThMdsAQcnHMcxR0YxDEi4OOYosahfMpGT1+tazjIx5crRAApwcMO5oF5Ba3aeFPGCh546GvJ1LOFzhiOR5VI7JnADsQe4Fas3zu/tXt+Iz20w1NE2NR8uodCPpUra+MrdPtscsZWNgDG+r8WOR/epVDuu3nljhfDyhVOBqC5/ivFMWEljX6n8R/3NUnSRlDyIkmnko2/MUIGNXZXZtW2AnQdqz+KwzLPKpHglRGx5hc49NqKmSwP4jzxV4oBoLbOq7qKhCnDrnURjGKJouCEkKNTZI7DnRQrYOTtjlSyqUbBO/c86KSSijB32J3pkTuImJJUHbakTFgASZYA9q3gvm07EAdKBLApyMe9LOz3pzl7wy3mjLR8zXGcW+GIJHZgfBlPJl5E+or6RNbBEyMgVj8TtjLE+BkEcu1XbESX4+XzWdzYvpmXI7jlWdeCR2JiLgHqCa+qWPDVuFC3MYdfWtuD4W4VOv/6qbem9ReH2LnP5XwhrS5mwZGkf/wCiTWxwzhRABcbn9K+yP8IcJI1C2AI6iqR/Ddjbk6I8g8wRmo5T+S+qnLhPj51FZ6WAA/Ktnh3DQ5BdSc74rr24DZEBlj0mixWMcI8mCRyon8V+nf5Z8ZVtwtAoCjBG/tTyRJGMYAx2prQSp2wR0zVVtyzMxGxHetZMZ26WaPUucbHlS8iso2zqPIE1swwBItOAO9BljjZdP5E0rBKzrKOVroFnzvuv+K2ndEjB5Ui8bxIPDXLHtRdZLaZMYx1/anxLkzeM2lrPg3aIQWyCw61K0J1L43YY7DNSjRJDVu+lFlZthsVOK8nt43YalLK+4x2oQwGzG5IJzpzt/vKmU6rIu+MksNsUpDr1bhVcADynbGRsKvKsZ+TAIwcmlSiqNTYUbADNN2wErAl8HORjr/u1PErqisAGx2350QKqgr2qjnSxO2Mc68iOWIBJ33zQb1ow7DHKqZ0Npl70bDAjbPevXIOA1GDQ5YgykA71l31kBGcE57itctpB226UrONYoDBsFaNwjAZHeunswFTPPPWkFiUMNs+tPRuqrg9OlVKVMhQ2RVZYwBk15HMCSqkZ9a8mZm2XmKNGBFRjIIOKE0YzkIBijr8h1bY3NeB1YeUD60fCKpDhvNg533rxkG+nY9BR9LZOnce9eSIBscAVKi2jzAE7HvUNquvmfz50R8qeQNEBBIYZ37UpD0AgaDpwTjbrSErPlhz68q0mRI+ZUdzQTAPFOBglfmowE31D5Due1SvbmFgfIeZO+alRb2qRe10xuwi1SB+vamtLupUYVc9R1pKyLQyBpmYLnby/7imXkY5VcOvIFelaxFeXMpjhJU78+dHskkKglSOW460NIyTn8Kn609FGQuF5Uyryd1jxhQzHt0qiMqYLK2pt/ajPoUY2NDUSFmB3GeZGB9KQhhD16Go6ZIxvQlkUNp5jlRNRHfP8UULGIFRtmqfZ1ZRt9KPuVzkCp4ilQBufSgEXgdRhDjBr1IfNqyd6ccg7DtVVjBOQamztW9ARxhWOQef5UyF2ySa8KYbnzr0xhTqcn0zVTpNUdAqk96FgMpIODyxTEnmHPIoEKqvzNmnSUjGJWXfUADtVmOSxYe1XWMCQscZzsfSh3ChlYHJB2ODj9aU8P6G5/CNz7VEIIJNeIGBJK4qjl9XSkFskHPMe1eSbbE74xtUDEDFDlYSHGDz50YcLSwnUBpOAOlSqztNn7ssVzyFSs7O1xLDU/iISMAbZGa0oWbwQM7jrjnUqVtGdWVFZ9RG/T0owfHlwN+dSpTSGCrajpGQedWnJEQwcYONqlSpqopAMDPrV1DYLM2r0xjFSpUqEjcyIFHloeoa8Y3xzFSpVIeo5ZtPL1/WrCQ/rUqUjXjbfB3ryc4XB3yalSn8H0E3DQjGAcb16zEtqG2RUqUjsR3yBkdaC0pPIAb1KlNLwS68Aj9aoXyxGKlSkaMMDAoZ7D3qVKKZeeRkIC7e1SpUqKuP/2Q=="/>
          <p:cNvSpPr>
            <a:spLocks noChangeAspect="1" noChangeArrowheads="1"/>
          </p:cNvSpPr>
          <p:nvPr/>
        </p:nvSpPr>
        <p:spPr bwMode="auto">
          <a:xfrm>
            <a:off x="155575" y="-2057400"/>
            <a:ext cx="28194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214422"/>
            <a:ext cx="1455065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358082" y="31432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Демокрит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500438"/>
            <a:ext cx="191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Евдокс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Книдский</a:t>
            </a:r>
            <a:endParaRPr lang="ru-RU" dirty="0"/>
          </a:p>
        </p:txBody>
      </p:sp>
      <p:sp>
        <p:nvSpPr>
          <p:cNvPr id="15370" name="AutoShape 10" descr="data:image/jpeg;base64,/9j/4AAQSkZJRgABAQAAAQABAAD/2wCEAAkGBhQSEBQUEhQVFRUWGRgaGBgXGCAbHhwdHhwcHR4eGCAcICYeGB0jGyIYIDMgIycpLS0tIB8xNTAqOCYrLCoBCQoKBQUFDQUFDSkYEhgpKSkpKSkpKSkpKSkpKSkpKSkpKSkpKSkpKSkpKSkpKSkpKSkpKSkpKSkpKSkpKSkpKf/AABEIAQoAvQMBIgACEQEDEQH/xAAcAAACAwEBAQEAAAAAAAAAAAAABgQFBwMCAQj/xABCEAACAgEDAwMCBQIEBAQDCQABAgMREgAEIQUTMQYiQQdRFCMyQmFxgRUzkaEkUmJyFiVD8VOCsjRjc5KTorHB8P/EABQBAQAAAAAAAAAAAAAAAAAAAAD/xAAUEQEAAAAAAAAAAAAAAAAAAAAA/9oADAMBAAIRAxEAPwDcdGjRoDRo0aA0aNGgNGjRoDRrlut0scbyOQqIpZmPgACyT/QaV8+ob0K8TrsIGFqSglnYHkEq35cNivaQzDkGvgG3RpV/8K727/xbcf8A6G3r/Tt19v8Af76P8H6nGPy99DN4/wA/bAH+fdEygCv+k8/OgatGk7/xfvNuT+N2DlB/6u0PeXyBZQ1Io5vwT/Gr3oXqfbbxS22mSSv1AH3L/wByn3L/AHGgtNGjRoDRo0aA0aNGgNGjRoDRo0aA0aNGgNGjRoDRo0aA1A6z1uLaxGSZqHgAC2ZvhUUcux+ANeeu9ei2kWcpJLEKiKLeRz+lIx+5j/71qn6N0CWbcjfb0BZAuMG3VrWFT5LH98x8FhwPAvzoI46fuuoTE7pDBsVPtgJ/Mmq+Z8SQsd0RGDzxl9tOAGvujQGjRrnPuFRSzsFUclmIAH9SeBoI3VOrJAoZ8iCapRkf5OI9xAHJoGhz4BOqvrXozabxlmZcZRWO4hbCQfAp18/3samTbra7jFHaNzlcdkAllAbKI8EkBl9yHi/OqP1B6f3EfOykaGHLN44qJs2SyLjYo0SitT88eRIEOT1lP0yRIepqZIWIWPexrwf4nX9rjza+RZA4OnuKUMoZSCCAQQbBB8EEeRrP9j1MbpJId6mcExAdHN4FiuLxOth4mYiipuJ8VuuVruh79uh70bLcOzbCdj+Flf8A9NzRMbk+F5HI4vn5ag1PRo0aA0aNGgNGjRoDRo0aA0aNGgNGjRoDRo0tfUjfmHpO8dWxbtMFP8t7eL+TegrvSzNv99J1Am9ugaHZj4IupZQPjIjEE81fx5dtVvpzZdnaQR4YYRoCt3RxFizyeb51ZaA0aNGgNeJYgylWAZSCCCLBB8gg+Rr3qo6j6ph27lZu6gAsuYZDHVXZkClAB82R86CPu/R8XBg/JIIYIqgxFh4JjPtBB5yQo1/u1RbnY7/bnuZFoFJd4u6zsrCyGjbhpIjfMTkVR58HT5pf9T+pG2gtkCxHECd2HbVy1BZgDmik0O4AwBYWONBnu7Jkbvxv3ZAGROaimL+6mGGIkKggkLi9sCqvaln6Du4OqbdoZk7iMjR24uRSKzjkahjIlrRF5AZ2fdShvlH4rcPCyCPcYCfak0UktQe8pagsikBZ4yFyMdlQcxz2W2/Ct3YfzdvXcIqpZEjZmogglN5tWY2CffHQr2EaDQvQPqfvxNtpm/4va/lTKbtsTiJVvllesr+5/kW2azrqW7T/ABrpO4hkV13EO4jeRaqRQqslfb3n/wDrWi6A0aNGgNGjRoDRo0aA0aNGgNGjRoDSJ693kTb3YbfcuBA0hkKAlmkdeI1ZApyjzI8+TX2JDN6n9RRbHbPuJrxWqA8sx4CqPkk/7WfjS/6P9Ku8g6jv/fu5Bca/t26G8UQf82J5b+T82SDro0aNAaNGjQGjRo0FR1LpsghKwSSe1faM/cSvuADuGPJAU5WKJ1n+1+pm4z7e82yTRN+W6IhWZT4PejlODA+KQkEkUeQDqG23qSZYMGxJVgPII+CPIP8AX4o/Os/9b9G/FTTdkvFMqLgWJVGcMKIsAxsRiglW1YMA3KroFDrXpo4fkSZxoTHtZ6Ifb3wdnvR+tEN4qzj2k01Bzrj6M6+srrE7PDuOfcsZa54lIimq67uHchdK/MJUeSSsDYdZ3EZ7hXvI47EqSm2KopygnBXLMJeJ4Jri6xFFs4h+IeKJ5u0XUKzEB1AJZSyX7mUqjGiT7eOSKDWt3DFHD34VdYIZot8vasxr7gu5VR47faPfUULDsQOCBpW3nV0V0IZWAKkeCCLBH9RpN9BSRTwTJOka7tgse8jDWGIVlVqHtqSO2BUUQfnX30ZKdluJOlyN7UHc2jHy8JJLKeTbRta/FrRrzoHXRo0aA0aNGgNGjRoDRo0aA0aNGgTOtld51Xb7Q00W1U7mdT4Lm1hU/erZyP8At/ppz0melUy6t1R2Uhw0CAn5Tt8V8+QT/fTnoDRqL1HqAhWysjkmlWNSzE0TX2HAPLED+dQ9tttxIoaaTsk89uLE1/0s7A5H4JUL/H30Fto1F2vTI4ySoJYiizMzsR9izEkj++uX+BbfIN2Y7F0cRxYo/wC2gn6L1DbpEJXExpjd1Qq6xv8A0oahbr07Zyi3G5hagBjJmvAoeyUOv+gF+TzzoIfXOqxFZHhBl3ERCsiELIBlyGD8EEZFQ4xbgAjIHVBuvVEbbWNlZ1iyKGZkJSFv04T5jJIybW25X25BkYZRvU+53EUCbl+1vUTJXn21wTRpX615cMAeT+wj9SkG1ounercpWjvbyvKntlfiLdDkCLcIwLbWSmdQScQfbRUoAEXrPR4JZZhLKdtNksYMttizocRMfcsm2NgJPecZYAkgLUKH04ZZxt5UvdB8Jc7Xu8AtZbgv+p1lFgoEsWMTPliMm3TbKZIyhb8MX4dZArMdluc/1HEkRsQAfbV3Q9bKBuo7bbd5XTfRAHbbkkDu4sWMOR4EoUFhn+5WPgPYdvR+5jyD5kbmB5EwnwTuozl4opQR+W8e4BjHHtaiOGQabPVe/habpW9VmWt32borQljkDI4q7EiqpB8HIH5pf3tGNt5JCxcczhUZVdnQJcd8juoBGyclJ0h/5SxsfWnej6VvJBGy4lJQRSVKroTMl806kOUAsMJFuzZDTdGuO03AeNHHhlDf6i9dtAaNGjQGjRo0Bo0aNAaNGvMsoVSzEAAEkk0AB5JPwNAnek+qKJuoPLI2bbwxrETZACqiYqOfcAzf9oBNAE6aOn7Z0DGSQuzMW+yqPhUH/KB8nkmz80FnoqQQjcdTmUQ98lxwbEYACsV85uozPF80fB162PXt1v5Q21UQ7L3gzvRkkxNXCnIVSb9z/wBa4rQWnqP1jttiF77nN7wjRS7vXnFV/tyaH86p9t6z3u4o7XpkvbJNSbmVYBXkHGmkoiv26YOk+m4NvyiXIf1Sv7pHPPLufc3k/wBPjVnoFCLpvV5HBl3e1gWuVggMhJ/kyt9vkfbxqfJ6e3Jv/wAx3IFVxHt/9f8AK/p/v4vhg0aBLh6BvGmZo+pzmMi1yhjZT8GioXx7qAHjEgmjqt6p1HqmwDfiY06ltWDBmjXtOgqz3ALGOOXPPxyPB0atKXrXeywlGIDbU/5hINREVgzFbasvlQMSFNjQUnQvW+23MiiAuZGjHtZzkYwxtCVvuuv61IskWt2TlF656A2kk4aWFlU22URCCytkOycD4f3fpPIJQtgv9S9LTybmcLuY4VAjdO5Qb810NflhiFWWzmCAvBUBGNStt1De9K27nerJuIC5jcpI47JWQkMoZaKMPdZAVhiLsldBy6j6Y3ke5YmUTQGMR9yV+1IwVg4WV0B/PhKhxKykAKCfaGrjPvoRHk8UmymlljaQopVFmhdjn3EUqqOALB/QWR1BVmYtWy6/sdyh/DThGCqw2835ftQE0D+zEHJXQnt1dlQVEjadAmVqQ2tkOyhVOJ5KSxcBrB/aWBNlcFuNwZ+kbmHcwOlwyBy6v2nVg4PBb2eCw5I+L/vqr+pe2iHSN4XXICGhZ5sH2cnkkOQb86RV9EIVYqgpkILDDNSvtySXE48LjS9tPbTrCTzWz9Im2oZJJN5NtMR3DDMQ8YINPLBJnHKreMkYo2JIIPGg1n6e73u9K2bkV+Sg/wDyjH/er0w6z/6ayuksm2h3B3OzhijKO8YR43ck9o0BkAnu5HGQHxrQNAaNGjQGjRo0Bo0aNAahdZ2Rm200SkAyRyICfALKVF/xzqbo0GJfVJNxPtNoYhI+0iicTYKThJGRG/eC2hx5AA8VIbqq2bYoFiQDwFUCxXFD4+NVG79P4mV45SqsHYoyh1VmWmaPjJL5JAsEnxqll+qOx2+1Ud1XlREXsxnnOqxsgAAEGyaoc1yAQeNGsc6D9bpBEy7uL8wozRSKpAY0WQMpINHhc19tkeLsaPuFG/20Mu2neP3LLG6eCQCMZV/cvJDJYNjyCNBeaVfXP1Ah6dAzH8yU8JGv38Auf2rf9+DWkz1x9RN9FLJAidqNQVaYKVJ/YXTMe1RKQAaN0aP7gu+lvpf/AIi0bs8iQAAszqVkktmJEeRbIfpuX9JLGgTloL/ZfW1ht4GcRlyLlaS0W8mtIhGrfoWuW82nHu1ebv1/HIjGXbBvZifzS0YyAYd2lyiVuQHKZGmoFRkaj1x9PukbfaojzHauv6SGLySWKP5d+8khSWAH6QLAHE76Z9faZpNvutu3eIyMvZCCVVxQGWqDMFZBwpGNGz50FF6y9IGGRH2+W1btxRwyCTFZKAHZfLFlc+BYGRHuvI9pm9MdaG6Zt5GnuK9nfwEUbQcSKte9lFqVqyDjyUA119exzTQbmMI00K0JEeKioJBWSBhQlC1TKSDV8jwczi30zyrKMn3KKwWWJVV5AFKgripZ2WrIIyKi6BGWgm+u/Qu3hlE23Zm2+4RsDfsRuFCqxcE/u9pHtAPBogWfqHabfo0SDa7qWLeTR58SXGwAbyoQqwLHFSQPF2KNz+sTPJ6fnn3oaKdZGwYQmJpWDVGZI2ADZE2TQoc0CCNQvR3VNu8v+HbyFXMh7RZ0AdZIURVQnm1paUiiCOQctBB6z6w36x7WZZ1l28wLB2gRWSZLEiHEAow91EEkixzR1zi9fbtkWdIIJIwJFIRWAywEpEi5+3JQfYnDlWvKuLDrvps7bpj7YhiI9+I4ndACY5IArMOADeUnuH7hd2LEfoBMcSFgSssEZkrJz3NtvKQjHyDEJBRHu7df1Bg+iu9aV97JHAIdu5iKqJDIFfE2ikjgBcSV4KWoqqrU9Zz9D4z+BnJyo7hwt2AQqRi1B+5vkf7VQ0bQGjRo0Bo0aNAaNGjQGjRo0BpJ9Y9LiSeCU7Ezxln75igWViSjhQVHu5ZixYDyFsihp21E6r1JNvC0snCJRYj4BIF/0F3oM56v6xXqXe2UWydJFjkOe7TDtAL+pBRbuC1xFr9741a/RrqaS9OCKhQxEBucrZlDWD83f2FeOasuPVIy0LqI1lyGODmlIY4nO/2gEkiiSAQATqs6Ds1i3O6UAAkQuxHFnApYWzioChQBxx97OgzD1xsdzuN/M3YKQs+NS4x90QRqxZWpybGWJVTx5sBgrZsfTEO93R3neMsUkfZWNMSsIVQHQSK2QbMMwZK8m741Zeqejw7rdbJzIwaGVsO3iw7gZCQw5ogKTZBxAP8Adlj20UJZgqR9xgWPC5MaUE/djwPueNAm7P6Vbfaw7kRSTs064yM2LuyWCVXgAOaYB/ILXyQK+/TLoc0bbmfcxmJmftRREf5cUfAxJ5IY0S1nPEMbPOnvRoFj11ZiXAgsjCTDPA0vJbKxSgBsuRaZ17gNZv0XpI2ssnUD+Yu3HcaLBS5MmSdwgGkKNkGIJJaOQAABdOPqKKX/ABNWCM2AQ2o5aFiFmjPb91KamQt7s0kA4Iv10rpqlN5sxUbNiFWTgmKRCVxo2pCK8fg8xFiGtrDKOt7No5IppYgds9rH2ZCYeV9zRsRaPlnJTKOfggcu3pcN1XqEW8bbCGHbr75A1F5kUAWwouq81wBQ5uwBc7Lo34LazwnZd8sC6qMXZ3WQhLJ8oDUgJtowcSLCl176Xnb7jp8mx3MphKSuZIe4ELqAtgn9aqCrhgCD5s0dA0fU5++NhtoirPuNyhU/rpFUkyBQRkFBvzVA8jVT69cdOjiwK3+dIABXuqTBVW+T3pkr2saSz+knVB6d6hBP1ucuRikO5ijMZxiWNAFjMX/w6izthxZ4q+a7151qT8Yj7iPDcQSt746eMAJE8McZaiQMszx5ayDwoDZPQnQ22nT4IZP8wLcnN+9uWH24JrjjjjV/r88bH649RhI7vamB9wzQKaI4AKYjgg+Vv+eRp56B9eNrK4j3KNt2JrLIPH4uywoqD/Qj+dBp2jXPb7hXRXRgysAVYGwQfBB+RrpoDRo0aA0aNGgNGjRoDUPrHS13O3lgk/TIrKf4seRfyDz/AG1JmmVFZnIVVBLMxoADkkk8AAc3pH699QQ0ZG3FKyArNKSoZTjZjjAMrpRIMhCIp/doLr0Z6oXeQspZTuID29wq+FkUkHH4ZSQSCP8AbxqVImPUEIPEm3kDD/8ADkixI+R/mSX/AG+2q/ZbCGLftOuEb7gmIqAAXMXcOQoEmx5Nge0fOoW96zKvWiBt5Hhh2pDOisSWkkjPtHhqCiwvPJ841oGDdenYmkgkC0dvmY0FKlsKtgB8eRXzzzxqDvvR+3m25TeDvn3MXc2ys36jEfMYFCgtAUONUvqr6qwQ7SR9rnLMKUDsyARs1AGbJQEqwcSQSaHzYzfpXSes72DOOTefme5mkmMSOrEi1BIv2gfpHHHgVoG/6f8Ar7eyu+zaOLdPBkDMZu2XVSBdYtmTdh+AbW/li8S7wb3bypC8kE61w1pJG49yZj5QkDxast0TpO9HentxsBJ21DTOqu5dHAckYqoNBf1nPyp8q4X9eqv1X6o3cG/jkl200J98LtGuaPtTTs6Otussf6uB8A8cqQ0XrTLuY5I4Z7kgYGRInBaqOUbrfGaFgA1c4n41RNEN40M+wkDNCqxyZmmFKssTEVwSCUIIBxmkHBBGkjo29mbeSbjYHu72NsJYyURN5tyxCz+QFfERk4/Jv5Ki1lTcdP3C9T2okm2m6KieBlIlRixCrTVZEjFQTyDYN3egc29SwT7buTKYpIpcGRibinHABZR7VP8A8ThSjc8HWLdbh/FO27YLHuW3cAYRNii9yHEm2IIdZo7yB8km24OtX9bhgsPUdnLjWCTkBSJIHavcr8FkZiRdVbA/Osg6j1GV5t1JCQIF3vctKzTuGYWpFWMUbhjQ9tVk1hbejQu13U8LyJZ/FRFe2ATg6kiyp9koRoxdmz+k8XKg9DwzRyfi9yM1MJgZ3CLLtzCqRsrkNRoC6sZJRHOWljpybrqG4wMoeSO3AeWi5blghu2dgAaX7fHzeRb6XadJj3n4jc/iWnaNFG4bDtxKUGSeMVbCwRZ9o4DaBQ9T+nDtpwjYmN4w8bRyLKCtEE5ABSclbjir+fOo8vTUMhtTEqEKyjyKUliM2Jvi6+5oeQNWXqDqX4vcbidtusReTHBbDL7Tdqa8AMSaHuu/OoYkkx7mbFcwWDXRxAHJAIJp+QvNH+dA4/Sv6kvtdwm1mcHaMcVy/wDTJ8FT/wApY8qfFk/FH9C6/LHW9tGymSHCmVAYu2owaQkusan3hVdfaRZANFgDWmH0v9Zt3tI44plSeJBQBGLhQAAMhwSBXkE88nQfobRpf9Ket9v1BLhanAtonoOo+9A8r49w/wBjxpg0Bo0aNAar+uddh2cDTbhxHGvyfk/ZR5Zj9hrl1v1NBtVObZPRxijGcrmiaRB7jwDz4+5Gk3ZwNuNwu+6use3WBHMO3Y3S21zTg2FIFAeOQf4Gg7ywzb8pPuy0G37n/D7UxZM9UUknJyVWNEhWWlHN3yEf1h6w243MqqBukyYsiWIy6jFDO7ZHdYmyAQF+ATiK6ep/Xc/UJHj2BlMRcIV+ZVpuSn7Yazux7v3sAFUQOlbXp+0gMu7aPcT3ZhRS6AA0tJwrCr/Nb2jP2hrB0GjdCkfqGz2+5fFNzCgkWKFgFNFwoYMrYB8StAWtGj4p2iAoyYUzAFuPdwOAfuR41n/0h60o2MaOV7r7maNjWOTYGW1UCuI8RjxQH8Vrp9XfWv4baSwQtjM4VS1cKsmQoG/10CfBoc8EroIvrH6hbSfaLHkpWTstOM8ZNuGweOQLREpR8CVWx9+Dqn2f1YEW1YQwSGOKSPF0sqSxMkkZtfYg/MUNdhcDRptZwgjSGQlFLTMoio0yIshRvauKZMq4/wA3wOSRabn1zKIJIIkg2cTgrcCgMw4BErHN2yAbn2mzZNXYPPS/q4YGgTcoYkZ5O6jhu6iuzvHJ7lAaPEqOKIxPBBXWsbjbpNGVb3I45F8EH448gj/Ua/MWy6BuN5DudyRn2Iw87SS02KqRiLBYkIpPJogHnwC9ejfq4+2hG13aW8SOEdjjyqkpHIKsk0Fz+xUm/JC09X9CXpT/AIvbrhFnkuCAtE7lFKoALaJxke2xxvgFCVYWvqb1Ku96XuvwsqvLAqtKigkEYB2Aum9t3ftIZKYcMpvvqFEr9L3akAloZMASB7wpZasjkEBv7axf1b0uXpchVJSZJVaN1y5kjlijyZVs+ZBIvjgqh8lToHX1L14R7PqUW2aVvztvKhT4XchJPyyBYDSCTyOO5/ok+iJCzYTvltJ3iQxFu4wxdUjyIrtsC8eLDHhf00OLj1x0BYtpDMpbunb7fb7rb5EEMNue0/HKmMkNR4IU/ZtJPp31AsUKpIsgIZmjeKg4DKclOXlS4hIPlacg+7QW3pT0z+J6puIe5FFLC8jxq11I6SEYgimK0GJx8AA1VjVf1XdQGEr3SZEChAsZENAnuBQW9uT5S8LWSkVRXGnn6/Kd3+IDsr5s6svB5Zrx5J+X8k3fN/Nx1nqsJ6XtIUiCStI8jOB7itCM2xuy8is3FAYDi9BUbCYBar3OwGTG15BA4xJU3ibv9p4PxI6VGxft5FWOQU5AW70BRq6bgEmq5sgXqBHtyrCw48AjCrN18nzytgf7astuqouQoGh26UMWekFXyKXycqHmgTxoJu46PE0iLGw4PulcEZlsPbVmihzBPANgc1karfRiORAGQ37rixNZEn3A+GXkYmqoVwQTe9T252scUbwhJHKyAOpR2WsPzlBARgVyUA/pZrrOtVW6buGPKvbUQLMqgKvC8BQUWqs3zbGzkToIO26xJtNyk0EhyUko4HJBBXm7FlTRHPB1sHQfr2Gj/wCJ2r5ChlEbVjQJ4asSLBqz5GsljdO6pc9oRjwY+4CeCDg/FVQs3dE0fGgb+NT71EgxUAr7Dxd5WrFvg3x8+dB+uNLjeozudy+22bA9mu/NyVQ3/lpXDyEAg8jH+SCBz9eepjtYVjh53O4btwgAmifLmvhRzXyaGrT050KPZ7aOCMcKPc3y7H9TtfJLGz/7aDl07oEOzR2gjGbnKR3a3c3y0kjWxqyef7aw/wCoXqz8VksWS7YyIZZGPunJsoSAB+Si1ivH6gebvTv9Z/WYjjGyjkKtKpMzLyVjxJx/rIRVf8t+LF53Lu0QOqQbakFKwDsHPOGfv7bEOV/WAPIpgK0FdtesR4NFGrwQgBTiwbusJASJ3CDMYs1BcQpCkL86kbzqE24c7WGIlnKBwgeRz20UKBYJWNPtjxz5Hlr9IfSh94RJus4oBnShzkzfooAghAMci4vO1rgXrXOgek9rslrbQpGSACwFswH/ADsfc39zoFX6b9Kj7G0UI6nbI8jBr/zZTIhyv96qr2pArNePGs9+qEhm6xJtxkcXMhs142sbBVJv2+xjVeSfvrXunRiDqu4jUYpuIk3A4ABkVjHKR9zj2Cf6j76Q/U/Tov8AxRAHjJE6DK3Iu4nj4HxwAOD8/wB9BdeiPp1Au0j3Ebv3poo2DNiwT2kqAFAsK5VvNkolnjXyf6NwfjNs6AdhADKjUSxSig5BLB3Z2fIkmgLrgNPoXp0u36fDBOoV4gU4bIEKxCsD9mFGjyL51f6CH07paQJigu7LM3LMSSSXPySST/fWe/UTpO33fT5N1BFjKZER5GXEoI5Qjd0HnFcSOATRsA607WVfUOaeHcuqIZIJZdrK8QGWZpo2TkYhZFQV596gH9YBD3svV4n20M24KfnoIZrLBFJV0UyMq/lq0w3C2oIsAXyKWPqTPNL1qZ1AI2EUUy5E0Qnbf/8AdJIq0Ptq9+j/AE+OUdQiluSiIpQaeOQ5SkyLkL9xyOJFDg85e2s3XSZdvMIp5mJkhbakSpkvZZJfdwCaSaIuo84OKqmGg7/UGUib8dHHFIjxxSxyiwRhLGMZ15yQqxjYHgHA0CDrPOsoE3ETr2zYzaNI8AFyZsSrCj7CQCCfjwRQbz16TdQCDBmLxnuM2SKkhMMkwkbE5C42lOIP+Ywqhr31X0M56ZtZneRdxu9xHkAjNikisa7SDkgDMgAfuGgqfp96aj3U8s27mwihh7sqRsULKSWo4ECOioYqKr28CwQv9S3Ec+8czCRIpJD21rHtpZwUC6Ci8aHxyL1d9ZEsilpNzCHeSVZFz9xWNpCDII1MaisqxscivnXnou1ikR/fe5LBYVEixqigDJ5CfL8n5+7GjVAv9eJXcUZpHVCBGxsNUdIpo8x8qaB5ArgasPSGybd7oRZOU97ly9BPZTSHK1seST548cEQ326K0hLJIAEJY/dv1VibYDLz5Ng6h9LnWMyANTFSoJD8ggBgcCCv/NVEGqIN6C56/OZt9lCrPA4JhByNIilQST7hjhkb44PBXzV9tnZ180SckQng+eAKoD3cgUBx9tfOo7H3WgyHGRXhFegaXk5eeRQPBFe29WfQ4JBFuESR8CidxUDYDGYHOc0cVC3+kE81xZDAvz7ti5c2wyJ5F/7E/wBOP6am7nqPbCDtKHo5rieDZqjxwR8Waom+aHvddO/MZInEiKoZ+2TiORY+x5xF0OSOBqJKCD+j2BUVbZ8clUZ4kHkl7Yi6BbgDQfpp+gSzdV784UwQRgbYAg+9uXZ1IvIECjdfprm9XnWeojb7eaYixFG7kXV4qTV/F1Wpms0+tXqXswRbdauUl5BZ/wAtKoEKQ1GQr4+FYHg6DMpYZJXneu9ubZp50xkhs2Rif8tUwFlmpT+mqQ329NE7mQRyyTAsIpWBQOWCGyIk57jtW3FkHhXy9q6rVU4TKQr8jLEDEi7P6RUYXg40Pj4Fa2D6Weh2gB3e4ULLItInyiE2MuaDEBBS0FA+5Ogd+ixBdvEqo8YVFAR6yUAAANRIuvPOpujRoKvrkLhe9BGsk8asEVjVhqyWx/QED5IA4u9Zl66/8x2+w3u0J76u0ZTFhyA7N/1Ji8Zq64IJrg62BvGl70r0AbWF3mx7kssm4kJApGeyQvJoKpK3f3++godp9RWVotsQs08kZaJ0siUBqViFHsZoisxW/auV17b+9X6kNy6SRv2ozEplkcflxNGyzxFyWX2M/cjZuTalRibOlnY9Nwn6bNtkcGeQhMVNfh03LMtkr7P+FdgQT+kAD9OtQl9NwtFNGFxE4kD1/wDeFmYi7F5s7f1P9tBx6vJPLEkmxkQ2vcQnlH8FVY3+h1LC1FglWvij8PS13sJG82+D4tGwyv5Rso2U3WSoytwwKjwRpb+mXVJI5dz02ay+1IKNd2jV80OMjkB8Bsb9tlr9U9Rkg2c00Kh5I1yCkXkAQWHBH7b/AKeefGgzvf70dF63awgbTeIgOFgK5kpiAAQxDEsQPhxVal/UjqW3g3aySjJkEJQck8GUyLZGK5x0p/7rH30p+r/VEPUGWaphLEmKxqA0ZcdyyCeWDS9gDgGl588Lnqnqsm96hJIyZIHNIAFJX2piWjssSAoDW3njQdU3sMsW1WXtoVcySSggyOkjkM1AkkoqoKNty/gXpu9U+qfxuLQiXBYX7ccasxAIVGeRgB21DZRqVYlvdyoq/fTJk23RN0WjjdnlkjhZVUV3QEV09oZkvkVbHlfbjSqjbHEblY1FOTlzggQ/mYglQTkVDAEKfywACL0EafbszOGRlYJkUIFqDTg+OaUggsb8CrPLHvOow7KCDBqmdEdxLkCrNjk8gHEhDD8uNRiCM2y9g1G38qEnb7Y9yNyDPJESBNJiBDEGIAAjAAy4trfEEAaXv8VMG7y7aq6B0VEUKMiKHGOJxYY0F5Zb/VZISujbITyxLEzoc8i6frSHEszrVWq4ufI5ZQLOovUpVO4kZVwoAR88QrG2CRyFyKbBbYe5iQoX9R0x9P3cUO1neVDFLJgOyzFS8d+zEhVsPNdtYtYyOQ2k/ZbN5zDEMRTlFVm49zZMzH9wHGR+Ao4PyF9L6ffb7VJJFjCyOgQzLxLWTqygkYJgEBYkXbWaGofS5pm2sy5vgEUP2g7BFMwFSiwqALmQoDFszwSLWd6zXa4xQQSy7hkIMu5LewlUEYSFeFwXn9N14JOuGynjXZMFgLNMUjP6TIyqfyjAgA5JDZOuTZIbonIBV71Egl3EYZXOBCysgXNhjwgIBjNXd1/bw1fB00MSFnijK1eQY3/Skaub/wD94teq9MaKXancpUTxJIAHAIjLy1maFniwbJNrbEniu2okeRzEj1jHdOqm6IJayOSQT/r40H621i3r2YbnqCiwE74jzYkqibZS0jFVIIAd5rIPJRACDdbPK4VST4As/wBtfl3rfVH7yTfmOnbNguVch7llD17lUyyOL8FaonzoHLoMS7vqTSBAIduESCJvc0hPcZFkKFqZnDyuzAgKTlQNjbNrCVQAsWPyT5JJs/2/j4Gs6+i3psxbMbqUrcmRiAqkRscj/BYovHgBV8WdPnRep/iIRLgUVySlmyyX7X48BhTAfYjQT9GjRoIvVFlMTDblFlNBWcEqtkWSB+ogWQOLNCx50mdW9UH/AA+aDdhopjBNG8hACBwrKparwEvDJwQbKgkrp43MpVGYAEgGgTQJ+ATzQv5+NJvrT0yJ9jPLP2zuIo5GV4lIoBcjEbJMiMBRDD5sAGqDx6J9SxQdN2cUrszjGHwfPc7QYZUSllOfIVkJABGnrWA+qOhPs4hI0rvFJtYcY5KDuQoUh1WnEkbdgrJ+0KEJNc6r0L1KkW1UbqTERxoyzObE0eK1LdeRahx+1j9iDoKL05uYn9SdQ957giiRVuh7VUPY8t+yjVedNXqOVJUbbq4WfhovipVHcj5KlRZUmiDYD8GjrIuv+rE2nWk3u2KvDLcjOvPcjbCJ158FZInI4v8ArdaeOrbFt7ve7tsfau2cNYN03dgm+Dh/9phYA5YvYvxoM8g6dtdr1MLucu0TWRZYzGzMa7lewtEws4krVEeK1L/BVO+4WHBTt53iUfvLQtKbYycMiOrFVAWuBRGvn1HnMu+wcJGfxMPJZqt4IxKt0A6oY0s1wWHHOpXrX1ON3vDFCyqkIZQkilQCrBfcCOM2ASjxjjY5agVzuJIkON45ZFgbAcIzIUYEgFI2KUGsEPwavQe0xXGItkWsMzKWpW4JFIBVcXziwHFDUbd7M5pklRgurMhtWxLWAYwDygHIJvFjzqfvkLskj/khCvaV0YBgKLIKwChWDIoABq6vEkB1YxQttnljL4tkEJpWUEgcGwyqysfdGPIWzR179IdEG+6ikTe6FS+QUuAqgsfbk1gEtVDn+ONV283v4l1V2HLKMVjANY0oSioCjgYAgEi+KvWiehPSkK9Ol3m5kaA7jIvKr4kQZfpyYFkWSgxIORGHu0Hj6neq1i3KtAVy2sZDGshm7pitAFSyBcvdQGfBsEaQ/RPp/a7gyTbl3MUWC9lOHnleyI1AP3HlaFckjkiX6w3cawqm1bt7SbuOiJYUrDeNtIAXfus2UfJ/SLJIrp6C9N99V7bmLuK7yzyNeKRyggwIp5YMCe4/tBBABo2Fb9Qd3JLuhDJBFGYVWNI4fd24+W7ZIOLOLCmuAV/rbJHHLBtgm3lj2rgIku4lkDmMU3s7gtYeT7IIizkMWYrzkuelUimmj7jrHt0eV2d3TLD/AK8iSHKs1FF5cccrmrxF0VKoxnswsvM9Rc5eGaiu2jZv/SjVpnJHcK2dBm/qkwxbn/h2mft0rPMo97KWDkDjAC0UJVgeSKGuGw6BPMCybOadQcc4o2ZSf1Gzgfd7vn4xHxZZfqim8KbeSaFIdrTR7dFTtlAcbzSyVLKqkLf6V5ANjUX0tsJt+0xWcRYYcKpCm8wDjGKDe2yTybBJOg331J1Qw7XdPVdqBpA384vx4+MQf7jxr8/jprbuXbxB/wApe3AhRQwVnA/XRyJzyJHhQDjapetv9VtJ/h3URKVrs7jClJGHb4zsAZA5cXyK/tkHovphl3EUvaOUUkTZACnd5SgBZWGNLbkDyFbLgAMGr+tpCIdv0+FTe7PZJ84QqPzWJJ5PbsebN8c6bYowqhRwAAAP4Gs+9OSnedf3e4smPaR/hk+1liX/AKnIPyP6fGtE0Bo0aNBC6z0tdzt5IW8OpF1dHyrC/lWAYfyBqm9QbaOGHcT7qzAoWV0Un3siUQw/cDScXRIF8Dlm1x3mzSVCki5KaJB/ggj/AHA0GV+tZ413uG4CTExfiCWIAaKCOSREiHwTPmWBY+xQbs3r5639TSR9S2EUCR3tYm3MlWqlO2S6xkc49tXIF0Tjd41r59TegoNqi49qPbx7uUMwvFQVEUA54EkjJS3QC1XwKuLojs3TJtyDFLBHCkkdcy7ZnCo1g2cMlSRH8Asf4IX/AK89Bkx7plSLtdppEfw0TKqkqL4pzHGLAoAvxdXU9E3eHQ1mYNl02c0VlIWePuBnVXWg6GxQ8WkfkWNT/ql1STcRbiDbUQjsZq4pNvCssjM3g00kK4H5Ti7NLmw3KRdB2gYEJ/iSd4UfcoBl8XyCoRqNjj+4Cv8AXWyLETSPNNGJN6MrWhKkjALS/oyCIWpRxyL8DlN12OaLdd6NTLOIsmh8x40GJ55MhjVqvzl7vdWvHU+oFm3EJjyE8hkKxuxDSNkVdchUdkrYCgsBXtutRR0uZovdEkSkEEyZKLJLgEkkgnEgGuFYHwciEnrOwLvlLC22yDZAABWktnVcL5XjtgZErySSTWqnq+5kbIZGUKoti6u3JDAgjxWQHIsW183XcSxnskh5K/WKIPn2kkL7inNjzwi8gXrn1IxviR3WJUKwsC2FCj4JqkHA/Up+16CN0PpzbjdRwqwLuxCsq8BiCAWUC+Go3xiMieNfojrEMDCOOWGOaeANJBDkGJC0okwsD7fBIsgWdIX0c6FHJvtxukQiOL8uMN+oMQLY8Y2VscMSAaPwzOXrLaM7sL/CxsI43njCmfcA5/8ADw+WXmuTzyaoAkhkXq7cd3eRQZB2wTuFwmKzSkySgMeEUM7DGwByDzyGr1wZYOn9qAJBs27cEeakzbkleWfgGNFUOwJ5JVfAYAR/SXR5JPUM5XaRKkTHMNykQKpgECgKXCgKAPBZjyAL6fWr1Mq77bQFBKsI7pTIgF2sKHxN0Pafg8186BX+nu42Ymkl6iwA28YEcRF5NbZCvJP/AE8Cyb4Gnffb/dbncJFshF3I1RoxRWHaRstq7IfMuJFFlse4CNeW1l+y2D7vcNIvaxcu00kuOMYJ90jCqVSzELxZPC+4cOf086Htp+qGGAv2YY5S5ZrO4DYxtmCB2wSx9o/bYPNnQQ/qJ0Fhsln7024CyhX3E7sRKzBr/Dx/pSEG/d+48CwLNt9ENrIfxj4EBuyfb7Vu5TQ4qwCpofBXWn+ttlBJ0+aKcex1wUKLbM8RiMfL540Pv/Gk76P9An/CtLPJavSRLZOIR5MuLpbdmFD7XZsaC19Y9Wfs9U27gBfw7srEn9L7dwAor/njlv8A99JUE0ex2nTJyI0kd5XZx7lzhWSKLLE/pqQ5FRkfPnjTl9Stqi5yHhpdrOhOJYt2laXEc0CYjuVsV+u7tV1mHqbdmZNjC69uBUkIvls5fzCXVVBFuPaMQG4+CG0GqfSWDDpsDKGczmSWZ2JHv4U+bsnEC/Jok8nTjutziUAxLOwUAtXHJYjg2QoY1815Gk/6ZdQjmjfsoREmKKSQePIHttcyPe9HgsBz8MPXpmVCBj+bhEnkHJyQxtSGoL7vab9pPFXoPfQ9w8vcmLXHIR2V+BGBQbwDbnJvn24Vq014ggVFCooVVAAAFAAeAAPA170Bo0u7DdyHqW4VuUxUJ5oBFjY3zRJaU81ftr+l7NuVQoGIBdsVv5NFqH9gx/toEZvpJEZ1Mm4mfaRsXj2jE4o3/S2X6ByAlePnzab6y9TwHebwSpLIpk7RVSEOMUEsWAJ9pPekeT54x4NhdbefGvztutlGeqbr8TNGm3fezI4ZlVwpkyLJ5KjJY1v55/nQdZX3W62u7lRjKO1H3yaXlvw9suIsuREciyUAh83q56BDCkW528rSx7JWR85WVGhcRI1RllGUvd7qFCvKgH+H+eoJdrs9udjsSswbBt1MSrlq4jU1wKbAjwo9vkM2ovTvTcC7qIb9jAgTuqO2AhaMxMGUqO3IDFmHq/BJJ4JCk2nQpfw8jM8yNGYr24QlyuIwkUljkpkYlQDyQ1UOR89O9T7MbyPME7NMkciFs5cQoNf8yAWGa6bHgiwW8eoSfxfV3UEhlh2QJOKllIDHnEBI3cueRZlAOqrr3oqaLYRzZARSy918yS4zKpArD5UA2a5UueCAdArHYgFXKFs3du6fYOLwCpifbZUsKNlWAYYk6ldS3MjR4TRxsY1hKsErFGGQRLS1yyW1Pj2gfuBsW6TuFMKBHUMuAMTZEOj4PeQU5GRig/6iQD7SB86/6QmbfxbQuXaTEuWdW7ckhzYUMQaUo2RAyOVUTWg2D6a9Eba9OiWRSsr5SSAijkxJ54vhcQAeQAB8ar+thV6g0qSM8yKuTO35OziIp2A8d5x4DWTkDWIoue226xoqKKVQFAsngChyeTx8nS516L/i4pJHTtxlWWMt20DEqvdnY8MV8RpXLH+CVCm9H+lztJZZd05UCbcyQoXY2LIaebmmkMQUC/As+WOsa631lt7vX3DGMZvgFCsW936SVABkYLwB59ij4B1tf1j62Ielugam3FRqR9v1N48gqMf/AJtYr6Syj3kJ5VCyFqTMsAyexFrIszYih9wTxoNSf0VXT49rNCu3iJO43m4zrEJZUC2Nv97yRQCeSRdd6F60273O7aD8iOlV52PMG3jDBEXM/wCc5zkZ2sL7iQTVN/1HgaaGSOTuR7SKJp55FIBfENjCn8kjJrBFYjyeMt6Rsmk6Wu3gNRSTESFSQ+43BoRwx5BfyQMXZnHGLeKBYNW9M7td9uW3BcFdvSwQ5WyBgR3ph5WSRcsVPIQ8i2Or/wBO9G/CbdYc2kxaQ5N598jPX9sq/tqL6O9LR7DaJCgGX6pGH73IGTH/APgfwBq80Cj9UNk7dPeWI1JtmWcfyEvMH7jtl+PmgPnX586TvcZAZHGMXuHllJUUqNXLKfBo2Rfi71+rpogylWFgggj7g+dfmyPo/wCC300V4nbzjBBy7pkClKDZzVo/0+6mJH6ToNi9D7dklZcERFjBVFBTAuxeT2nj3zd1QOMVhTzlpj3fTmk3MLkjtxB2C/JkYYA+PCoZB58t/GlX6bxuwLvSyUe8FYEF+EW/b7qVCxYMVLSORfkPegNGjXieYIpZiAqgkk/AHJP+mgp+g7IiSWU5BWZ8VdcWB7smZFHlWHbq+aWz5199Vqe1E6izHuNu38gGRUYj/wCRmH9CdSfT0bDaw5m3KKzmqtmGTGvi2JNag+u1P4CYqDagPYrjAhyST4AAPI5+2gtupSFYZCrBGCMQxFgGuCR8j+NYd9UkaHe7g+1lZI58DHkI3ZVjJPNC2jHu+7c3xreb1gHrjdDc9Z3KqTJ74YI05FsAFIHtItZCx54qzdhQQ6ejei/4o8CKhSOCGOLcNS2cTI3F82bSMHmhl9gNaj69LHbR7SElX3DLGKBNRggvzVC1peSP1X8HVh6Q9KxdP2qwRc/udvl3Plj/ALAD4AA+NTet75YIHmZC/aUsFUWxNEAKADybx/voM36r0NZN5senxn8qAnuDHhrXuymscaC9uPLggzfPOr36o7+RI9ukNZdxpWyHtVYVyzagT7ZDEVUDlsR/Xt6D6Se7uNzISzZGFWIxsIzNK1ePdO0gvnhFokai/Urp00ku2MZxQZAsnMgYFZgQCVXBeyG5Ye4IPuQC16b9KGbex96QSmM4igRjHBipLWS2ZkJipq5SR1JPI6ehYfxvV5tww/ynlemS29zFIrcm/aA9ALwFr54v/SW0ba9Il3SqWleJ5I0ZiaWmaNOeLYnI0OWc+aGvX0g2oG1mk5yeZwQwHtxABAb9wytvgWWofJB7kPB5A48nwP6/xpH9P+nzu3eXdSfioD28SyYLK8eQz7YNdpboK+VspccY249R6ek8MkMoyjkVkcWRasKIscjj5GvG8eKHbsX9kUaG/PCgfFc+PtzoMV+uu8jabaxxurIqPSRkUg4WqVjyT/C8LQvmmb6I+mlTbndNE4d+I3krlCFyMYBJClx5P6gFND5QfSXRl6r1FgcIY/KxspHsVhiqFCuTrGoUlj4yNccfoTpfTU28KQxCkjUKoJJ4H8nQUn1A9Oyb3ZNBHMsIZkMjsL9inI1/NhTz9vI1n8S/i1WHZho0IG32sopQm3VgNzueDeUrjtg8FvF8trTvVfRDu9q8PceMNWXbq2UclLPgMOLGlP0z6KaYbbcbiP8ADFJXlbb0DePt26sQBxEuRFgnJibskkHzZbQRRJGpJCKqgsbNKABZ+Tx5130aNAazX6q9O3UM0HUdoMjArLKuIYhbyDVVkC3B+wN+L1pWvjoCCCAQfIOgzX6LRySQPOzewYxRIKoBUQE8Dk0sa2T5VuATrS9LH07iC7NgoAH4necAV43EoH+gAH9hpn0Bo0aNAaqvVSE7HdBRkTBMAALs9tqFfN6tdGgi9NLGCPMU5RchzwcRY5583551nnpf6fMnXN5uplOKSM8LVSs01sSLHJQErY+dabo0BpM+pO+ZY40QWQTLyfLx4iFaxYljuHhIAHOBHydOelb18x7e0Hwd5tbH3998/fkA/wBhoLzo3TRt9vFCORGirf3IHJ5s8mz/AH0r+uujDdTw7fJh34pkJDKuCBomdltGtiKUrQBW/cv7nXS0nPWnv42aV/Fytdfa6W/vQ+2ghfUxBB0SdI/YqpEiheKXuRrQ/jHj+mp/0627J0va5imKZVllQYllAJ+ApUAfAAHxqm+tY/8AJ5f+6P8A+rTn0z/Ii/7E/wDpGgk6zf609fkj2y7WJGZp7LkD9ikWB85Fq/sG1pGk3qOyjl69CsqJIo2MxAdQwB78QsA+DV86Cg+mvo2ZhtN3MRDHEuUO3RaJLJg0kxItmcUfvWIsAUdR18A190Bo0aNAaNGjQf/Z"/>
          <p:cNvSpPr>
            <a:spLocks noChangeAspect="1" noChangeArrowheads="1"/>
          </p:cNvSpPr>
          <p:nvPr/>
        </p:nvSpPr>
        <p:spPr bwMode="auto">
          <a:xfrm>
            <a:off x="155575" y="-1592263"/>
            <a:ext cx="23622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data:image/jpeg;base64,/9j/4AAQSkZJRgABAQAAAQABAAD/2wCEAAkGBhQSEBQUEhQVFRUWGRgaGBgXGCAbHhwdHhwcHR4eGCAcICYeGB0jGyIYIDMgIycpLS0tIB8xNTAqOCYrLCoBCQoKBQUFDQUFDSkYEhgpKSkpKSkpKSkpKSkpKSkpKSkpKSkpKSkpKSkpKSkpKSkpKSkpKSkpKSkpKSkpKSkpKf/AABEIAQoAvQMBIgACEQEDEQH/xAAcAAACAwEBAQEAAAAAAAAAAAAABgQFBwMCAQj/xABCEAACAgEDAwMCBQIEBAQDCQABAgMREgAEIQUTMQYiQQdRFCMyQmFxgRUzkaEkUmJyFiVD8VOCsjRjc5KTorHB8P/EABQBAQAAAAAAAAAAAAAAAAAAAAD/xAAUEQEAAAAAAAAAAAAAAAAAAAAA/9oADAMBAAIRAxEAPwDcdGjRoDRo0aA0aNGgNGjRoDRrlut0scbyOQqIpZmPgACyT/QaV8+ob0K8TrsIGFqSglnYHkEq35cNivaQzDkGvgG3RpV/8K727/xbcf8A6G3r/Tt19v8Af76P8H6nGPy99DN4/wA/bAH+fdEygCv+k8/OgatGk7/xfvNuT+N2DlB/6u0PeXyBZQ1Io5vwT/Gr3oXqfbbxS22mSSv1AH3L/wByn3L/AHGgtNGjRoDRo0aA0aNGgNGjRoDRo0aA0aNGgNGjRoDRo0aA1A6z1uLaxGSZqHgAC2ZvhUUcux+ANeeu9ei2kWcpJLEKiKLeRz+lIx+5j/71qn6N0CWbcjfb0BZAuMG3VrWFT5LH98x8FhwPAvzoI46fuuoTE7pDBsVPtgJ/Mmq+Z8SQsd0RGDzxl9tOAGvujQGjRrnPuFRSzsFUclmIAH9SeBoI3VOrJAoZ8iCapRkf5OI9xAHJoGhz4BOqvrXozabxlmZcZRWO4hbCQfAp18/3samTbra7jFHaNzlcdkAllAbKI8EkBl9yHi/OqP1B6f3EfOykaGHLN44qJs2SyLjYo0SitT88eRIEOT1lP0yRIepqZIWIWPexrwf4nX9rjza+RZA4OnuKUMoZSCCAQQbBB8EEeRrP9j1MbpJId6mcExAdHN4FiuLxOth4mYiipuJ8VuuVruh79uh70bLcOzbCdj+Flf8A9NzRMbk+F5HI4vn5ag1PRo0aA0aNGgNGjRoDRo0aA0aNGgNGjRoDRo0tfUjfmHpO8dWxbtMFP8t7eL+TegrvSzNv99J1Am9ugaHZj4IupZQPjIjEE81fx5dtVvpzZdnaQR4YYRoCt3RxFizyeb51ZaA0aNGgNeJYgylWAZSCCCLBB8gg+Rr3qo6j6ph27lZu6gAsuYZDHVXZkClAB82R86CPu/R8XBg/JIIYIqgxFh4JjPtBB5yQo1/u1RbnY7/bnuZFoFJd4u6zsrCyGjbhpIjfMTkVR58HT5pf9T+pG2gtkCxHECd2HbVy1BZgDmik0O4AwBYWONBnu7Jkbvxv3ZAGROaimL+6mGGIkKggkLi9sCqvaln6Du4OqbdoZk7iMjR24uRSKzjkahjIlrRF5AZ2fdShvlH4rcPCyCPcYCfak0UktQe8pagsikBZ4yFyMdlQcxz2W2/Ct3YfzdvXcIqpZEjZmogglN5tWY2CffHQr2EaDQvQPqfvxNtpm/4va/lTKbtsTiJVvllesr+5/kW2azrqW7T/ABrpO4hkV13EO4jeRaqRQqslfb3n/wDrWi6A0aNGgNGjRoDRo0aA0aNGgNGjRoDSJ693kTb3YbfcuBA0hkKAlmkdeI1ZApyjzI8+TX2JDN6n9RRbHbPuJrxWqA8sx4CqPkk/7WfjS/6P9Ku8g6jv/fu5Bca/t26G8UQf82J5b+T82SDro0aNAaNGjQGjRo0FR1LpsghKwSSe1faM/cSvuADuGPJAU5WKJ1n+1+pm4z7e82yTRN+W6IhWZT4PejlODA+KQkEkUeQDqG23qSZYMGxJVgPII+CPIP8AX4o/Os/9b9G/FTTdkvFMqLgWJVGcMKIsAxsRiglW1YMA3KroFDrXpo4fkSZxoTHtZ6Ifb3wdnvR+tEN4qzj2k01Bzrj6M6+srrE7PDuOfcsZa54lIimq67uHchdK/MJUeSSsDYdZ3EZ7hXvI47EqSm2KopygnBXLMJeJ4Jri6xFFs4h+IeKJ5u0XUKzEB1AJZSyX7mUqjGiT7eOSKDWt3DFHD34VdYIZot8vasxr7gu5VR47faPfUULDsQOCBpW3nV0V0IZWAKkeCCLBH9RpN9BSRTwTJOka7tgse8jDWGIVlVqHtqSO2BUUQfnX30ZKdluJOlyN7UHc2jHy8JJLKeTbRta/FrRrzoHXRo0aA0aNGgNGjRoDRo0aA0aNGgTOtld51Xb7Q00W1U7mdT4Lm1hU/erZyP8At/ppz0melUy6t1R2Uhw0CAn5Tt8V8+QT/fTnoDRqL1HqAhWysjkmlWNSzE0TX2HAPLED+dQ9tttxIoaaTsk89uLE1/0s7A5H4JUL/H30Fto1F2vTI4ySoJYiizMzsR9izEkj++uX+BbfIN2Y7F0cRxYo/wC2gn6L1DbpEJXExpjd1Qq6xv8A0oahbr07Zyi3G5hagBjJmvAoeyUOv+gF+TzzoIfXOqxFZHhBl3ERCsiELIBlyGD8EEZFQ4xbgAjIHVBuvVEbbWNlZ1iyKGZkJSFv04T5jJIybW25X25BkYZRvU+53EUCbl+1vUTJXn21wTRpX615cMAeT+wj9SkG1ounercpWjvbyvKntlfiLdDkCLcIwLbWSmdQScQfbRUoAEXrPR4JZZhLKdtNksYMttizocRMfcsm2NgJPecZYAkgLUKH04ZZxt5UvdB8Jc7Xu8AtZbgv+p1lFgoEsWMTPliMm3TbKZIyhb8MX4dZArMdluc/1HEkRsQAfbV3Q9bKBuo7bbd5XTfRAHbbkkDu4sWMOR4EoUFhn+5WPgPYdvR+5jyD5kbmB5EwnwTuozl4opQR+W8e4BjHHtaiOGQabPVe/habpW9VmWt32borQljkDI4q7EiqpB8HIH5pf3tGNt5JCxcczhUZVdnQJcd8juoBGyclJ0h/5SxsfWnej6VvJBGy4lJQRSVKroTMl806kOUAsMJFuzZDTdGuO03AeNHHhlDf6i9dtAaNGjQGjRo0Bo0aNAaNGvMsoVSzEAAEkk0AB5JPwNAnek+qKJuoPLI2bbwxrETZACqiYqOfcAzf9oBNAE6aOn7Z0DGSQuzMW+yqPhUH/KB8nkmz80FnoqQQjcdTmUQ98lxwbEYACsV85uozPF80fB162PXt1v5Q21UQ7L3gzvRkkxNXCnIVSb9z/wBa4rQWnqP1jttiF77nN7wjRS7vXnFV/tyaH86p9t6z3u4o7XpkvbJNSbmVYBXkHGmkoiv26YOk+m4NvyiXIf1Sv7pHPPLufc3k/wBPjVnoFCLpvV5HBl3e1gWuVggMhJ/kyt9vkfbxqfJ6e3Jv/wAx3IFVxHt/9f8AK/p/v4vhg0aBLh6BvGmZo+pzmMi1yhjZT8GioXx7qAHjEgmjqt6p1HqmwDfiY06ltWDBmjXtOgqz3ALGOOXPPxyPB0atKXrXeywlGIDbU/5hINREVgzFbasvlQMSFNjQUnQvW+23MiiAuZGjHtZzkYwxtCVvuuv61IskWt2TlF656A2kk4aWFlU22URCCytkOycD4f3fpPIJQtgv9S9LTybmcLuY4VAjdO5Qb810NflhiFWWzmCAvBUBGNStt1De9K27nerJuIC5jcpI47JWQkMoZaKMPdZAVhiLsldBy6j6Y3ke5YmUTQGMR9yV+1IwVg4WV0B/PhKhxKykAKCfaGrjPvoRHk8UmymlljaQopVFmhdjn3EUqqOALB/QWR1BVmYtWy6/sdyh/DThGCqw2835ftQE0D+zEHJXQnt1dlQVEjadAmVqQ2tkOyhVOJ5KSxcBrB/aWBNlcFuNwZ+kbmHcwOlwyBy6v2nVg4PBb2eCw5I+L/vqr+pe2iHSN4XXICGhZ5sH2cnkkOQb86RV9EIVYqgpkILDDNSvtySXE48LjS9tPbTrCTzWz9Im2oZJJN5NtMR3DDMQ8YINPLBJnHKreMkYo2JIIPGg1n6e73u9K2bkV+Sg/wDyjH/er0w6z/6ayuksm2h3B3OzhijKO8YR43ck9o0BkAnu5HGQHxrQNAaNGjQGjRo0Bo0aNAahdZ2Rm200SkAyRyICfALKVF/xzqbo0GJfVJNxPtNoYhI+0iicTYKThJGRG/eC2hx5AA8VIbqq2bYoFiQDwFUCxXFD4+NVG79P4mV45SqsHYoyh1VmWmaPjJL5JAsEnxqll+qOx2+1Ud1XlREXsxnnOqxsgAAEGyaoc1yAQeNGsc6D9bpBEy7uL8wozRSKpAY0WQMpINHhc19tkeLsaPuFG/20Mu2neP3LLG6eCQCMZV/cvJDJYNjyCNBeaVfXP1Ah6dAzH8yU8JGv38Auf2rf9+DWkz1x9RN9FLJAidqNQVaYKVJ/YXTMe1RKQAaN0aP7gu+lvpf/AIi0bs8iQAAszqVkktmJEeRbIfpuX9JLGgTloL/ZfW1ht4GcRlyLlaS0W8mtIhGrfoWuW82nHu1ebv1/HIjGXbBvZifzS0YyAYd2lyiVuQHKZGmoFRkaj1x9PukbfaojzHauv6SGLySWKP5d+8khSWAH6QLAHE76Z9faZpNvutu3eIyMvZCCVVxQGWqDMFZBwpGNGz50FF6y9IGGRH2+W1btxRwyCTFZKAHZfLFlc+BYGRHuvI9pm9MdaG6Zt5GnuK9nfwEUbQcSKte9lFqVqyDjyUA119exzTQbmMI00K0JEeKioJBWSBhQlC1TKSDV8jwczi30zyrKMn3KKwWWJVV5AFKgripZ2WrIIyKi6BGWgm+u/Qu3hlE23Zm2+4RsDfsRuFCqxcE/u9pHtAPBogWfqHabfo0SDa7qWLeTR58SXGwAbyoQqwLHFSQPF2KNz+sTPJ6fnn3oaKdZGwYQmJpWDVGZI2ADZE2TQoc0CCNQvR3VNu8v+HbyFXMh7RZ0AdZIURVQnm1paUiiCOQctBB6z6w36x7WZZ1l28wLB2gRWSZLEiHEAow91EEkixzR1zi9fbtkWdIIJIwJFIRWAywEpEi5+3JQfYnDlWvKuLDrvps7bpj7YhiI9+I4ndACY5IArMOADeUnuH7hd2LEfoBMcSFgSssEZkrJz3NtvKQjHyDEJBRHu7df1Bg+iu9aV97JHAIdu5iKqJDIFfE2ikjgBcSV4KWoqqrU9Zz9D4z+BnJyo7hwt2AQqRi1B+5vkf7VQ0bQGjRo0Bo0aNAaNGjQGjRo0BpJ9Y9LiSeCU7Ezxln75igWViSjhQVHu5ZixYDyFsihp21E6r1JNvC0snCJRYj4BIF/0F3oM56v6xXqXe2UWydJFjkOe7TDtAL+pBRbuC1xFr9741a/RrqaS9OCKhQxEBucrZlDWD83f2FeOasuPVIy0LqI1lyGODmlIY4nO/2gEkiiSAQATqs6Ds1i3O6UAAkQuxHFnApYWzioChQBxx97OgzD1xsdzuN/M3YKQs+NS4x90QRqxZWpybGWJVTx5sBgrZsfTEO93R3neMsUkfZWNMSsIVQHQSK2QbMMwZK8m741Zeqejw7rdbJzIwaGVsO3iw7gZCQw5ogKTZBxAP8Adlj20UJZgqR9xgWPC5MaUE/djwPueNAm7P6Vbfaw7kRSTs064yM2LuyWCVXgAOaYB/ILXyQK+/TLoc0bbmfcxmJmftRREf5cUfAxJ5IY0S1nPEMbPOnvRoFj11ZiXAgsjCTDPA0vJbKxSgBsuRaZ17gNZv0XpI2ssnUD+Yu3HcaLBS5MmSdwgGkKNkGIJJaOQAABdOPqKKX/ABNWCM2AQ2o5aFiFmjPb91KamQt7s0kA4Iv10rpqlN5sxUbNiFWTgmKRCVxo2pCK8fg8xFiGtrDKOt7No5IppYgds9rH2ZCYeV9zRsRaPlnJTKOfggcu3pcN1XqEW8bbCGHbr75A1F5kUAWwouq81wBQ5uwBc7Lo34LazwnZd8sC6qMXZ3WQhLJ8oDUgJtowcSLCl176Xnb7jp8mx3MphKSuZIe4ELqAtgn9aqCrhgCD5s0dA0fU5++NhtoirPuNyhU/rpFUkyBQRkFBvzVA8jVT69cdOjiwK3+dIABXuqTBVW+T3pkr2saSz+knVB6d6hBP1ucuRikO5ijMZxiWNAFjMX/w6izthxZ4q+a7151qT8Yj7iPDcQSt746eMAJE8McZaiQMszx5ayDwoDZPQnQ22nT4IZP8wLcnN+9uWH24JrjjjjV/r88bH649RhI7vamB9wzQKaI4AKYjgg+Vv+eRp56B9eNrK4j3KNt2JrLIPH4uywoqD/Qj+dBp2jXPb7hXRXRgysAVYGwQfBB+RrpoDRo0aA0aNGgNGjRoDUPrHS13O3lgk/TIrKf4seRfyDz/AG1JmmVFZnIVVBLMxoADkkk8AAc3pH699QQ0ZG3FKyArNKSoZTjZjjAMrpRIMhCIp/doLr0Z6oXeQspZTuID29wq+FkUkHH4ZSQSCP8AbxqVImPUEIPEm3kDD/8ADkixI+R/mSX/AG+2q/ZbCGLftOuEb7gmIqAAXMXcOQoEmx5Nge0fOoW96zKvWiBt5Hhh2pDOisSWkkjPtHhqCiwvPJ841oGDdenYmkgkC0dvmY0FKlsKtgB8eRXzzzxqDvvR+3m25TeDvn3MXc2ys36jEfMYFCgtAUONUvqr6qwQ7SR9rnLMKUDsyARs1AGbJQEqwcSQSaHzYzfpXSes72DOOTefme5mkmMSOrEi1BIv2gfpHHHgVoG/6f8Ar7eyu+zaOLdPBkDMZu2XVSBdYtmTdh+AbW/li8S7wb3bypC8kE61w1pJG49yZj5QkDxast0TpO9HentxsBJ21DTOqu5dHAckYqoNBf1nPyp8q4X9eqv1X6o3cG/jkl200J98LtGuaPtTTs6Otussf6uB8A8cqQ0XrTLuY5I4Z7kgYGRInBaqOUbrfGaFgA1c4n41RNEN40M+wkDNCqxyZmmFKssTEVwSCUIIBxmkHBBGkjo29mbeSbjYHu72NsJYyURN5tyxCz+QFfERk4/Jv5Ki1lTcdP3C9T2okm2m6KieBlIlRixCrTVZEjFQTyDYN3egc29SwT7buTKYpIpcGRibinHABZR7VP8A8ThSjc8HWLdbh/FO27YLHuW3cAYRNii9yHEm2IIdZo7yB8km24OtX9bhgsPUdnLjWCTkBSJIHavcr8FkZiRdVbA/Osg6j1GV5t1JCQIF3vctKzTuGYWpFWMUbhjQ9tVk1hbejQu13U8LyJZ/FRFe2ATg6kiyp9koRoxdmz+k8XKg9DwzRyfi9yM1MJgZ3CLLtzCqRsrkNRoC6sZJRHOWljpybrqG4wMoeSO3AeWi5blghu2dgAaX7fHzeRb6XadJj3n4jc/iWnaNFG4bDtxKUGSeMVbCwRZ9o4DaBQ9T+nDtpwjYmN4w8bRyLKCtEE5ABSclbjir+fOo8vTUMhtTEqEKyjyKUliM2Jvi6+5oeQNWXqDqX4vcbidtusReTHBbDL7Tdqa8AMSaHuu/OoYkkx7mbFcwWDXRxAHJAIJp+QvNH+dA4/Sv6kvtdwm1mcHaMcVy/wDTJ8FT/wApY8qfFk/FH9C6/LHW9tGymSHCmVAYu2owaQkusan3hVdfaRZANFgDWmH0v9Zt3tI44plSeJBQBGLhQAAMhwSBXkE88nQfobRpf9Ket9v1BLhanAtonoOo+9A8r49w/wBjxpg0Bo0aNAar+uddh2cDTbhxHGvyfk/ZR5Zj9hrl1v1NBtVObZPRxijGcrmiaRB7jwDz4+5Gk3ZwNuNwu+6use3WBHMO3Y3S21zTg2FIFAeOQf4Gg7ywzb8pPuy0G37n/D7UxZM9UUknJyVWNEhWWlHN3yEf1h6w243MqqBukyYsiWIy6jFDO7ZHdYmyAQF+ATiK6ep/Xc/UJHj2BlMRcIV+ZVpuSn7Yazux7v3sAFUQOlbXp+0gMu7aPcT3ZhRS6AA0tJwrCr/Nb2jP2hrB0GjdCkfqGz2+5fFNzCgkWKFgFNFwoYMrYB8StAWtGj4p2iAoyYUzAFuPdwOAfuR41n/0h60o2MaOV7r7maNjWOTYGW1UCuI8RjxQH8Vrp9XfWv4baSwQtjM4VS1cKsmQoG/10CfBoc8EroIvrH6hbSfaLHkpWTstOM8ZNuGweOQLREpR8CVWx9+Dqn2f1YEW1YQwSGOKSPF0sqSxMkkZtfYg/MUNdhcDRptZwgjSGQlFLTMoio0yIshRvauKZMq4/wA3wOSRabn1zKIJIIkg2cTgrcCgMw4BErHN2yAbn2mzZNXYPPS/q4YGgTcoYkZ5O6jhu6iuzvHJ7lAaPEqOKIxPBBXWsbjbpNGVb3I45F8EH448gj/Ua/MWy6BuN5DudyRn2Iw87SS02KqRiLBYkIpPJogHnwC9ejfq4+2hG13aW8SOEdjjyqkpHIKsk0Fz+xUm/JC09X9CXpT/AIvbrhFnkuCAtE7lFKoALaJxke2xxvgFCVYWvqb1Ku96XuvwsqvLAqtKigkEYB2Aum9t3ftIZKYcMpvvqFEr9L3akAloZMASB7wpZasjkEBv7axf1b0uXpchVJSZJVaN1y5kjlijyZVs+ZBIvjgqh8lToHX1L14R7PqUW2aVvztvKhT4XchJPyyBYDSCTyOO5/ok+iJCzYTvltJ3iQxFu4wxdUjyIrtsC8eLDHhf00OLj1x0BYtpDMpbunb7fb7rb5EEMNue0/HKmMkNR4IU/ZtJPp31AsUKpIsgIZmjeKg4DKclOXlS4hIPlacg+7QW3pT0z+J6puIe5FFLC8jxq11I6SEYgimK0GJx8AA1VjVf1XdQGEr3SZEChAsZENAnuBQW9uT5S8LWSkVRXGnn6/Kd3+IDsr5s6svB5Zrx5J+X8k3fN/Nx1nqsJ6XtIUiCStI8jOB7itCM2xuy8is3FAYDi9BUbCYBar3OwGTG15BA4xJU3ibv9p4PxI6VGxft5FWOQU5AW70BRq6bgEmq5sgXqBHtyrCw48AjCrN18nzytgf7astuqouQoGh26UMWekFXyKXycqHmgTxoJu46PE0iLGw4PulcEZlsPbVmihzBPANgc1karfRiORAGQ37rixNZEn3A+GXkYmqoVwQTe9T252scUbwhJHKyAOpR2WsPzlBARgVyUA/pZrrOtVW6buGPKvbUQLMqgKvC8BQUWqs3zbGzkToIO26xJtNyk0EhyUko4HJBBXm7FlTRHPB1sHQfr2Gj/wCJ2r5ChlEbVjQJ4asSLBqz5GsljdO6pc9oRjwY+4CeCDg/FVQs3dE0fGgb+NT71EgxUAr7Dxd5WrFvg3x8+dB+uNLjeozudy+22bA9mu/NyVQ3/lpXDyEAg8jH+SCBz9eepjtYVjh53O4btwgAmifLmvhRzXyaGrT050KPZ7aOCMcKPc3y7H9TtfJLGz/7aDl07oEOzR2gjGbnKR3a3c3y0kjWxqyef7aw/wCoXqz8VksWS7YyIZZGPunJsoSAB+Si1ivH6gebvTv9Z/WYjjGyjkKtKpMzLyVjxJx/rIRVf8t+LF53Lu0QOqQbakFKwDsHPOGfv7bEOV/WAPIpgK0FdtesR4NFGrwQgBTiwbusJASJ3CDMYs1BcQpCkL86kbzqE24c7WGIlnKBwgeRz20UKBYJWNPtjxz5Hlr9IfSh94RJus4oBnShzkzfooAghAMci4vO1rgXrXOgek9rslrbQpGSACwFswH/ADsfc39zoFX6b9Kj7G0UI6nbI8jBr/zZTIhyv96qr2pArNePGs9+qEhm6xJtxkcXMhs142sbBVJv2+xjVeSfvrXunRiDqu4jUYpuIk3A4ABkVjHKR9zj2Cf6j76Q/U/Tov8AxRAHjJE6DK3Iu4nj4HxwAOD8/wB9BdeiPp1Au0j3Ebv3poo2DNiwT2kqAFAsK5VvNkolnjXyf6NwfjNs6AdhADKjUSxSig5BLB3Z2fIkmgLrgNPoXp0u36fDBOoV4gU4bIEKxCsD9mFGjyL51f6CH07paQJigu7LM3LMSSSXPySST/fWe/UTpO33fT5N1BFjKZER5GXEoI5Qjd0HnFcSOATRsA607WVfUOaeHcuqIZIJZdrK8QGWZpo2TkYhZFQV596gH9YBD3svV4n20M24KfnoIZrLBFJV0UyMq/lq0w3C2oIsAXyKWPqTPNL1qZ1AI2EUUy5E0Qnbf/8AdJIq0Ptq9+j/AE+OUdQiluSiIpQaeOQ5SkyLkL9xyOJFDg85e2s3XSZdvMIp5mJkhbakSpkvZZJfdwCaSaIuo84OKqmGg7/UGUib8dHHFIjxxSxyiwRhLGMZ15yQqxjYHgHA0CDrPOsoE3ETr2zYzaNI8AFyZsSrCj7CQCCfjwRQbz16TdQCDBmLxnuM2SKkhMMkwkbE5C42lOIP+Ywqhr31X0M56ZtZneRdxu9xHkAjNikisa7SDkgDMgAfuGgqfp96aj3U8s27mwihh7sqRsULKSWo4ECOioYqKr28CwQv9S3Ec+8czCRIpJD21rHtpZwUC6Ci8aHxyL1d9ZEsilpNzCHeSVZFz9xWNpCDII1MaisqxscivnXnou1ikR/fe5LBYVEixqigDJ5CfL8n5+7GjVAv9eJXcUZpHVCBGxsNUdIpo8x8qaB5ArgasPSGybd7oRZOU97ly9BPZTSHK1seST548cEQ326K0hLJIAEJY/dv1VibYDLz5Ng6h9LnWMyANTFSoJD8ggBgcCCv/NVEGqIN6C56/OZt9lCrPA4JhByNIilQST7hjhkb44PBXzV9tnZ180SckQng+eAKoD3cgUBx9tfOo7H3WgyHGRXhFegaXk5eeRQPBFe29WfQ4JBFuESR8CidxUDYDGYHOc0cVC3+kE81xZDAvz7ti5c2wyJ5F/7E/wBOP6am7nqPbCDtKHo5rieDZqjxwR8Waom+aHvddO/MZInEiKoZ+2TiORY+x5xF0OSOBqJKCD+j2BUVbZ8clUZ4kHkl7Yi6BbgDQfpp+gSzdV784UwQRgbYAg+9uXZ1IvIECjdfprm9XnWeojb7eaYixFG7kXV4qTV/F1Wpms0+tXqXswRbdauUl5BZ/wAtKoEKQ1GQr4+FYHg6DMpYZJXneu9ubZp50xkhs2Rif8tUwFlmpT+mqQ329NE7mQRyyTAsIpWBQOWCGyIk57jtW3FkHhXy9q6rVU4TKQr8jLEDEi7P6RUYXg40Pj4Fa2D6Weh2gB3e4ULLItInyiE2MuaDEBBS0FA+5Ogd+ixBdvEqo8YVFAR6yUAAANRIuvPOpujRoKvrkLhe9BGsk8asEVjVhqyWx/QED5IA4u9Zl66/8x2+w3u0J76u0ZTFhyA7N/1Ji8Zq64IJrg62BvGl70r0AbWF3mx7kssm4kJApGeyQvJoKpK3f3++godp9RWVotsQs08kZaJ0siUBqViFHsZoisxW/auV17b+9X6kNy6SRv2ozEplkcflxNGyzxFyWX2M/cjZuTalRibOlnY9Nwn6bNtkcGeQhMVNfh03LMtkr7P+FdgQT+kAD9OtQl9NwtFNGFxE4kD1/wDeFmYi7F5s7f1P9tBx6vJPLEkmxkQ2vcQnlH8FVY3+h1LC1FglWvij8PS13sJG82+D4tGwyv5Rso2U3WSoytwwKjwRpb+mXVJI5dz02ay+1IKNd2jV80OMjkB8Bsb9tlr9U9Rkg2c00Kh5I1yCkXkAQWHBH7b/AKeefGgzvf70dF63awgbTeIgOFgK5kpiAAQxDEsQPhxVal/UjqW3g3aySjJkEJQck8GUyLZGK5x0p/7rH30p+r/VEPUGWaphLEmKxqA0ZcdyyCeWDS9gDgGl588Lnqnqsm96hJIyZIHNIAFJX2piWjssSAoDW3njQdU3sMsW1WXtoVcySSggyOkjkM1AkkoqoKNty/gXpu9U+qfxuLQiXBYX7ccasxAIVGeRgB21DZRqVYlvdyoq/fTJk23RN0WjjdnlkjhZVUV3QEV09oZkvkVbHlfbjSqjbHEblY1FOTlzggQ/mYglQTkVDAEKfywACL0EafbszOGRlYJkUIFqDTg+OaUggsb8CrPLHvOow7KCDBqmdEdxLkCrNjk8gHEhDD8uNRiCM2y9g1G38qEnb7Y9yNyDPJESBNJiBDEGIAAjAAy4trfEEAaXv8VMG7y7aq6B0VEUKMiKHGOJxYY0F5Zb/VZISujbITyxLEzoc8i6frSHEszrVWq4ufI5ZQLOovUpVO4kZVwoAR88QrG2CRyFyKbBbYe5iQoX9R0x9P3cUO1neVDFLJgOyzFS8d+zEhVsPNdtYtYyOQ2k/ZbN5zDEMRTlFVm49zZMzH9wHGR+Ao4PyF9L6ffb7VJJFjCyOgQzLxLWTqygkYJgEBYkXbWaGofS5pm2sy5vgEUP2g7BFMwFSiwqALmQoDFszwSLWd6zXa4xQQSy7hkIMu5LewlUEYSFeFwXn9N14JOuGynjXZMFgLNMUjP6TIyqfyjAgA5JDZOuTZIbonIBV71Egl3EYZXOBCysgXNhjwgIBjNXd1/bw1fB00MSFnijK1eQY3/Skaub/wD94teq9MaKXancpUTxJIAHAIjLy1maFniwbJNrbEniu2okeRzEj1jHdOqm6IJayOSQT/r40H621i3r2YbnqCiwE74jzYkqibZS0jFVIIAd5rIPJRACDdbPK4VST4As/wBtfl3rfVH7yTfmOnbNguVch7llD17lUyyOL8FaonzoHLoMS7vqTSBAIduESCJvc0hPcZFkKFqZnDyuzAgKTlQNjbNrCVQAsWPyT5JJs/2/j4Gs6+i3psxbMbqUrcmRiAqkRscj/BYovHgBV8WdPnRep/iIRLgUVySlmyyX7X48BhTAfYjQT9GjRoIvVFlMTDblFlNBWcEqtkWSB+ogWQOLNCx50mdW9UH/AA+aDdhopjBNG8hACBwrKparwEvDJwQbKgkrp43MpVGYAEgGgTQJ+ATzQv5+NJvrT0yJ9jPLP2zuIo5GV4lIoBcjEbJMiMBRDD5sAGqDx6J9SxQdN2cUrszjGHwfPc7QYZUSllOfIVkJABGnrWA+qOhPs4hI0rvFJtYcY5KDuQoUh1WnEkbdgrJ+0KEJNc6r0L1KkW1UbqTERxoyzObE0eK1LdeRahx+1j9iDoKL05uYn9SdQ957giiRVuh7VUPY8t+yjVedNXqOVJUbbq4WfhovipVHcj5KlRZUmiDYD8GjrIuv+rE2nWk3u2KvDLcjOvPcjbCJ158FZInI4v8ArdaeOrbFt7ve7tsfau2cNYN03dgm+Dh/9phYA5YvYvxoM8g6dtdr1MLucu0TWRZYzGzMa7lewtEws4krVEeK1L/BVO+4WHBTt53iUfvLQtKbYycMiOrFVAWuBRGvn1HnMu+wcJGfxMPJZqt4IxKt0A6oY0s1wWHHOpXrX1ON3vDFCyqkIZQkilQCrBfcCOM2ASjxjjY5agVzuJIkON45ZFgbAcIzIUYEgFI2KUGsEPwavQe0xXGItkWsMzKWpW4JFIBVcXziwHFDUbd7M5pklRgurMhtWxLWAYwDygHIJvFjzqfvkLskj/khCvaV0YBgKLIKwChWDIoABq6vEkB1YxQttnljL4tkEJpWUEgcGwyqysfdGPIWzR179IdEG+6ikTe6FS+QUuAqgsfbk1gEtVDn+ONV283v4l1V2HLKMVjANY0oSioCjgYAgEi+KvWiehPSkK9Ol3m5kaA7jIvKr4kQZfpyYFkWSgxIORGHu0Hj6neq1i3KtAVy2sZDGshm7pitAFSyBcvdQGfBsEaQ/RPp/a7gyTbl3MUWC9lOHnleyI1AP3HlaFckjkiX6w3cawqm1bt7SbuOiJYUrDeNtIAXfus2UfJ/SLJIrp6C9N99V7bmLuK7yzyNeKRyggwIp5YMCe4/tBBABo2Fb9Qd3JLuhDJBFGYVWNI4fd24+W7ZIOLOLCmuAV/rbJHHLBtgm3lj2rgIku4lkDmMU3s7gtYeT7IIizkMWYrzkuelUimmj7jrHt0eV2d3TLD/AK8iSHKs1FF5cccrmrxF0VKoxnswsvM9Rc5eGaiu2jZv/SjVpnJHcK2dBm/qkwxbn/h2mft0rPMo97KWDkDjAC0UJVgeSKGuGw6BPMCybOadQcc4o2ZSf1Gzgfd7vn4xHxZZfqim8KbeSaFIdrTR7dFTtlAcbzSyVLKqkLf6V5ANjUX0tsJt+0xWcRYYcKpCm8wDjGKDe2yTybBJOg331J1Qw7XdPVdqBpA384vx4+MQf7jxr8/jprbuXbxB/wApe3AhRQwVnA/XRyJzyJHhQDjapetv9VtJ/h3URKVrs7jClJGHb4zsAZA5cXyK/tkHovphl3EUvaOUUkTZACnd5SgBZWGNLbkDyFbLgAMGr+tpCIdv0+FTe7PZJ84QqPzWJJ5PbsebN8c6bYowqhRwAAAP4Gs+9OSnedf3e4smPaR/hk+1liX/AKnIPyP6fGtE0Bo0aNBC6z0tdzt5IW8OpF1dHyrC/lWAYfyBqm9QbaOGHcT7qzAoWV0Un3siUQw/cDScXRIF8Dlm1x3mzSVCki5KaJB/ggj/AHA0GV+tZ413uG4CTExfiCWIAaKCOSREiHwTPmWBY+xQbs3r5639TSR9S2EUCR3tYm3MlWqlO2S6xkc49tXIF0Tjd41r59TegoNqi49qPbx7uUMwvFQVEUA54EkjJS3QC1XwKuLojs3TJtyDFLBHCkkdcy7ZnCo1g2cMlSRH8Asf4IX/AK89Bkx7plSLtdppEfw0TKqkqL4pzHGLAoAvxdXU9E3eHQ1mYNl02c0VlIWePuBnVXWg6GxQ8WkfkWNT/ql1STcRbiDbUQjsZq4pNvCssjM3g00kK4H5Ti7NLmw3KRdB2gYEJ/iSd4UfcoBl8XyCoRqNjj+4Cv8AXWyLETSPNNGJN6MrWhKkjALS/oyCIWpRxyL8DlN12OaLdd6NTLOIsmh8x40GJ55MhjVqvzl7vdWvHU+oFm3EJjyE8hkKxuxDSNkVdchUdkrYCgsBXtutRR0uZovdEkSkEEyZKLJLgEkkgnEgGuFYHwciEnrOwLvlLC22yDZAABWktnVcL5XjtgZErySSTWqnq+5kbIZGUKoti6u3JDAgjxWQHIsW183XcSxnskh5K/WKIPn2kkL7inNjzwi8gXrn1IxviR3WJUKwsC2FCj4JqkHA/Up+16CN0PpzbjdRwqwLuxCsq8BiCAWUC+Go3xiMieNfojrEMDCOOWGOaeANJBDkGJC0okwsD7fBIsgWdIX0c6FHJvtxukQiOL8uMN+oMQLY8Y2VscMSAaPwzOXrLaM7sL/CxsI43njCmfcA5/8ADw+WXmuTzyaoAkhkXq7cd3eRQZB2wTuFwmKzSkySgMeEUM7DGwByDzyGr1wZYOn9qAJBs27cEeakzbkleWfgGNFUOwJ5JVfAYAR/SXR5JPUM5XaRKkTHMNykQKpgECgKXCgKAPBZjyAL6fWr1Mq77bQFBKsI7pTIgF2sKHxN0Pafg8186BX+nu42Ymkl6iwA28YEcRF5NbZCvJP/AE8Cyb4Gnffb/dbncJFshF3I1RoxRWHaRstq7IfMuJFFlse4CNeW1l+y2D7vcNIvaxcu00kuOMYJ90jCqVSzELxZPC+4cOf086Htp+qGGAv2YY5S5ZrO4DYxtmCB2wSx9o/bYPNnQQ/qJ0Fhsln7024CyhX3E7sRKzBr/Dx/pSEG/d+48CwLNt9ENrIfxj4EBuyfb7Vu5TQ4qwCpofBXWn+ttlBJ0+aKcex1wUKLbM8RiMfL540Pv/Gk76P9An/CtLPJavSRLZOIR5MuLpbdmFD7XZsaC19Y9Wfs9U27gBfw7srEn9L7dwAor/njlv8A99JUE0ex2nTJyI0kd5XZx7lzhWSKLLE/pqQ5FRkfPnjTl9Stqi5yHhpdrOhOJYt2laXEc0CYjuVsV+u7tV1mHqbdmZNjC69uBUkIvls5fzCXVVBFuPaMQG4+CG0GqfSWDDpsDKGczmSWZ2JHv4U+bsnEC/Jok8nTjutziUAxLOwUAtXHJYjg2QoY1815Gk/6ZdQjmjfsoREmKKSQePIHttcyPe9HgsBz8MPXpmVCBj+bhEnkHJyQxtSGoL7vab9pPFXoPfQ9w8vcmLXHIR2V+BGBQbwDbnJvn24Vq014ggVFCooVVAAAFAAeAAPA170Bo0u7DdyHqW4VuUxUJ5oBFjY3zRJaU81ftr+l7NuVQoGIBdsVv5NFqH9gx/toEZvpJEZ1Mm4mfaRsXj2jE4o3/S2X6ByAlePnzab6y9TwHebwSpLIpk7RVSEOMUEsWAJ9pPekeT54x4NhdbefGvztutlGeqbr8TNGm3fezI4ZlVwpkyLJ5KjJY1v55/nQdZX3W62u7lRjKO1H3yaXlvw9suIsuREciyUAh83q56BDCkW528rSx7JWR85WVGhcRI1RllGUvd7qFCvKgH+H+eoJdrs9udjsSswbBt1MSrlq4jU1wKbAjwo9vkM2ovTvTcC7qIb9jAgTuqO2AhaMxMGUqO3IDFmHq/BJJ4JCk2nQpfw8jM8yNGYr24QlyuIwkUljkpkYlQDyQ1UOR89O9T7MbyPME7NMkciFs5cQoNf8yAWGa6bHgiwW8eoSfxfV3UEhlh2QJOKllIDHnEBI3cueRZlAOqrr3oqaLYRzZARSy918yS4zKpArD5UA2a5UueCAdArHYgFXKFs3du6fYOLwCpifbZUsKNlWAYYk6ldS3MjR4TRxsY1hKsErFGGQRLS1yyW1Pj2gfuBsW6TuFMKBHUMuAMTZEOj4PeQU5GRig/6iQD7SB86/6QmbfxbQuXaTEuWdW7ckhzYUMQaUo2RAyOVUTWg2D6a9Eba9OiWRSsr5SSAijkxJ54vhcQAeQAB8ar+thV6g0qSM8yKuTO35OziIp2A8d5x4DWTkDWIoue226xoqKKVQFAsngChyeTx8nS516L/i4pJHTtxlWWMt20DEqvdnY8MV8RpXLH+CVCm9H+lztJZZd05UCbcyQoXY2LIaebmmkMQUC/As+WOsa631lt7vX3DGMZvgFCsW936SVABkYLwB59ij4B1tf1j62Ielugam3FRqR9v1N48gqMf/AJtYr6Syj3kJ5VCyFqTMsAyexFrIszYih9wTxoNSf0VXT49rNCu3iJO43m4zrEJZUC2Nv97yRQCeSRdd6F60273O7aD8iOlV52PMG3jDBEXM/wCc5zkZ2sL7iQTVN/1HgaaGSOTuR7SKJp55FIBfENjCn8kjJrBFYjyeMt6Rsmk6Wu3gNRSTESFSQ+43BoRwx5BfyQMXZnHGLeKBYNW9M7td9uW3BcFdvSwQ5WyBgR3ph5WSRcsVPIQ8i2Or/wBO9G/CbdYc2kxaQ5N598jPX9sq/tqL6O9LR7DaJCgGX6pGH73IGTH/APgfwBq80Cj9UNk7dPeWI1JtmWcfyEvMH7jtl+PmgPnX586TvcZAZHGMXuHllJUUqNXLKfBo2Rfi71+rpogylWFgggj7g+dfmyPo/wCC300V4nbzjBBy7pkClKDZzVo/0+6mJH6ToNi9D7dklZcERFjBVFBTAuxeT2nj3zd1QOMVhTzlpj3fTmk3MLkjtxB2C/JkYYA+PCoZB58t/GlX6bxuwLvSyUe8FYEF+EW/b7qVCxYMVLSORfkPegNGjXieYIpZiAqgkk/AHJP+mgp+g7IiSWU5BWZ8VdcWB7smZFHlWHbq+aWz5199Vqe1E6izHuNu38gGRUYj/wCRmH9CdSfT0bDaw5m3KKzmqtmGTGvi2JNag+u1P4CYqDagPYrjAhyST4AAPI5+2gtupSFYZCrBGCMQxFgGuCR8j+NYd9UkaHe7g+1lZI58DHkI3ZVjJPNC2jHu+7c3xreb1gHrjdDc9Z3KqTJ74YI05FsAFIHtItZCx54qzdhQQ6ejei/4o8CKhSOCGOLcNS2cTI3F82bSMHmhl9gNaj69LHbR7SElX3DLGKBNRggvzVC1peSP1X8HVh6Q9KxdP2qwRc/udvl3Plj/ALAD4AA+NTet75YIHmZC/aUsFUWxNEAKADybx/voM36r0NZN5senxn8qAnuDHhrXuymscaC9uPLggzfPOr36o7+RI9ukNZdxpWyHtVYVyzagT7ZDEVUDlsR/Xt6D6Se7uNzISzZGFWIxsIzNK1ePdO0gvnhFokai/Urp00ku2MZxQZAsnMgYFZgQCVXBeyG5Ye4IPuQC16b9KGbex96QSmM4igRjHBipLWS2ZkJipq5SR1JPI6ehYfxvV5tww/ynlemS29zFIrcm/aA9ALwFr54v/SW0ba9Il3SqWleJ5I0ZiaWmaNOeLYnI0OWc+aGvX0g2oG1mk5yeZwQwHtxABAb9wytvgWWofJB7kPB5A48nwP6/xpH9P+nzu3eXdSfioD28SyYLK8eQz7YNdpboK+VspccY249R6ek8MkMoyjkVkcWRasKIscjj5GvG8eKHbsX9kUaG/PCgfFc+PtzoMV+uu8jabaxxurIqPSRkUg4WqVjyT/C8LQvmmb6I+mlTbndNE4d+I3krlCFyMYBJClx5P6gFND5QfSXRl6r1FgcIY/KxspHsVhiqFCuTrGoUlj4yNccfoTpfTU28KQxCkjUKoJJ4H8nQUn1A9Oyb3ZNBHMsIZkMjsL9inI1/NhTz9vI1n8S/i1WHZho0IG32sopQm3VgNzueDeUrjtg8FvF8trTvVfRDu9q8PceMNWXbq2UclLPgMOLGlP0z6KaYbbcbiP8ADFJXlbb0DePt26sQBxEuRFgnJibskkHzZbQRRJGpJCKqgsbNKABZ+Tx5130aNAazX6q9O3UM0HUdoMjArLKuIYhbyDVVkC3B+wN+L1pWvjoCCCAQfIOgzX6LRySQPOzewYxRIKoBUQE8Dk0sa2T5VuATrS9LH07iC7NgoAH4necAV43EoH+gAH9hpn0Bo0aNAaqvVSE7HdBRkTBMAALs9tqFfN6tdGgi9NLGCPMU5RchzwcRY5583551nnpf6fMnXN5uplOKSM8LVSs01sSLHJQErY+dabo0BpM+pO+ZY40QWQTLyfLx4iFaxYljuHhIAHOBHydOelb18x7e0Hwd5tbH3998/fkA/wBhoLzo3TRt9vFCORGirf3IHJ5s8mz/AH0r+uujDdTw7fJh34pkJDKuCBomdltGtiKUrQBW/cv7nXS0nPWnv42aV/Fytdfa6W/vQ+2ghfUxBB0SdI/YqpEiheKXuRrQ/jHj+mp/0627J0va5imKZVllQYllAJ+ApUAfAAHxqm+tY/8AJ5f+6P8A+rTn0z/Ii/7E/wDpGgk6zf609fkj2y7WJGZp7LkD9ikWB85Fq/sG1pGk3qOyjl69CsqJIo2MxAdQwB78QsA+DV86Cg+mvo2ZhtN3MRDHEuUO3RaJLJg0kxItmcUfvWIsAUdR18A190Bo0aNAaNGjQf/Z"/>
          <p:cNvSpPr>
            <a:spLocks noChangeAspect="1" noChangeArrowheads="1"/>
          </p:cNvSpPr>
          <p:nvPr/>
        </p:nvSpPr>
        <p:spPr bwMode="auto">
          <a:xfrm>
            <a:off x="155575" y="-1592263"/>
            <a:ext cx="23622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[G79_7-03-02-60]_[PF_Evkl]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3643314"/>
            <a:ext cx="1997436" cy="281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2396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Евклид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74" name="Picture 14" descr="http://orfika.ru/wp-content/uploads/2011/04/%D0%B5%D0%B2%D0%BA%D0%BB%D0%B8%D0%B4_3-234x364.jpg"/>
          <p:cNvPicPr>
            <a:picLocks noChangeAspect="1" noChangeArrowheads="1"/>
          </p:cNvPicPr>
          <p:nvPr/>
        </p:nvPicPr>
        <p:blipFill>
          <a:blip r:embed="rId6"/>
          <a:srcRect l="6410" t="6181" r="13461" b="11400"/>
          <a:stretch>
            <a:fillRect/>
          </a:stretch>
        </p:blipFill>
        <p:spPr bwMode="auto">
          <a:xfrm>
            <a:off x="4857752" y="4071942"/>
            <a:ext cx="1669863" cy="267178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286512" y="3214686"/>
            <a:ext cx="2619384" cy="3209941"/>
            <a:chOff x="6286512" y="3214686"/>
            <a:chExt cx="2619384" cy="3209941"/>
          </a:xfrm>
        </p:grpSpPr>
        <p:pic>
          <p:nvPicPr>
            <p:cNvPr id="13314" name="Picture 2" descr="http://schools.keldysh.ru/sch1215/data/Piram_ocnov_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2330" y="5357826"/>
              <a:ext cx="1333500" cy="1066801"/>
            </a:xfrm>
            <a:prstGeom prst="rect">
              <a:avLst/>
            </a:prstGeom>
            <a:noFill/>
          </p:spPr>
        </p:pic>
        <p:pic>
          <p:nvPicPr>
            <p:cNvPr id="13320" name="Picture 8" descr="http://schools.keldysh.ru/sch1215/data/Piram_Vis_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72396" y="4286256"/>
              <a:ext cx="1333500" cy="1066801"/>
            </a:xfrm>
            <a:prstGeom prst="rect">
              <a:avLst/>
            </a:prstGeom>
            <a:noFill/>
          </p:spPr>
        </p:pic>
        <p:pic>
          <p:nvPicPr>
            <p:cNvPr id="13316" name="Picture 4" descr="http://schools.keldysh.ru/sch1215/data/Piram_B_R_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72396" y="3214686"/>
              <a:ext cx="1333500" cy="1066801"/>
            </a:xfrm>
            <a:prstGeom prst="rect">
              <a:avLst/>
            </a:prstGeom>
            <a:noFill/>
          </p:spPr>
        </p:pic>
        <p:pic>
          <p:nvPicPr>
            <p:cNvPr id="13328" name="Picture 16" descr="http://schools.keldysh.ru/sch1215/data/Priam_An_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512" y="3214686"/>
              <a:ext cx="1333500" cy="1066801"/>
            </a:xfrm>
            <a:prstGeom prst="rect">
              <a:avLst/>
            </a:prstGeom>
            <a:noFill/>
          </p:spPr>
        </p:pic>
        <p:pic>
          <p:nvPicPr>
            <p:cNvPr id="13318" name="Picture 6" descr="http://schools.keldysh.ru/sch1215/data/Piram_Verw_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6512" y="4286256"/>
              <a:ext cx="1333500" cy="1066801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492919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Элементы пирамиды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апофема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высота боковой грани правильной пирамиды, проведенная из ее вершины;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боковые грани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треугольники сходящиеся в вершине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боковые ребра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вершина пирамиды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точка, соединяющая боковые рёбра и не лежащая в плоскости основания;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высота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— отрезок перпендикуляра, проведённого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через вершину пирамиды к плоскости её основания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(концами этого отрезка являются вершина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пирамиды и основание перпендикуляра);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диагональное сечение пирамиды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сечение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пирамиды, проходящее через вершину и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диагональ основания;</a:t>
            </a:r>
          </a:p>
          <a:p>
            <a:pPr lvl="0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основание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 — многоугольник, которому не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принадлежит вершина пирамиды;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6386" name="AutoShape 2" descr="http://academic.ru/pictures/wiki/files/69/ElementsOfPiramid.svg"/>
          <p:cNvSpPr>
            <a:spLocks noChangeAspect="1" noChangeArrowheads="1"/>
          </p:cNvSpPr>
          <p:nvPr/>
        </p:nvSpPr>
        <p:spPr bwMode="auto">
          <a:xfrm>
            <a:off x="155575" y="-3908425"/>
            <a:ext cx="11534775" cy="815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academic.ru/pictures/wiki/files/69/ElementsOfPiramid.svg"/>
          <p:cNvSpPr>
            <a:spLocks noChangeAspect="1" noChangeArrowheads="1"/>
          </p:cNvSpPr>
          <p:nvPr/>
        </p:nvSpPr>
        <p:spPr bwMode="auto">
          <a:xfrm>
            <a:off x="155575" y="-3908425"/>
            <a:ext cx="11534775" cy="815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40px-Tetrahedr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785794"/>
            <a:ext cx="3357586" cy="335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Простейшая пирамида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786446" cy="22860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Простейшей, правильной пирамидой, является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пирамида, основанием и гранями которой служат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4 равных между собой равносторонних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треугольника. Основанием такой пирамиды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может служить её любая грань, и пирамида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независимо будет считаться - правильной. Такая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Пирамида называется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Тетраэдр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9058" y="4786322"/>
            <a:ext cx="5072066" cy="18573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Двадцать таких пирамид с</a:t>
            </a: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примыкающими гранями и сходящимися</a:t>
            </a: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вершинами в одной точке, служат</a:t>
            </a: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составляющими Икосаэдра, основаниями</a:t>
            </a: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образуя его грани.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6" descr="http://bse.sci-lib.com/a_pictures/18/10/241008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54259"/>
            <a:ext cx="2654606" cy="2803741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20777396">
            <a:off x="5306097" y="2562485"/>
            <a:ext cx="552678" cy="232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687476">
            <a:off x="3737420" y="4796717"/>
            <a:ext cx="552678" cy="232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5terka.com/images/atan1011geom/atan1011reshf4-326.png"/>
          <p:cNvPicPr>
            <a:picLocks noChangeAspect="1" noChangeArrowheads="1"/>
          </p:cNvPicPr>
          <p:nvPr/>
        </p:nvPicPr>
        <p:blipFill>
          <a:blip r:embed="rId2"/>
          <a:srcRect b="41747"/>
          <a:stretch>
            <a:fillRect/>
          </a:stretch>
        </p:blipFill>
        <p:spPr bwMode="auto">
          <a:xfrm>
            <a:off x="6471468" y="4000504"/>
            <a:ext cx="2672532" cy="2643182"/>
          </a:xfrm>
          <a:prstGeom prst="rect">
            <a:avLst/>
          </a:prstGeom>
          <a:noFill/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5500694" y="5000636"/>
            <a:ext cx="1643074" cy="135732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3178959" y="1964521"/>
            <a:ext cx="1643074" cy="142876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Углы пирамиды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857364"/>
            <a:ext cx="4786346" cy="1643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Углы простейшей пирамиды - Тетраэдра, все равны 60°, как в треугольнике лежащем в основании, так и в треугольниках образующих граней.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2844" y="4714884"/>
            <a:ext cx="5929354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Углы прямоугольной пирамиды, угол в основании, между сторонами квадрата 90°, а в треугольниках образующих граней - 60°. В диагональном сечении, в треугольнике, угол в вершине пирамиды 90°, и два угла у основания 45°.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 descr="http://5terka.com/images/atan1011geom/atan1011resh1-2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91px-Тетраэдра.jpg"/>
          <p:cNvPicPr>
            <a:picLocks noChangeAspect="1"/>
          </p:cNvPicPr>
          <p:nvPr/>
        </p:nvPicPr>
        <p:blipFill>
          <a:blip r:embed="rId2"/>
          <a:srcRect l="5275" t="3672" r="5275" b="3672"/>
          <a:stretch>
            <a:fillRect/>
          </a:stretch>
        </p:blipFill>
        <p:spPr>
          <a:xfrm>
            <a:off x="6643702" y="4861424"/>
            <a:ext cx="2104500" cy="1996576"/>
          </a:xfrm>
          <a:prstGeom prst="rect">
            <a:avLst/>
          </a:prstGeom>
        </p:spPr>
      </p:pic>
      <p:pic>
        <p:nvPicPr>
          <p:cNvPr id="19460" name="Picture 4" descr="http://www.wikiznanie.ru/ru-wz/images/thumb/0/00/2_%D1%80%D0%B0%D0%B7%D0%B2%D0%B5%D1%80%D1%82%D0%BA%D0%B0.jpg/655px-2_%D1%80%D0%B0%D0%B7%D0%B2%D0%B5%D1%80%D1%82%D0%BA%D0%B0.jpg"/>
          <p:cNvPicPr>
            <a:picLocks noChangeAspect="1" noChangeArrowheads="1"/>
          </p:cNvPicPr>
          <p:nvPr/>
        </p:nvPicPr>
        <p:blipFill>
          <a:blip r:embed="rId3"/>
          <a:srcRect l="6870" t="2500" r="7251" b="2500"/>
          <a:stretch>
            <a:fillRect/>
          </a:stretch>
        </p:blipFill>
        <p:spPr bwMode="auto">
          <a:xfrm>
            <a:off x="3643306" y="4831065"/>
            <a:ext cx="2000264" cy="20269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929222" cy="1066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Развёртка пирамиды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4071942"/>
            <a:ext cx="6357950" cy="3071834"/>
          </a:xfrm>
        </p:spPr>
        <p:txBody>
          <a:bodyPr>
            <a:normAutofit/>
          </a:bodyPr>
          <a:lstStyle/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sz="2200" dirty="0" smtClean="0">
              <a:latin typeface="Calibri" pitchFamily="34" charset="0"/>
              <a:cs typeface="Calibri" pitchFamily="34" charset="0"/>
            </a:endParaRP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44" y="1071546"/>
            <a:ext cx="8786874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Разверткой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называется плоская фигура, полученная при совмещении поверхности геометрического тела с плоскостью. Если отсек фигуры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поверхности может быть совмещен с плоскостью без разрывов и склеивания, то такую поверхность называют </a:t>
            </a:r>
            <a:r>
              <a:rPr kumimoji="0" lang="ru-RU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развертывающейся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полученную плоскую фигуру — ее 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разверткой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2844" y="2928934"/>
            <a:ext cx="2928990" cy="1928826"/>
            <a:chOff x="142844" y="2928934"/>
            <a:chExt cx="3071834" cy="1928826"/>
          </a:xfrm>
        </p:grpSpPr>
        <p:sp>
          <p:nvSpPr>
            <p:cNvPr id="6" name="Прямоугольник с двумя скругленными противолежащими углами 5"/>
            <p:cNvSpPr/>
            <p:nvPr/>
          </p:nvSpPr>
          <p:spPr>
            <a:xfrm>
              <a:off x="142844" y="2928934"/>
              <a:ext cx="3071834" cy="1928826"/>
            </a:xfrm>
            <a:prstGeom prst="round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Calibri" pitchFamily="34" charset="0"/>
                  <a:cs typeface="Calibri" pitchFamily="34" charset="0"/>
                </a:rPr>
                <a:t>Разверткой Тетраэдра, будет равносторонний       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как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основание, и такие же равносторонние  присоединенные обшей стороной к сторонам основания. </a:t>
              </a: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2840035" y="3214686"/>
              <a:ext cx="214314" cy="214314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Равнобедренный треугольник 8"/>
          <p:cNvSpPr/>
          <p:nvPr/>
        </p:nvSpPr>
        <p:spPr>
          <a:xfrm>
            <a:off x="2643174" y="3786190"/>
            <a:ext cx="214314" cy="21431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91px-Тетраэдра.jpg"/>
          <p:cNvPicPr>
            <a:picLocks noChangeAspect="1"/>
          </p:cNvPicPr>
          <p:nvPr/>
        </p:nvPicPr>
        <p:blipFill>
          <a:blip r:embed="rId4"/>
          <a:srcRect l="11939" t="11250" r="12083" b="12499"/>
          <a:stretch>
            <a:fillRect/>
          </a:stretch>
        </p:blipFill>
        <p:spPr>
          <a:xfrm>
            <a:off x="642910" y="5072074"/>
            <a:ext cx="1917115" cy="1670629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143240" y="2928934"/>
            <a:ext cx="3143272" cy="19288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Разверткой правильной прямоугольной пирамиды, будет        основание, и четыре равносторонних       (грани), имеющие с основанием общую сторону с основанием.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500438"/>
            <a:ext cx="214314" cy="214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929322" y="3714752"/>
            <a:ext cx="214314" cy="21431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357950" y="2857496"/>
            <a:ext cx="2786050" cy="200026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Calibri" pitchFamily="34" charset="0"/>
                <a:cs typeface="Calibri" pitchFamily="34" charset="0"/>
              </a:rPr>
              <a:t>Разверткой правильной пятигранной пирамиды, будет правильный пятиугольник в основании, и 5 равнобедренных        , имеющих общую сторону с основанием.</a:t>
            </a:r>
            <a:endParaRPr lang="ru-RU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8429652" y="4071942"/>
            <a:ext cx="214314" cy="214314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ove.pro/wp-content/uploads/2011/04/4-%D0%A2%D0%B5%D1%82%D1%80%D0%B0%D1%8D%D0%B4%D1%80-%D0%BF%D0%B8%D1%80%D0%B0%D0%BC%D0%B8%D0%B4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14356"/>
            <a:ext cx="2214578" cy="22305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5715008" cy="78581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Свойства пирамиды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2786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Если все боковые ребра равны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то: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около основания пирамиды можно описать окружность,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вершина пирамиды проецируется в её центр;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боковые ребра образуют с плоскостью основания равные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углы.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также верно и обратное, т. е. если боковые ребра образуют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 плоскостью основания равные углы или если около основания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пирамиды можно описать окружность, причём вершина  пирамиды проецируется </a:t>
            </a:r>
          </a:p>
          <a:p>
            <a:pPr lvl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её центр, то все боковые ребра  пирамиды равны.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0" y="4143356"/>
            <a:ext cx="9001156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1900" b="1" dirty="0">
                <a:latin typeface="Calibri" pitchFamily="34" charset="0"/>
                <a:cs typeface="Calibri" pitchFamily="34" charset="0"/>
              </a:rPr>
              <a:t>Если боковые грани наклонены к плоскости основания под одним углом</a:t>
            </a:r>
            <a:r>
              <a:rPr lang="ru-RU" sz="1900" dirty="0">
                <a:latin typeface="Calibri" pitchFamily="34" charset="0"/>
                <a:cs typeface="Calibri" pitchFamily="34" charset="0"/>
              </a:rPr>
              <a:t>, то: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около основания пирамиды можно описать окружность, вершина пирамиды проецируется в её центр;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боковые ребра образуют с плоскостью основания равные углы.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также верно и обратное, т. е. если боковые ребра образуют с плоскостью основания равные углы или если около основания пирамиды можно описать окружность, причём вершина пирамиды проецируется в её центр, то все боковые ребра пирамиды равны.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Формулы, связанные с пирамидой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571504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  <a:hlinkClick r:id="rId2" tooltip="Объём"/>
              </a:rPr>
              <a:t>Объём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пирамиды может быть вычислен по формуле: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V = \frac{1}{3} S h,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13573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71934" y="2357430"/>
            <a:ext cx="3000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где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площадь основания и  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высота</a:t>
            </a:r>
            <a:r>
              <a:rPr lang="ru-RU" dirty="0"/>
              <a:t>;</a:t>
            </a:r>
          </a:p>
          <a:p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3143248"/>
            <a:ext cx="8358246" cy="78581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ü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Также </a:t>
            </a:r>
            <a:r>
              <a:rPr lang="ru-RU" sz="26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объём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 треугольной пирамиды (тетраэдра) может быть вычислен по формуле: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V = \frac{1}{6} a_{1} a_{2} d \cos \varphi,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71942"/>
            <a:ext cx="23679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0" y="4143380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где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скрещивающиеся рёбра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— расстояние между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—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угол между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en-US" dirty="0"/>
              <a:t> </a:t>
            </a:r>
            <a:endParaRPr lang="ru-RU" dirty="0"/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 descr="\varph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572008"/>
            <a:ext cx="14287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42844" y="5357826"/>
            <a:ext cx="8858280" cy="7143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ü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Боковая поверхность — это сумма площадей боковых граней: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Рисунок 18" descr="S_b = \sum_{i}^{}S_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6072206"/>
            <a:ext cx="134792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332</TotalTime>
  <Words>678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Пирамида</vt:lpstr>
      <vt:lpstr> Что такое пирамида?</vt:lpstr>
      <vt:lpstr>История развития пирамиды в геометрии. </vt:lpstr>
      <vt:lpstr>Элементы пирамиды</vt:lpstr>
      <vt:lpstr>Простейшая пирамида </vt:lpstr>
      <vt:lpstr>Углы пирамиды</vt:lpstr>
      <vt:lpstr>Развёртка пирамиды</vt:lpstr>
      <vt:lpstr>Свойства пирамиды</vt:lpstr>
      <vt:lpstr>Формулы, связанные с пирамидой</vt:lpstr>
      <vt:lpstr>Формулы, связанные с пирамидой</vt:lpstr>
      <vt:lpstr>Особые случаи пирамиды</vt:lpstr>
      <vt:lpstr>Особые случаи пирамиды</vt:lpstr>
      <vt:lpstr>Усечённая пирамида</vt:lpstr>
      <vt:lpstr>Интересные факты</vt:lpstr>
      <vt:lpstr>Пирамиды в жизни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</dc:title>
  <dc:creator>Bogdana_Yarik</dc:creator>
  <cp:lastModifiedBy>Bogdana_Yarik</cp:lastModifiedBy>
  <cp:revision>36</cp:revision>
  <dcterms:created xsi:type="dcterms:W3CDTF">2013-11-20T19:21:24Z</dcterms:created>
  <dcterms:modified xsi:type="dcterms:W3CDTF">2013-11-21T21:59:09Z</dcterms:modified>
</cp:coreProperties>
</file>