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26.02.2014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26.02.2014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26.02.2014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26.02.2014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26.02.2014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26.02.2014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26.02.2014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26.02.2014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26.02.2014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n.wikipedia.org/wiki/Youth_organization" TargetMode="Externa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Positive_youth_development" TargetMode="External"/><Relationship Id="rId2" Type="http://schemas.openxmlformats.org/officeDocument/2006/relationships/hyperlink" Target="http://en.wikipedia.org/wiki/Experiential_learning" TargetMode="Externa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de-DE" sz="8000" dirty="0" smtClean="0"/>
              <a:t>4-H</a:t>
            </a:r>
            <a:endParaRPr lang="ru-RU" sz="8000" dirty="0"/>
          </a:p>
        </p:txBody>
      </p:sp>
      <p:sp>
        <p:nvSpPr>
          <p:cNvPr id="3" name="Подзаголовок 2"/>
          <p:cNvSpPr>
            <a:spLocks noGrp="1"/>
          </p:cNvSpPr>
          <p:nvPr>
            <p:ph type="subTitle" idx="1"/>
          </p:nvPr>
        </p:nvSpPr>
        <p:spPr>
          <a:xfrm>
            <a:off x="4029222" y="5756752"/>
            <a:ext cx="5114778" cy="1101248"/>
          </a:xfrm>
        </p:spPr>
        <p:txBody>
          <a:bodyPr/>
          <a:lstStyle/>
          <a:p>
            <a:r>
              <a:rPr lang="en-US" dirty="0" err="1" smtClean="0"/>
              <a:t>Petrova</a:t>
            </a:r>
            <a:r>
              <a:rPr lang="en-US" dirty="0" smtClean="0"/>
              <a:t> </a:t>
            </a:r>
            <a:r>
              <a:rPr lang="en-US" dirty="0" err="1" smtClean="0"/>
              <a:t>Darina</a:t>
            </a:r>
            <a:endParaRPr lang="en-US" dirty="0" smtClean="0"/>
          </a:p>
          <a:p>
            <a:r>
              <a:rPr lang="en-US" dirty="0" smtClean="0"/>
              <a:t>11 B</a:t>
            </a:r>
            <a:endParaRPr lang="ru-RU" dirty="0"/>
          </a:p>
        </p:txBody>
      </p:sp>
      <p:pic>
        <p:nvPicPr>
          <p:cNvPr id="26626" name="Picture 2" descr="4H Emblem.svg"/>
          <p:cNvPicPr>
            <a:picLocks noChangeAspect="1" noChangeArrowheads="1"/>
          </p:cNvPicPr>
          <p:nvPr/>
        </p:nvPicPr>
        <p:blipFill>
          <a:blip r:embed="rId2" cstate="print"/>
          <a:srcRect/>
          <a:stretch>
            <a:fillRect/>
          </a:stretch>
        </p:blipFill>
        <p:spPr bwMode="auto">
          <a:xfrm rot="21103984">
            <a:off x="0" y="642918"/>
            <a:ext cx="4172258" cy="435769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57158" y="5715000"/>
            <a:ext cx="7242048" cy="1143000"/>
          </a:xfrm>
        </p:spPr>
        <p:txBody>
          <a:bodyPr>
            <a:normAutofit/>
          </a:bodyPr>
          <a:lstStyle/>
          <a:p>
            <a:r>
              <a:rPr lang="en-US" sz="2400" dirty="0" smtClean="0"/>
              <a:t>4-H</a:t>
            </a:r>
            <a:r>
              <a:rPr lang="en-US" sz="2400" b="0" dirty="0" smtClean="0"/>
              <a:t> in the United States is a </a:t>
            </a:r>
            <a:r>
              <a:rPr lang="en-US" sz="2400" b="0" dirty="0" smtClean="0">
                <a:hlinkClick r:id="rId2" tooltip="Youth organization"/>
              </a:rPr>
              <a:t>youth organization</a:t>
            </a:r>
            <a:r>
              <a:rPr lang="en-US" sz="2400" b="0" dirty="0" smtClean="0"/>
              <a:t>. It  has over 6.5 million members from ages 5 to 21. </a:t>
            </a:r>
            <a:endParaRPr lang="ru-RU" sz="2400" dirty="0"/>
          </a:p>
        </p:txBody>
      </p:sp>
      <p:pic>
        <p:nvPicPr>
          <p:cNvPr id="1032" name="Picture 8" descr="http://www.caes.uga.edu/extension/henry/4H/images/clip_image002_003.jpg"/>
          <p:cNvPicPr>
            <a:picLocks noChangeAspect="1" noChangeArrowheads="1"/>
          </p:cNvPicPr>
          <p:nvPr/>
        </p:nvPicPr>
        <p:blipFill>
          <a:blip r:embed="rId3" cstate="print"/>
          <a:srcRect/>
          <a:stretch>
            <a:fillRect/>
          </a:stretch>
        </p:blipFill>
        <p:spPr bwMode="auto">
          <a:xfrm>
            <a:off x="0" y="0"/>
            <a:ext cx="4465452" cy="3500462"/>
          </a:xfrm>
          <a:prstGeom prst="rect">
            <a:avLst/>
          </a:prstGeom>
          <a:noFill/>
        </p:spPr>
      </p:pic>
      <p:pic>
        <p:nvPicPr>
          <p:cNvPr id="1026" name="Picture 2" descr="Youth Futures and Jennifer Sirangelo"/>
          <p:cNvPicPr>
            <a:picLocks noChangeAspect="1" noChangeArrowheads="1"/>
          </p:cNvPicPr>
          <p:nvPr/>
        </p:nvPicPr>
        <p:blipFill>
          <a:blip r:embed="rId4" cstate="print"/>
          <a:srcRect/>
          <a:stretch>
            <a:fillRect/>
          </a:stretch>
        </p:blipFill>
        <p:spPr bwMode="auto">
          <a:xfrm>
            <a:off x="3143240" y="2692619"/>
            <a:ext cx="6000760" cy="310500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357826"/>
            <a:ext cx="7242048" cy="1143000"/>
          </a:xfrm>
        </p:spPr>
        <p:txBody>
          <a:bodyPr>
            <a:noAutofit/>
          </a:bodyPr>
          <a:lstStyle/>
          <a:p>
            <a:r>
              <a:rPr lang="en-US" sz="2000" dirty="0" smtClean="0"/>
              <a:t>The goal of 4-H is to develop citizenship, leadership, responsibility and life skills of youth through </a:t>
            </a:r>
            <a:r>
              <a:rPr lang="en-US" sz="2000" dirty="0" smtClean="0">
                <a:hlinkClick r:id="rId2" tooltip="Experiential learning"/>
              </a:rPr>
              <a:t>experiential learning</a:t>
            </a:r>
            <a:r>
              <a:rPr lang="en-US" sz="2000" dirty="0" smtClean="0"/>
              <a:t> programs and a </a:t>
            </a:r>
            <a:r>
              <a:rPr lang="en-US" sz="2000" dirty="0" smtClean="0">
                <a:hlinkClick r:id="rId3" tooltip="Positive youth development"/>
              </a:rPr>
              <a:t>positive youth development</a:t>
            </a:r>
            <a:r>
              <a:rPr lang="en-US" sz="2000" dirty="0" smtClean="0"/>
              <a:t> approach.</a:t>
            </a:r>
            <a:endParaRPr lang="ru-RU" sz="2000" dirty="0"/>
          </a:p>
        </p:txBody>
      </p:sp>
      <p:pic>
        <p:nvPicPr>
          <p:cNvPr id="39938" name="Picture 2" descr="http://extension.umd.edu/sites/default/files/_docs/4-H_the-4_hs_2.jpg"/>
          <p:cNvPicPr>
            <a:picLocks noChangeAspect="1" noChangeArrowheads="1"/>
          </p:cNvPicPr>
          <p:nvPr/>
        </p:nvPicPr>
        <p:blipFill>
          <a:blip r:embed="rId4" cstate="print"/>
          <a:srcRect/>
          <a:stretch>
            <a:fillRect/>
          </a:stretch>
        </p:blipFill>
        <p:spPr bwMode="auto">
          <a:xfrm>
            <a:off x="0" y="0"/>
            <a:ext cx="4411478" cy="4386270"/>
          </a:xfrm>
          <a:prstGeom prst="rect">
            <a:avLst/>
          </a:prstGeom>
          <a:noFill/>
        </p:spPr>
      </p:pic>
      <p:pic>
        <p:nvPicPr>
          <p:cNvPr id="39940" name="Picture 4" descr="http://sphotos-c.ak.fbcdn.net/hphotos-ak-frc1/p480x480/394518_10151559337152486_1348739341_n.png"/>
          <p:cNvPicPr>
            <a:picLocks noChangeAspect="1" noChangeArrowheads="1"/>
          </p:cNvPicPr>
          <p:nvPr/>
        </p:nvPicPr>
        <p:blipFill>
          <a:blip r:embed="rId5" cstate="print"/>
          <a:srcRect/>
          <a:stretch>
            <a:fillRect/>
          </a:stretch>
        </p:blipFill>
        <p:spPr bwMode="auto">
          <a:xfrm>
            <a:off x="4405306" y="0"/>
            <a:ext cx="4738694" cy="473869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500702"/>
            <a:ext cx="7242048" cy="1143000"/>
          </a:xfrm>
        </p:spPr>
        <p:txBody>
          <a:bodyPr>
            <a:normAutofit fontScale="90000"/>
          </a:bodyPr>
          <a:lstStyle/>
          <a:p>
            <a:r>
              <a:rPr lang="en-US" dirty="0" smtClean="0"/>
              <a:t>To make the best better</a:t>
            </a:r>
            <a:br>
              <a:rPr lang="en-US" dirty="0" smtClean="0"/>
            </a:br>
            <a:r>
              <a:rPr lang="en-US" dirty="0" smtClean="0"/>
              <a:t> Learn by doing</a:t>
            </a:r>
            <a:endParaRPr lang="ru-RU" dirty="0"/>
          </a:p>
        </p:txBody>
      </p:sp>
      <p:pic>
        <p:nvPicPr>
          <p:cNvPr id="40962" name="Picture 2" descr="http://uanews.org/sites/default/files/story-images/4-H%20Stamp.jpg"/>
          <p:cNvPicPr>
            <a:picLocks noChangeAspect="1" noChangeArrowheads="1"/>
          </p:cNvPicPr>
          <p:nvPr/>
        </p:nvPicPr>
        <p:blipFill>
          <a:blip r:embed="rId2" cstate="print"/>
          <a:srcRect/>
          <a:stretch>
            <a:fillRect/>
          </a:stretch>
        </p:blipFill>
        <p:spPr bwMode="auto">
          <a:xfrm>
            <a:off x="0" y="0"/>
            <a:ext cx="5316140" cy="3357562"/>
          </a:xfrm>
          <a:prstGeom prst="rect">
            <a:avLst/>
          </a:prstGeom>
          <a:noFill/>
        </p:spPr>
      </p:pic>
      <p:pic>
        <p:nvPicPr>
          <p:cNvPr id="40964" name="Picture 4" descr="http://leadershipfreak.files.wordpress.com/2012/04/learn-by-doing.jpg"/>
          <p:cNvPicPr>
            <a:picLocks noChangeAspect="1" noChangeArrowheads="1"/>
          </p:cNvPicPr>
          <p:nvPr/>
        </p:nvPicPr>
        <p:blipFill>
          <a:blip r:embed="rId3" cstate="print"/>
          <a:srcRect/>
          <a:stretch>
            <a:fillRect/>
          </a:stretch>
        </p:blipFill>
        <p:spPr bwMode="auto">
          <a:xfrm>
            <a:off x="3786182" y="2357430"/>
            <a:ext cx="4762500" cy="31527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2857488" cy="6572272"/>
          </a:xfrm>
        </p:spPr>
        <p:txBody>
          <a:bodyPr>
            <a:normAutofit fontScale="90000"/>
          </a:bodyPr>
          <a:lstStyle/>
          <a:p>
            <a:r>
              <a:rPr lang="en-US" sz="2700" dirty="0" smtClean="0"/>
              <a:t>The 4-H pledge is:</a:t>
            </a:r>
            <a:r>
              <a:rPr lang="ru-RU" sz="2700" dirty="0" smtClean="0"/>
              <a:t/>
            </a:r>
            <a:br>
              <a:rPr lang="ru-RU" sz="2700" dirty="0" smtClean="0"/>
            </a:br>
            <a:r>
              <a:rPr lang="en-US" sz="2700" dirty="0" smtClean="0"/>
              <a:t>I pledge my head to clearer thinking,</a:t>
            </a:r>
            <a:r>
              <a:rPr lang="ru-RU" sz="2700" dirty="0" smtClean="0"/>
              <a:t/>
            </a:r>
            <a:br>
              <a:rPr lang="ru-RU" sz="2700" dirty="0" smtClean="0"/>
            </a:br>
            <a:r>
              <a:rPr lang="en-US" sz="2700" dirty="0" smtClean="0"/>
              <a:t>My heart to greater loyalty,</a:t>
            </a:r>
            <a:r>
              <a:rPr lang="ru-RU" sz="2700" dirty="0" smtClean="0"/>
              <a:t/>
            </a:r>
            <a:br>
              <a:rPr lang="ru-RU" sz="2700" dirty="0" smtClean="0"/>
            </a:br>
            <a:r>
              <a:rPr lang="en-US" sz="2700" dirty="0" smtClean="0"/>
              <a:t>My hands to larger service,</a:t>
            </a:r>
            <a:r>
              <a:rPr lang="ru-RU" sz="2700" dirty="0" smtClean="0"/>
              <a:t/>
            </a:r>
            <a:br>
              <a:rPr lang="ru-RU" sz="2700" dirty="0" smtClean="0"/>
            </a:br>
            <a:r>
              <a:rPr lang="en-US" sz="2700" dirty="0" smtClean="0"/>
              <a:t>and my health to better living,</a:t>
            </a:r>
            <a:r>
              <a:rPr lang="ru-RU" sz="2700" dirty="0" smtClean="0"/>
              <a:t/>
            </a:r>
            <a:br>
              <a:rPr lang="ru-RU" sz="2700" dirty="0" smtClean="0"/>
            </a:br>
            <a:r>
              <a:rPr lang="en-US" sz="2700" dirty="0" smtClean="0"/>
              <a:t>for my club, my community, my country, and my world.</a:t>
            </a:r>
            <a:r>
              <a:rPr lang="ru-RU" dirty="0" smtClean="0"/>
              <a:t/>
            </a:r>
            <a:br>
              <a:rPr lang="ru-RU" dirty="0" smtClean="0"/>
            </a:br>
            <a:endParaRPr lang="ru-RU" dirty="0"/>
          </a:p>
        </p:txBody>
      </p:sp>
      <p:pic>
        <p:nvPicPr>
          <p:cNvPr id="41988" name="Picture 4" descr="http://digitized-embroidery-designs.com/image/cache/data/4h-500x500.jpg"/>
          <p:cNvPicPr>
            <a:picLocks noChangeAspect="1" noChangeArrowheads="1"/>
          </p:cNvPicPr>
          <p:nvPr/>
        </p:nvPicPr>
        <p:blipFill>
          <a:blip r:embed="rId2" cstate="print"/>
          <a:srcRect/>
          <a:stretch>
            <a:fillRect/>
          </a:stretch>
        </p:blipFill>
        <p:spPr bwMode="auto">
          <a:xfrm>
            <a:off x="5715000" y="3429000"/>
            <a:ext cx="3429000" cy="3429000"/>
          </a:xfrm>
          <a:prstGeom prst="rect">
            <a:avLst/>
          </a:prstGeom>
          <a:noFill/>
        </p:spPr>
      </p:pic>
      <p:pic>
        <p:nvPicPr>
          <p:cNvPr id="41986" name="Picture 2" descr="http://brunswick4h.files.wordpress.com/2009/11/4-h-flag.jpg"/>
          <p:cNvPicPr>
            <a:picLocks noChangeAspect="1" noChangeArrowheads="1"/>
          </p:cNvPicPr>
          <p:nvPr/>
        </p:nvPicPr>
        <p:blipFill>
          <a:blip r:embed="rId3" cstate="print"/>
          <a:srcRect/>
          <a:stretch>
            <a:fillRect/>
          </a:stretch>
        </p:blipFill>
        <p:spPr bwMode="auto">
          <a:xfrm>
            <a:off x="2857488" y="0"/>
            <a:ext cx="3857652" cy="385765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5357826"/>
            <a:ext cx="7242048" cy="1143000"/>
          </a:xfrm>
        </p:spPr>
        <p:txBody>
          <a:bodyPr>
            <a:noAutofit/>
          </a:bodyPr>
          <a:lstStyle/>
          <a:p>
            <a:r>
              <a:rPr lang="en-US" sz="2800" dirty="0" smtClean="0"/>
              <a:t>The official 4-H emblem is a green four-leaf clover with a white H on each leaf standing for Head, Heart, Hands, and Health</a:t>
            </a:r>
            <a:endParaRPr lang="ru-RU" sz="2800" dirty="0"/>
          </a:p>
        </p:txBody>
      </p:sp>
      <p:pic>
        <p:nvPicPr>
          <p:cNvPr id="43010" name="Picture 2" descr="http://agademics.com/wp-content/uploads/2012/06/pledgeclover.gif"/>
          <p:cNvPicPr>
            <a:picLocks noChangeAspect="1" noChangeArrowheads="1"/>
          </p:cNvPicPr>
          <p:nvPr/>
        </p:nvPicPr>
        <p:blipFill>
          <a:blip r:embed="rId2" cstate="print"/>
          <a:srcRect/>
          <a:stretch>
            <a:fillRect/>
          </a:stretch>
        </p:blipFill>
        <p:spPr bwMode="auto">
          <a:xfrm>
            <a:off x="-285784" y="0"/>
            <a:ext cx="4072763" cy="4429132"/>
          </a:xfrm>
          <a:prstGeom prst="rect">
            <a:avLst/>
          </a:prstGeom>
          <a:noFill/>
        </p:spPr>
      </p:pic>
      <p:pic>
        <p:nvPicPr>
          <p:cNvPr id="43012" name="Picture 4" descr="http://blogs.cornell.edu/ccecattall/files/2013/02/allegany-4h-27z6p9l.jpg"/>
          <p:cNvPicPr>
            <a:picLocks noChangeAspect="1" noChangeArrowheads="1"/>
          </p:cNvPicPr>
          <p:nvPr/>
        </p:nvPicPr>
        <p:blipFill>
          <a:blip r:embed="rId3" cstate="print"/>
          <a:srcRect/>
          <a:stretch>
            <a:fillRect/>
          </a:stretch>
        </p:blipFill>
        <p:spPr bwMode="auto">
          <a:xfrm>
            <a:off x="3357554" y="0"/>
            <a:ext cx="5548551" cy="428625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6" name="Picture 2" descr="http://realfounder.files.wordpress.com/2012/06/2894504772_38180b85ea.jpg"/>
          <p:cNvPicPr>
            <a:picLocks noChangeAspect="1" noChangeArrowheads="1"/>
          </p:cNvPicPr>
          <p:nvPr/>
        </p:nvPicPr>
        <p:blipFill>
          <a:blip r:embed="rId2" cstate="print"/>
          <a:srcRect/>
          <a:stretch>
            <a:fillRect/>
          </a:stretch>
        </p:blipFill>
        <p:spPr bwMode="auto">
          <a:xfrm>
            <a:off x="0" y="-274322"/>
            <a:ext cx="9144000" cy="713232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Другая 1">
      <a:dk1>
        <a:sysClr val="windowText" lastClr="000000"/>
      </a:dk1>
      <a:lt1>
        <a:srgbClr val="FFFFFF"/>
      </a:lt1>
      <a:dk2>
        <a:srgbClr val="00B050"/>
      </a:dk2>
      <a:lt2>
        <a:srgbClr val="F4E7ED"/>
      </a:lt2>
      <a:accent1>
        <a:srgbClr val="00B050"/>
      </a:accent1>
      <a:accent2>
        <a:srgbClr val="92D050"/>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42</TotalTime>
  <Words>60</Words>
  <Application>Microsoft Office PowerPoint</Application>
  <PresentationFormat>Экран (4:3)</PresentationFormat>
  <Paragraphs>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Изящная</vt:lpstr>
      <vt:lpstr>4-H</vt:lpstr>
      <vt:lpstr>4-H in the United States is a youth organization. It  has over 6.5 million members from ages 5 to 21. </vt:lpstr>
      <vt:lpstr>The goal of 4-H is to develop citizenship, leadership, responsibility and life skills of youth through experiential learning programs and a positive youth development approach.</vt:lpstr>
      <vt:lpstr>To make the best better  Learn by doing</vt:lpstr>
      <vt:lpstr>The 4-H pledge is: I pledge my head to clearer thinking, My heart to greater loyalty, My hands to larger service, and my health to better living, for my club, my community, my country, and my world. </vt:lpstr>
      <vt:lpstr>The official 4-H emblem is a green four-leaf clover with a white H on each leaf standing for Head, Heart, Hands, and Health</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4-H</dc:title>
  <dc:creator>Darina</dc:creator>
  <cp:lastModifiedBy>Darina</cp:lastModifiedBy>
  <cp:revision>6</cp:revision>
  <dcterms:created xsi:type="dcterms:W3CDTF">2014-02-25T21:48:11Z</dcterms:created>
  <dcterms:modified xsi:type="dcterms:W3CDTF">2014-02-26T20:48:09Z</dcterms:modified>
</cp:coreProperties>
</file>