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5"/>
  </p:notesMasterIdLst>
  <p:handoutMasterIdLst>
    <p:handoutMasterId r:id="rId16"/>
  </p:handoutMasterIdLst>
  <p:sldIdLst>
    <p:sldId id="258" r:id="rId3"/>
    <p:sldId id="260" r:id="rId4"/>
    <p:sldId id="261" r:id="rId5"/>
    <p:sldId id="262" r:id="rId6"/>
    <p:sldId id="263" r:id="rId7"/>
    <p:sldId id="265" r:id="rId8"/>
    <p:sldId id="266" r:id="rId9"/>
    <p:sldId id="269" r:id="rId10"/>
    <p:sldId id="268" r:id="rId11"/>
    <p:sldId id="270" r:id="rId12"/>
    <p:sldId id="271" r:id="rId13"/>
    <p:sldId id="27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>
        <p:scale>
          <a:sx n="81" d="100"/>
          <a:sy n="81" d="100"/>
        </p:scale>
        <p:origin x="-258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107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BDA6D-DC69-4DCE-BAF7-6763517D3376}" type="datetimeFigureOut">
              <a:rPr lang="ru-RU" smtClean="0"/>
              <a:t>21.05.2014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77E94-A6AB-4E02-8E43-E89F9CF4757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F6C43-988E-4257-9A1C-C162EF036D58}" type="datetimeFigureOut">
              <a:rPr lang="ru-RU" smtClean="0"/>
              <a:t>21.05.2014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</a:t>
            </a:r>
            <a:r>
              <a:rPr lang="ru-RU" dirty="0" smtClean="0"/>
              <a:t>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491D0-8E1B-49C7-849B-A28568D9449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ru-RU" smtClean="0"/>
              <a:t>21.05.2014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ru-RU" smtClean="0"/>
              <a:t>21.05.2014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/>
          <a:lstStyle/>
          <a:p>
            <a:fld id="{2CCFE9AC-F15C-4FA0-A6F1-298829FA691D}" type="datetimeFigureOut">
              <a:rPr lang="ru-RU" smtClean="0"/>
              <a:t>21.05.2014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/>
          <a:lstStyle/>
          <a:p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ru-RU" smtClean="0"/>
              <a:t>21.05.2014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ru-RU" smtClean="0"/>
              <a:t>21.05.2014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ru-RU" smtClean="0"/>
              <a:t>21.05.2014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ru-RU" smtClean="0"/>
              <a:t>21.05.2014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ru-RU" smtClean="0"/>
              <a:t>21.05.2014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ru-RU" smtClean="0"/>
              <a:t>21.05.2014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18896" y="2465294"/>
            <a:ext cx="5389895" cy="4392706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ru-RU" smtClean="0"/>
              <a:t>21.05.2014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ru-RU" smtClean="0"/>
              <a:t>21.05.2014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</a:t>
            </a:r>
            <a:r>
              <a:rPr lang="ru-RU" noProof="0" dirty="0" smtClean="0"/>
              <a:t>уровень</a:t>
            </a:r>
          </a:p>
          <a:p>
            <a:pPr lvl="5"/>
            <a:r>
              <a:rPr lang="ru-RU" dirty="0" smtClean="0"/>
              <a:t>Шестая</a:t>
            </a:r>
          </a:p>
          <a:p>
            <a:pPr lvl="6"/>
            <a:r>
              <a:rPr lang="ru-RU" dirty="0" smtClean="0"/>
              <a:t>Седьмая</a:t>
            </a:r>
          </a:p>
          <a:p>
            <a:pPr lvl="7"/>
            <a:r>
              <a:rPr lang="ru-RU" dirty="0" smtClean="0"/>
              <a:t>Восьмая</a:t>
            </a:r>
          </a:p>
          <a:p>
            <a:pPr lvl="8"/>
            <a:r>
              <a:rPr lang="ru-RU" dirty="0" smtClean="0"/>
              <a:t>Девятая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FE9AC-F15C-4FA0-A6F1-298829FA691D}" type="datetimeFigureOut">
              <a:rPr lang="ru-RU" smtClean="0"/>
              <a:t>21.05.2014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defTabSz="914400">
              <a:spcBef>
                <a:spcPts val="0"/>
              </a:spcBef>
              <a:buNone/>
            </a:pPr>
            <a:r>
              <a:rPr lang="uk-UA" sz="6000" b="1" i="0" dirty="0" smtClean="0">
                <a:solidFill>
                  <a:srgbClr val="3C4743"/>
                </a:solidFill>
                <a:latin typeface="Calibri"/>
                <a:ea typeface="+mj-ea"/>
                <a:cs typeface="+mj-cs"/>
              </a:rPr>
              <a:t>Цікаві факти про математику</a:t>
            </a:r>
            <a:endParaRPr lang="ru-RU" sz="6000" b="1" i="0" dirty="0">
              <a:solidFill>
                <a:srgbClr val="3C4743"/>
              </a:solidFill>
              <a:latin typeface="Calibri"/>
              <a:ea typeface="+mj-ea"/>
              <a:cs typeface="+mj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l">
              <a:spcBef>
                <a:spcPts val="0"/>
              </a:spcBef>
              <a:buNone/>
            </a:pPr>
            <a:r>
              <a:rPr lang="uk-UA" sz="2400" b="0" i="0" dirty="0" smtClean="0"/>
              <a:t>Підготувала учениця 10-А класу,</a:t>
            </a:r>
            <a:br>
              <a:rPr lang="uk-UA" sz="2400" b="0" i="0" dirty="0" smtClean="0"/>
            </a:br>
            <a:r>
              <a:rPr lang="uk-UA" sz="2400" b="0" i="0" dirty="0" err="1" smtClean="0"/>
              <a:t>Андреєнкова</a:t>
            </a:r>
            <a:r>
              <a:rPr lang="uk-UA" sz="2400" b="0" i="0" dirty="0" smtClean="0"/>
              <a:t> Наталія</a:t>
            </a:r>
            <a:endParaRPr lang="ru-RU" sz="2400" b="0" i="0" dirty="0"/>
          </a:p>
        </p:txBody>
      </p:sp>
    </p:spTree>
    <p:extLst>
      <p:ext uri="{BB962C8B-B14F-4D97-AF65-F5344CB8AC3E}">
        <p14:creationId xmlns:p14="http://schemas.microsoft.com/office/powerpoint/2010/main" val="173269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8099" y="478066"/>
            <a:ext cx="9628632" cy="1362113"/>
          </a:xfrm>
        </p:spPr>
        <p:txBody>
          <a:bodyPr>
            <a:normAutofit/>
          </a:bodyPr>
          <a:lstStyle/>
          <a:p>
            <a:r>
              <a:rPr lang="uk-UA" sz="2000" dirty="0" smtClean="0"/>
              <a:t>Одного разу </a:t>
            </a:r>
            <a:r>
              <a:rPr lang="ru-RU" sz="2000" dirty="0"/>
              <a:t>Франсуа </a:t>
            </a:r>
            <a:r>
              <a:rPr lang="ru-RU" sz="2000" dirty="0" err="1"/>
              <a:t>Вієта</a:t>
            </a:r>
            <a:r>
              <a:rPr lang="ru-RU" sz="2000" dirty="0"/>
              <a:t> </a:t>
            </a:r>
            <a:r>
              <a:rPr lang="ru-RU" sz="2000" dirty="0" err="1"/>
              <a:t>майже</a:t>
            </a:r>
            <a:r>
              <a:rPr lang="ru-RU" sz="2000" dirty="0"/>
              <a:t> </a:t>
            </a:r>
            <a:r>
              <a:rPr lang="ru-RU" sz="2000" dirty="0" err="1"/>
              <a:t>було</a:t>
            </a:r>
            <a:r>
              <a:rPr lang="ru-RU" sz="2000" dirty="0"/>
              <a:t> </a:t>
            </a:r>
            <a:r>
              <a:rPr lang="ru-RU" sz="2000" dirty="0" err="1"/>
              <a:t>відправлено</a:t>
            </a:r>
            <a:r>
              <a:rPr lang="ru-RU" sz="2000" dirty="0"/>
              <a:t> на </a:t>
            </a:r>
            <a:r>
              <a:rPr lang="ru-RU" sz="2000" dirty="0" err="1"/>
              <a:t>вогнище</a:t>
            </a:r>
            <a:r>
              <a:rPr lang="ru-RU" sz="2000" dirty="0"/>
              <a:t> за те,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йому</a:t>
            </a:r>
            <a:r>
              <a:rPr lang="ru-RU" sz="2000" dirty="0"/>
              <a:t> </a:t>
            </a:r>
            <a:r>
              <a:rPr lang="ru-RU" sz="2000" dirty="0" err="1"/>
              <a:t>пощастило</a:t>
            </a:r>
            <a:r>
              <a:rPr lang="ru-RU" sz="2000" dirty="0"/>
              <a:t> </a:t>
            </a:r>
            <a:r>
              <a:rPr lang="ru-RU" sz="2000" dirty="0" err="1"/>
              <a:t>розшифрувати</a:t>
            </a:r>
            <a:r>
              <a:rPr lang="ru-RU" sz="2000" dirty="0"/>
              <a:t> </a:t>
            </a:r>
            <a:r>
              <a:rPr lang="ru-RU" sz="2000" dirty="0" err="1"/>
              <a:t>таємне</a:t>
            </a:r>
            <a:r>
              <a:rPr lang="ru-RU" sz="2000" dirty="0"/>
              <a:t> </a:t>
            </a:r>
            <a:r>
              <a:rPr lang="ru-RU" sz="2000" dirty="0" err="1"/>
              <a:t>листування</a:t>
            </a:r>
            <a:r>
              <a:rPr lang="ru-RU" sz="2000" dirty="0"/>
              <a:t> </a:t>
            </a:r>
            <a:r>
              <a:rPr lang="ru-RU" sz="2000" dirty="0" err="1"/>
              <a:t>іспанського</a:t>
            </a:r>
            <a:r>
              <a:rPr lang="ru-RU" sz="2000" dirty="0"/>
              <a:t> уряду з </a:t>
            </a:r>
            <a:r>
              <a:rPr lang="ru-RU" sz="2000" dirty="0" err="1"/>
              <a:t>командуванням</a:t>
            </a:r>
            <a:r>
              <a:rPr lang="ru-RU" sz="2000" dirty="0"/>
              <a:t> </a:t>
            </a:r>
            <a:r>
              <a:rPr lang="ru-RU" sz="2000" dirty="0" err="1"/>
              <a:t>своїх</a:t>
            </a:r>
            <a:r>
              <a:rPr lang="ru-RU" sz="2000" dirty="0"/>
              <a:t> </a:t>
            </a:r>
            <a:r>
              <a:rPr lang="ru-RU" sz="2000" dirty="0" err="1" smtClean="0"/>
              <a:t>військ</a:t>
            </a:r>
            <a:r>
              <a:rPr lang="ru-RU" sz="2000" dirty="0"/>
              <a:t>.</a:t>
            </a:r>
            <a:r>
              <a:rPr lang="ru-RU" sz="2000" dirty="0" smtClean="0"/>
              <a:t> </a:t>
            </a:r>
            <a:r>
              <a:rPr lang="ru-RU" sz="2000" dirty="0" err="1"/>
              <a:t>Іспанці</a:t>
            </a:r>
            <a:r>
              <a:rPr lang="ru-RU" sz="2000" dirty="0"/>
              <a:t> </a:t>
            </a:r>
            <a:r>
              <a:rPr lang="ru-RU" sz="2000" dirty="0" err="1"/>
              <a:t>вважали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розкриття</a:t>
            </a:r>
            <a:r>
              <a:rPr lang="ru-RU" sz="2000" dirty="0"/>
              <a:t> </a:t>
            </a:r>
            <a:r>
              <a:rPr lang="ru-RU" sz="2000" dirty="0" err="1"/>
              <a:t>їхнього</a:t>
            </a:r>
            <a:r>
              <a:rPr lang="ru-RU" sz="2000" dirty="0"/>
              <a:t> шифру </a:t>
            </a:r>
            <a:r>
              <a:rPr lang="ru-RU" sz="2000" dirty="0" err="1"/>
              <a:t>людському</a:t>
            </a:r>
            <a:r>
              <a:rPr lang="ru-RU" sz="2000" dirty="0"/>
              <a:t> </a:t>
            </a:r>
            <a:r>
              <a:rPr lang="ru-RU" sz="2000" dirty="0" err="1"/>
              <a:t>розуму</a:t>
            </a:r>
            <a:r>
              <a:rPr lang="ru-RU" sz="2000" dirty="0"/>
              <a:t> не </a:t>
            </a:r>
            <a:r>
              <a:rPr lang="ru-RU" sz="2000" dirty="0" err="1"/>
              <a:t>під</a:t>
            </a:r>
            <a:r>
              <a:rPr lang="ru-RU" sz="2000" dirty="0"/>
              <a:t> силу і </a:t>
            </a:r>
            <a:r>
              <a:rPr lang="ru-RU" sz="2000" dirty="0" err="1"/>
              <a:t>Вієтові</a:t>
            </a:r>
            <a:r>
              <a:rPr lang="ru-RU" sz="2000" dirty="0"/>
              <a:t> </a:t>
            </a:r>
            <a:r>
              <a:rPr lang="ru-RU" sz="2000" dirty="0" err="1"/>
              <a:t>допомагав</a:t>
            </a:r>
            <a:r>
              <a:rPr lang="ru-RU" sz="2000" dirty="0"/>
              <a:t> сам Сатана.</a:t>
            </a:r>
            <a:endParaRPr lang="ru-RU" sz="2000" dirty="0"/>
          </a:p>
        </p:txBody>
      </p:sp>
      <p:pic>
        <p:nvPicPr>
          <p:cNvPr id="9218" name="Picture 2" descr="http://kovalyova.ucoz.ru/_ph/1/2/2107376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13" y="2350476"/>
            <a:ext cx="2622795" cy="41375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img0.liveinternet.ru/images/attach/c/2/67/55/67055084_1290696634_permshifr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0438">
            <a:off x="8638050" y="2826881"/>
            <a:ext cx="2668924" cy="37781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telegraf.by/img2/newsmain/2012-08/ubvpoi_w465h262.jpg?r=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3508">
            <a:off x="3836620" y="2671463"/>
            <a:ext cx="4429125" cy="24955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56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</a:t>
            </a:r>
            <a:r>
              <a:rPr lang="ru-RU" dirty="0" smtClean="0"/>
              <a:t>еорему </a:t>
            </a:r>
            <a:r>
              <a:rPr lang="ru-RU" dirty="0" err="1"/>
              <a:t>Піфагора</a:t>
            </a:r>
            <a:r>
              <a:rPr lang="ru-RU" dirty="0"/>
              <a:t> </a:t>
            </a:r>
            <a:r>
              <a:rPr lang="ru-RU" dirty="0" err="1"/>
              <a:t>називали</a:t>
            </a:r>
            <a:r>
              <a:rPr lang="ru-RU" dirty="0"/>
              <a:t> «</a:t>
            </a:r>
            <a:r>
              <a:rPr lang="ru-RU" dirty="0" err="1"/>
              <a:t>ослячим</a:t>
            </a:r>
            <a:r>
              <a:rPr lang="ru-RU" dirty="0"/>
              <a:t> мостом</a:t>
            </a:r>
            <a:r>
              <a:rPr lang="ru-RU" dirty="0" smtClean="0"/>
              <a:t>». </a:t>
            </a:r>
            <a:r>
              <a:rPr lang="ru-RU" dirty="0" err="1"/>
              <a:t>Учнів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запам’ятовували</a:t>
            </a:r>
            <a:r>
              <a:rPr lang="ru-RU" dirty="0"/>
              <a:t> теорему без </a:t>
            </a:r>
            <a:r>
              <a:rPr lang="ru-RU" dirty="0" err="1"/>
              <a:t>розуміння</a:t>
            </a:r>
            <a:r>
              <a:rPr lang="ru-RU" dirty="0"/>
              <a:t>, </a:t>
            </a:r>
            <a:r>
              <a:rPr lang="ru-RU" dirty="0" err="1"/>
              <a:t>називали</a:t>
            </a:r>
            <a:r>
              <a:rPr lang="ru-RU" dirty="0"/>
              <a:t> </a:t>
            </a:r>
            <a:r>
              <a:rPr lang="ru-RU" dirty="0" err="1"/>
              <a:t>віслюками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вони не могли перейти через </a:t>
            </a:r>
            <a:r>
              <a:rPr lang="ru-RU" dirty="0" err="1"/>
              <a:t>міст</a:t>
            </a:r>
            <a:r>
              <a:rPr lang="ru-RU" dirty="0"/>
              <a:t> — теорему </a:t>
            </a:r>
            <a:r>
              <a:rPr lang="ru-RU" dirty="0" err="1"/>
              <a:t>Піфагора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68" y="2191117"/>
            <a:ext cx="5006399" cy="32601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 descr="http://realityzone.ru/images/687444634313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865" y="3247292"/>
            <a:ext cx="5121312" cy="30727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83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7107" y="492369"/>
            <a:ext cx="9443407" cy="1218856"/>
          </a:xfrm>
        </p:spPr>
        <p:txBody>
          <a:bodyPr>
            <a:noAutofit/>
          </a:bodyPr>
          <a:lstStyle/>
          <a:p>
            <a:r>
              <a:rPr lang="ru-RU" sz="2400" dirty="0" err="1"/>
              <a:t>Релігійні</a:t>
            </a:r>
            <a:r>
              <a:rPr lang="ru-RU" sz="2400" dirty="0"/>
              <a:t> </a:t>
            </a:r>
            <a:r>
              <a:rPr lang="ru-RU" sz="2400" dirty="0" err="1"/>
              <a:t>євреї</a:t>
            </a:r>
            <a:r>
              <a:rPr lang="ru-RU" sz="2400" dirty="0"/>
              <a:t> </a:t>
            </a:r>
            <a:r>
              <a:rPr lang="ru-RU" sz="2400" dirty="0" err="1"/>
              <a:t>прагнуть</a:t>
            </a:r>
            <a:r>
              <a:rPr lang="ru-RU" sz="2400" dirty="0"/>
              <a:t> </a:t>
            </a:r>
            <a:r>
              <a:rPr lang="ru-RU" sz="2400" dirty="0" err="1"/>
              <a:t>уникати</a:t>
            </a:r>
            <a:r>
              <a:rPr lang="ru-RU" sz="2400" dirty="0"/>
              <a:t> </a:t>
            </a:r>
            <a:r>
              <a:rPr lang="ru-RU" sz="2400" dirty="0" err="1"/>
              <a:t>християнської</a:t>
            </a:r>
            <a:r>
              <a:rPr lang="ru-RU" sz="2400" dirty="0"/>
              <a:t> </a:t>
            </a:r>
            <a:r>
              <a:rPr lang="ru-RU" sz="2400" dirty="0" err="1"/>
              <a:t>символіки</a:t>
            </a:r>
            <a:r>
              <a:rPr lang="ru-RU" sz="2400" dirty="0"/>
              <a:t> і </a:t>
            </a:r>
            <a:r>
              <a:rPr lang="ru-RU" sz="2400" dirty="0" err="1"/>
              <a:t>взагалі</a:t>
            </a:r>
            <a:r>
              <a:rPr lang="ru-RU" sz="2400" dirty="0"/>
              <a:t> </a:t>
            </a:r>
            <a:r>
              <a:rPr lang="ru-RU" sz="2400" dirty="0" err="1"/>
              <a:t>знаків</a:t>
            </a:r>
            <a:r>
              <a:rPr lang="ru-RU" sz="2400" dirty="0"/>
              <a:t>, схожих на </a:t>
            </a:r>
            <a:r>
              <a:rPr lang="ru-RU" sz="2400" dirty="0" err="1"/>
              <a:t>хрест</a:t>
            </a:r>
            <a:r>
              <a:rPr lang="ru-RU" sz="2400" dirty="0"/>
              <a:t>. </a:t>
            </a:r>
            <a:r>
              <a:rPr lang="ru-RU" sz="2400" dirty="0" err="1"/>
              <a:t>Наприклад</a:t>
            </a:r>
            <a:r>
              <a:rPr lang="ru-RU" sz="2400" dirty="0"/>
              <a:t>, </a:t>
            </a:r>
            <a:r>
              <a:rPr lang="ru-RU" sz="2400" dirty="0" err="1"/>
              <a:t>учні</a:t>
            </a:r>
            <a:r>
              <a:rPr lang="ru-RU" sz="2400" dirty="0"/>
              <a:t> </a:t>
            </a:r>
            <a:r>
              <a:rPr lang="ru-RU" sz="2400" dirty="0" err="1"/>
              <a:t>деяких</a:t>
            </a:r>
            <a:r>
              <a:rPr lang="ru-RU" sz="2400" dirty="0"/>
              <a:t> </a:t>
            </a:r>
            <a:r>
              <a:rPr lang="ru-RU" sz="2400" dirty="0" err="1"/>
              <a:t>ізраїльських</a:t>
            </a:r>
            <a:r>
              <a:rPr lang="ru-RU" sz="2400" dirty="0"/>
              <a:t> </a:t>
            </a:r>
            <a:r>
              <a:rPr lang="ru-RU" sz="2400" dirty="0" err="1"/>
              <a:t>шкіл</a:t>
            </a:r>
            <a:r>
              <a:rPr lang="ru-RU" sz="2400" dirty="0"/>
              <a:t> </a:t>
            </a:r>
            <a:r>
              <a:rPr lang="ru-RU" sz="2400" dirty="0" err="1"/>
              <a:t>замість</a:t>
            </a:r>
            <a:r>
              <a:rPr lang="ru-RU" sz="2400" dirty="0"/>
              <a:t> знака «плюс» </a:t>
            </a:r>
            <a:r>
              <a:rPr lang="ru-RU" sz="2400" dirty="0" err="1"/>
              <a:t>пишуть</a:t>
            </a:r>
            <a:r>
              <a:rPr lang="ru-RU" sz="2400" dirty="0"/>
              <a:t> знак,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повторює</a:t>
            </a:r>
            <a:r>
              <a:rPr lang="ru-RU" sz="2400" dirty="0"/>
              <a:t> </a:t>
            </a:r>
            <a:r>
              <a:rPr lang="ru-RU" sz="2400" dirty="0" err="1"/>
              <a:t>перевернуту</a:t>
            </a:r>
            <a:r>
              <a:rPr lang="ru-RU" sz="2400" dirty="0"/>
              <a:t> букву «т».</a:t>
            </a:r>
            <a:endParaRPr lang="ru-RU" sz="2400" dirty="0"/>
          </a:p>
        </p:txBody>
      </p:sp>
      <p:sp>
        <p:nvSpPr>
          <p:cNvPr id="6" name="AutoShape 4" descr="http://upload.wikimedia.org/wikipedia/commons/3/30/OCR-A_char_Plus_Sign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http://upload.wikimedia.org/wikipedia/commons/3/30/OCR-A_char_Plus_Sign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http://upload.wikimedia.org/wikipedia/commons/3/30/OCR-A_char_Plus_Sign.sv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74" name="Picture 10" descr="http://etc-mysitemyway.s3.amazonaws.com/icons/legacy-previews/icons/glossy-black-icons-alphanumeric/070928-glossy-black-icon-alphanumeric-plus-sign-simp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65397"/>
            <a:ext cx="48768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http://900igr.net/datai/biologija/Illjuzii/0011-020-Eto-vertikalno-gorizontalnaja-illjuzij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591" y="2391509"/>
            <a:ext cx="3121269" cy="34817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076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1010529" y="586519"/>
            <a:ext cx="9628632" cy="3986213"/>
          </a:xfrm>
        </p:spPr>
        <p:txBody>
          <a:bodyPr/>
          <a:lstStyle/>
          <a:p>
            <a:pPr fontAlgn="base"/>
            <a:r>
              <a:rPr lang="ru-RU" dirty="0" err="1">
                <a:solidFill>
                  <a:schemeClr val="bg2"/>
                </a:solidFill>
              </a:rPr>
              <a:t>Серед</a:t>
            </a:r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ru-RU" dirty="0" err="1">
                <a:solidFill>
                  <a:schemeClr val="bg2"/>
                </a:solidFill>
              </a:rPr>
              <a:t>усіх</a:t>
            </a:r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ru-RU" dirty="0" err="1">
                <a:solidFill>
                  <a:schemeClr val="bg2"/>
                </a:solidFill>
              </a:rPr>
              <a:t>фігур</a:t>
            </a:r>
            <a:r>
              <a:rPr lang="ru-RU" dirty="0">
                <a:solidFill>
                  <a:schemeClr val="bg2"/>
                </a:solidFill>
              </a:rPr>
              <a:t> з </a:t>
            </a:r>
            <a:r>
              <a:rPr lang="ru-RU" dirty="0" err="1">
                <a:solidFill>
                  <a:schemeClr val="bg2"/>
                </a:solidFill>
              </a:rPr>
              <a:t>однаковим</a:t>
            </a:r>
            <a:r>
              <a:rPr lang="ru-RU" dirty="0">
                <a:solidFill>
                  <a:schemeClr val="bg2"/>
                </a:solidFill>
              </a:rPr>
              <a:t> периметром, у </a:t>
            </a:r>
            <a:r>
              <a:rPr lang="ru-RU" b="1" dirty="0">
                <a:solidFill>
                  <a:schemeClr val="bg2"/>
                </a:solidFill>
              </a:rPr>
              <a:t>кола</a:t>
            </a:r>
            <a:r>
              <a:rPr lang="ru-RU" dirty="0">
                <a:solidFill>
                  <a:schemeClr val="bg2"/>
                </a:solidFill>
              </a:rPr>
              <a:t> буде </a:t>
            </a:r>
            <a:r>
              <a:rPr lang="ru-RU" dirty="0" err="1">
                <a:solidFill>
                  <a:schemeClr val="bg2"/>
                </a:solidFill>
              </a:rPr>
              <a:t>найбільша</a:t>
            </a:r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ru-RU" dirty="0" err="1">
                <a:solidFill>
                  <a:schemeClr val="bg2"/>
                </a:solidFill>
              </a:rPr>
              <a:t>площа</a:t>
            </a:r>
            <a:r>
              <a:rPr lang="ru-RU" dirty="0">
                <a:solidFill>
                  <a:schemeClr val="bg2"/>
                </a:solidFill>
              </a:rPr>
              <a:t>. Але </a:t>
            </a:r>
            <a:r>
              <a:rPr lang="ru-RU" dirty="0" err="1">
                <a:solidFill>
                  <a:schemeClr val="bg2"/>
                </a:solidFill>
              </a:rPr>
              <a:t>серед</a:t>
            </a:r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ru-RU" dirty="0" err="1">
                <a:solidFill>
                  <a:schemeClr val="bg2"/>
                </a:solidFill>
              </a:rPr>
              <a:t>усіх</a:t>
            </a:r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ru-RU" dirty="0" err="1">
                <a:solidFill>
                  <a:schemeClr val="bg2"/>
                </a:solidFill>
              </a:rPr>
              <a:t>фігур</a:t>
            </a:r>
            <a:r>
              <a:rPr lang="ru-RU" dirty="0">
                <a:solidFill>
                  <a:schemeClr val="bg2"/>
                </a:solidFill>
              </a:rPr>
              <a:t> з </a:t>
            </a:r>
            <a:r>
              <a:rPr lang="ru-RU" dirty="0" err="1">
                <a:solidFill>
                  <a:schemeClr val="bg2"/>
                </a:solidFill>
              </a:rPr>
              <a:t>однаковою</a:t>
            </a:r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ru-RU" dirty="0" err="1">
                <a:solidFill>
                  <a:schemeClr val="bg2"/>
                </a:solidFill>
              </a:rPr>
              <a:t>площею</a:t>
            </a:r>
            <a:r>
              <a:rPr lang="ru-RU" dirty="0">
                <a:solidFill>
                  <a:schemeClr val="bg2"/>
                </a:solidFill>
              </a:rPr>
              <a:t>, у кола буде </a:t>
            </a:r>
            <a:r>
              <a:rPr lang="ru-RU" dirty="0" err="1">
                <a:solidFill>
                  <a:schemeClr val="bg2"/>
                </a:solidFill>
              </a:rPr>
              <a:t>самий</a:t>
            </a:r>
            <a:r>
              <a:rPr lang="ru-RU" dirty="0">
                <a:solidFill>
                  <a:schemeClr val="bg2"/>
                </a:solidFill>
              </a:rPr>
              <a:t> маленький периметр</a:t>
            </a:r>
            <a:r>
              <a:rPr lang="ru-RU" dirty="0" smtClean="0">
                <a:solidFill>
                  <a:schemeClr val="bg2"/>
                </a:solidFill>
              </a:rPr>
              <a:t>.</a:t>
            </a:r>
            <a:br>
              <a:rPr lang="ru-RU" dirty="0" smtClean="0">
                <a:solidFill>
                  <a:schemeClr val="bg2"/>
                </a:solidFill>
              </a:rPr>
            </a:br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481" y="2334357"/>
            <a:ext cx="2765181" cy="276518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yak-prosto.com/images/e/9/yak-znayti-kolo--znayuchi-tilki-radi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052" y="2031023"/>
            <a:ext cx="3910388" cy="30685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35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ru-RU" dirty="0"/>
              <a:t>У </a:t>
            </a:r>
            <a:r>
              <a:rPr lang="ru-RU" dirty="0" err="1"/>
              <a:t>математиці</a:t>
            </a:r>
            <a:r>
              <a:rPr lang="ru-RU" dirty="0"/>
              <a:t> </a:t>
            </a:r>
            <a:r>
              <a:rPr lang="ru-RU" dirty="0" err="1"/>
              <a:t>існують</a:t>
            </a:r>
            <a:r>
              <a:rPr lang="ru-RU" dirty="0"/>
              <a:t>: </a:t>
            </a:r>
            <a:r>
              <a:rPr lang="ru-RU" dirty="0" err="1"/>
              <a:t>теорія</a:t>
            </a:r>
            <a:r>
              <a:rPr lang="ru-RU" dirty="0"/>
              <a:t> </a:t>
            </a:r>
            <a:r>
              <a:rPr lang="ru-RU" dirty="0" err="1"/>
              <a:t>ігор</a:t>
            </a:r>
            <a:r>
              <a:rPr lang="ru-RU" dirty="0"/>
              <a:t>, </a:t>
            </a:r>
            <a:r>
              <a:rPr lang="ru-RU" dirty="0" err="1"/>
              <a:t>теорія</a:t>
            </a:r>
            <a:r>
              <a:rPr lang="ru-RU" dirty="0"/>
              <a:t> </a:t>
            </a:r>
            <a:r>
              <a:rPr lang="ru-RU" dirty="0" err="1" smtClean="0"/>
              <a:t>кіс</a:t>
            </a:r>
            <a:r>
              <a:rPr lang="ru-RU" dirty="0" smtClean="0"/>
              <a:t> </a:t>
            </a:r>
            <a:r>
              <a:rPr lang="ru-RU" dirty="0"/>
              <a:t>і </a:t>
            </a:r>
            <a:r>
              <a:rPr lang="ru-RU" dirty="0" err="1"/>
              <a:t>теорія</a:t>
            </a:r>
            <a:r>
              <a:rPr lang="ru-RU" dirty="0"/>
              <a:t> </a:t>
            </a:r>
            <a:r>
              <a:rPr lang="ru-RU" dirty="0" err="1"/>
              <a:t>вузлів</a:t>
            </a:r>
            <a:r>
              <a:rPr lang="ru-RU" dirty="0"/>
              <a:t> </a:t>
            </a:r>
            <a:r>
              <a:rPr lang="ru-RU" dirty="0" smtClean="0"/>
              <a:t>.</a:t>
            </a:r>
            <a:endParaRPr lang="ru-RU" sz="3000" b="0" i="0" dirty="0">
              <a:solidFill>
                <a:srgbClr val="E5E6DA"/>
              </a:solidFill>
              <a:latin typeface="Calibri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785" y="3196736"/>
            <a:ext cx="7065353" cy="310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http://vkurse.ua/i/2007-11/teoriyu-igr-dlya-predskazaniya-budushche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16" y="2069123"/>
            <a:ext cx="3810000" cy="2381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phpcoders.org.ua/wp-content/uploads/2013/01/Network_mo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0683" y="2069123"/>
            <a:ext cx="3244117" cy="18995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25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4990" y="853205"/>
            <a:ext cx="9628632" cy="1022487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ru-RU" sz="2700" dirty="0"/>
              <a:t>З 1995-го року в </a:t>
            </a:r>
            <a:r>
              <a:rPr lang="ru-RU" sz="2700" dirty="0" err="1"/>
              <a:t>Тайбеї</a:t>
            </a:r>
            <a:r>
              <a:rPr lang="ru-RU" sz="2700" dirty="0"/>
              <a:t>, на </a:t>
            </a:r>
            <a:r>
              <a:rPr lang="ru-RU" sz="2700" dirty="0" err="1"/>
              <a:t>Тайвані</a:t>
            </a:r>
            <a:r>
              <a:rPr lang="ru-RU" sz="2700" dirty="0"/>
              <a:t>, жителям дозволено </a:t>
            </a:r>
            <a:r>
              <a:rPr lang="ru-RU" sz="2700" dirty="0" err="1"/>
              <a:t>видаляти</a:t>
            </a:r>
            <a:r>
              <a:rPr lang="ru-RU" sz="2700" b="1" dirty="0"/>
              <a:t> цифру </a:t>
            </a:r>
            <a:r>
              <a:rPr lang="ru-RU" sz="2700" b="1" dirty="0" err="1"/>
              <a:t>чотири</a:t>
            </a:r>
            <a:r>
              <a:rPr lang="ru-RU" sz="2700" dirty="0"/>
              <a:t>, так як на </a:t>
            </a:r>
            <a:r>
              <a:rPr lang="ru-RU" sz="2700" dirty="0" err="1"/>
              <a:t>китайській</a:t>
            </a:r>
            <a:r>
              <a:rPr lang="ru-RU" sz="2700" dirty="0"/>
              <a:t> </a:t>
            </a:r>
            <a:r>
              <a:rPr lang="ru-RU" sz="2700" dirty="0" err="1"/>
              <a:t>мові</a:t>
            </a:r>
            <a:r>
              <a:rPr lang="ru-RU" sz="2700" dirty="0"/>
              <a:t> </a:t>
            </a:r>
            <a:r>
              <a:rPr lang="ru-RU" sz="2700" dirty="0" err="1"/>
              <a:t>ця</a:t>
            </a:r>
            <a:r>
              <a:rPr lang="ru-RU" sz="2700" dirty="0"/>
              <a:t> цифра </a:t>
            </a:r>
            <a:r>
              <a:rPr lang="ru-RU" sz="2700" dirty="0" err="1"/>
              <a:t>звучить</a:t>
            </a:r>
            <a:r>
              <a:rPr lang="ru-RU" sz="2700" dirty="0"/>
              <a:t> </a:t>
            </a:r>
            <a:r>
              <a:rPr lang="ru-RU" sz="2700" dirty="0" err="1"/>
              <a:t>тотожне</a:t>
            </a:r>
            <a:r>
              <a:rPr lang="ru-RU" sz="2700" dirty="0"/>
              <a:t> слову «смерть». У </a:t>
            </a:r>
            <a:r>
              <a:rPr lang="ru-RU" sz="2700" dirty="0" err="1"/>
              <a:t>багатьох</a:t>
            </a:r>
            <a:r>
              <a:rPr lang="ru-RU" sz="2700" dirty="0"/>
              <a:t> </a:t>
            </a:r>
            <a:r>
              <a:rPr lang="ru-RU" sz="2700" dirty="0" err="1"/>
              <a:t>будівлях</a:t>
            </a:r>
            <a:r>
              <a:rPr lang="ru-RU" sz="2700" dirty="0"/>
              <a:t> </a:t>
            </a:r>
            <a:r>
              <a:rPr lang="ru-RU" sz="2700" dirty="0" err="1"/>
              <a:t>відсутній</a:t>
            </a:r>
            <a:r>
              <a:rPr lang="ru-RU" sz="2700" dirty="0"/>
              <a:t> </a:t>
            </a:r>
            <a:r>
              <a:rPr lang="ru-RU" sz="2700" dirty="0" err="1"/>
              <a:t>четвертий</a:t>
            </a:r>
            <a:r>
              <a:rPr lang="ru-RU" sz="2700" dirty="0"/>
              <a:t> поверх.</a:t>
            </a:r>
            <a:r>
              <a:rPr lang="ru-RU" dirty="0"/>
              <a:t/>
            </a:r>
            <a:br>
              <a:rPr lang="ru-RU" dirty="0"/>
            </a:br>
            <a:endParaRPr lang="ru-RU" sz="3000" b="0" i="0" dirty="0">
              <a:solidFill>
                <a:srgbClr val="E5E6DA"/>
              </a:solidFill>
              <a:latin typeface="Calibri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17" y="2134453"/>
            <a:ext cx="4001478" cy="30011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http://static.cntraveller.ru/iblock/53e/53ef60949c2c8badd1a1aa6ae1b4f8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252" y="3470883"/>
            <a:ext cx="4229487" cy="28478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1.bp.blogspot.com/-xUCuEUNl68k/Us7b1oAdE2I/AAAAAAAAED4/U630Bbf5AbQ/s1600/four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633" y="2134453"/>
            <a:ext cx="3185501" cy="3308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70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ru-RU" b="1" dirty="0"/>
              <a:t>Мить</a:t>
            </a:r>
            <a:r>
              <a:rPr lang="ru-RU" dirty="0"/>
              <a:t> 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одиниця</a:t>
            </a:r>
            <a:r>
              <a:rPr lang="ru-RU" dirty="0"/>
              <a:t> </a:t>
            </a:r>
            <a:r>
              <a:rPr lang="ru-RU" dirty="0" err="1"/>
              <a:t>години</a:t>
            </a:r>
            <a:r>
              <a:rPr lang="ru-RU" dirty="0"/>
              <a:t>, яка </a:t>
            </a:r>
            <a:r>
              <a:rPr lang="ru-RU" dirty="0" err="1"/>
              <a:t>т</a:t>
            </a:r>
            <a:r>
              <a:rPr lang="ru-RU" dirty="0" err="1" smtClean="0"/>
              <a:t>риває</a:t>
            </a:r>
            <a:r>
              <a:rPr lang="ru-RU" dirty="0" smtClean="0"/>
              <a:t> </a:t>
            </a:r>
            <a:r>
              <a:rPr lang="ru-RU" dirty="0" err="1" smtClean="0"/>
              <a:t>приблизно</a:t>
            </a:r>
            <a:r>
              <a:rPr lang="ru-RU" dirty="0" smtClean="0"/>
              <a:t> </a:t>
            </a:r>
            <a:r>
              <a:rPr lang="ru-RU" dirty="0" err="1"/>
              <a:t>соту</a:t>
            </a:r>
            <a:r>
              <a:rPr lang="ru-RU" dirty="0"/>
              <a:t> долю </a:t>
            </a:r>
            <a:r>
              <a:rPr lang="ru-RU" dirty="0" err="1" smtClean="0"/>
              <a:t>секунди</a:t>
            </a:r>
            <a:r>
              <a:rPr lang="ru-RU" dirty="0"/>
              <a:t>.</a:t>
            </a:r>
            <a:endParaRPr lang="ru-RU" sz="3000" b="0" i="0" dirty="0">
              <a:solidFill>
                <a:srgbClr val="E5E6DA"/>
              </a:solidFill>
              <a:latin typeface="Calibri"/>
              <a:ea typeface="+mj-ea"/>
              <a:cs typeface="+mj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30" y="3008435"/>
            <a:ext cx="3180999" cy="32516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http://www.credo-ua.org/wp-content/uploads/2011/10/clock-50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416" y="3320983"/>
            <a:ext cx="3912015" cy="29340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segodnya.ua/img/article/3490/47_mai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385" y="2130358"/>
            <a:ext cx="3609975" cy="2381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69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1883" y="607020"/>
            <a:ext cx="9628632" cy="1362113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Вважається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 </a:t>
            </a:r>
            <a:r>
              <a:rPr lang="ru-RU" b="1" dirty="0"/>
              <a:t>13</a:t>
            </a:r>
            <a:r>
              <a:rPr lang="ru-RU" dirty="0"/>
              <a:t> стало </a:t>
            </a:r>
            <a:r>
              <a:rPr lang="ru-RU" dirty="0" err="1"/>
              <a:t>нещасливим</a:t>
            </a:r>
            <a:r>
              <a:rPr lang="ru-RU" dirty="0"/>
              <a:t> число через </a:t>
            </a:r>
            <a:r>
              <a:rPr lang="ru-RU" dirty="0" err="1"/>
              <a:t>Таємну</a:t>
            </a:r>
            <a:r>
              <a:rPr lang="ru-RU" dirty="0"/>
              <a:t> Вечерю, на 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присутні</a:t>
            </a:r>
            <a:r>
              <a:rPr lang="ru-RU" dirty="0"/>
              <a:t> 13 </a:t>
            </a:r>
            <a:r>
              <a:rPr lang="ru-RU" dirty="0" err="1"/>
              <a:t>осіб</a:t>
            </a:r>
            <a:r>
              <a:rPr lang="ru-RU" dirty="0"/>
              <a:t>, </a:t>
            </a:r>
            <a:r>
              <a:rPr lang="ru-RU" dirty="0" err="1"/>
              <a:t>включаючи</a:t>
            </a:r>
            <a:r>
              <a:rPr lang="ru-RU" dirty="0"/>
              <a:t> </a:t>
            </a:r>
            <a:r>
              <a:rPr lang="ru-RU" dirty="0" err="1"/>
              <a:t>Ісуса</a:t>
            </a:r>
            <a:r>
              <a:rPr lang="ru-RU" dirty="0"/>
              <a:t>. </a:t>
            </a:r>
            <a:r>
              <a:rPr lang="ru-RU" dirty="0" err="1"/>
              <a:t>Тринадцятим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Іуда</a:t>
            </a:r>
            <a:r>
              <a:rPr lang="ru-RU" dirty="0"/>
              <a:t> </a:t>
            </a:r>
            <a:r>
              <a:rPr lang="ru-RU" dirty="0" err="1"/>
              <a:t>Іскаріот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928" y="2217006"/>
            <a:ext cx="6970103" cy="39610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830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Чарльз Доджсон </a:t>
            </a:r>
            <a:r>
              <a:rPr lang="ru-RU" sz="2400" dirty="0" err="1"/>
              <a:t>Доджсон</a:t>
            </a:r>
            <a:r>
              <a:rPr lang="ru-RU" sz="2400" dirty="0"/>
              <a:t> — </a:t>
            </a:r>
            <a:r>
              <a:rPr lang="ru-RU" sz="2400" dirty="0" err="1"/>
              <a:t>маловідомий</a:t>
            </a:r>
            <a:r>
              <a:rPr lang="ru-RU" sz="2400" dirty="0"/>
              <a:t> </a:t>
            </a:r>
            <a:r>
              <a:rPr lang="ru-RU" sz="2400" dirty="0" err="1"/>
              <a:t>британський</a:t>
            </a:r>
            <a:r>
              <a:rPr lang="ru-RU" sz="2400" dirty="0"/>
              <a:t> математик, </a:t>
            </a:r>
            <a:r>
              <a:rPr lang="ru-RU" sz="2400" dirty="0" err="1"/>
              <a:t>який</a:t>
            </a:r>
            <a:r>
              <a:rPr lang="ru-RU" sz="2400" dirty="0"/>
              <a:t> </a:t>
            </a:r>
            <a:r>
              <a:rPr lang="ru-RU" sz="2400" dirty="0" err="1"/>
              <a:t>присвятив</a:t>
            </a:r>
            <a:r>
              <a:rPr lang="ru-RU" sz="2400" dirty="0"/>
              <a:t> </a:t>
            </a:r>
            <a:r>
              <a:rPr lang="ru-RU" sz="2400" dirty="0" err="1"/>
              <a:t>більшу</a:t>
            </a:r>
            <a:r>
              <a:rPr lang="ru-RU" sz="2400" dirty="0"/>
              <a:t> </a:t>
            </a:r>
            <a:r>
              <a:rPr lang="ru-RU" sz="2400" dirty="0" err="1"/>
              <a:t>частину</a:t>
            </a:r>
            <a:r>
              <a:rPr lang="ru-RU" sz="2400" dirty="0"/>
              <a:t> </a:t>
            </a:r>
            <a:r>
              <a:rPr lang="ru-RU" sz="2400" dirty="0" err="1"/>
              <a:t>свого</a:t>
            </a:r>
            <a:r>
              <a:rPr lang="ru-RU" sz="2400" dirty="0"/>
              <a:t> </a:t>
            </a:r>
            <a:r>
              <a:rPr lang="ru-RU" sz="2400" dirty="0" err="1"/>
              <a:t>життя</a:t>
            </a:r>
            <a:r>
              <a:rPr lang="ru-RU" sz="2400" dirty="0"/>
              <a:t> </a:t>
            </a:r>
            <a:r>
              <a:rPr lang="ru-RU" sz="2400" dirty="0" err="1"/>
              <a:t>логіці</a:t>
            </a:r>
            <a:r>
              <a:rPr lang="ru-RU" sz="2400" dirty="0"/>
              <a:t>. </a:t>
            </a:r>
            <a:r>
              <a:rPr lang="ru-RU" sz="2400" dirty="0" err="1"/>
              <a:t>Незважаючи</a:t>
            </a:r>
            <a:r>
              <a:rPr lang="ru-RU" sz="2400" dirty="0"/>
              <a:t> на </a:t>
            </a:r>
            <a:r>
              <a:rPr lang="ru-RU" sz="2400" dirty="0" err="1"/>
              <a:t>це</a:t>
            </a:r>
            <a:r>
              <a:rPr lang="ru-RU" sz="2400" dirty="0"/>
              <a:t>, </a:t>
            </a:r>
            <a:r>
              <a:rPr lang="ru-RU" sz="2400" dirty="0" err="1"/>
              <a:t>він</a:t>
            </a:r>
            <a:r>
              <a:rPr lang="ru-RU" sz="2400" dirty="0"/>
              <a:t> </a:t>
            </a:r>
            <a:r>
              <a:rPr lang="ru-RU" sz="2400" dirty="0" err="1"/>
              <a:t>всесвітньо</a:t>
            </a:r>
            <a:r>
              <a:rPr lang="ru-RU" sz="2400" dirty="0"/>
              <a:t> </a:t>
            </a:r>
            <a:r>
              <a:rPr lang="ru-RU" sz="2400" dirty="0" err="1"/>
              <a:t>відомий</a:t>
            </a:r>
            <a:r>
              <a:rPr lang="ru-RU" sz="2400" dirty="0"/>
              <a:t> </a:t>
            </a:r>
            <a:r>
              <a:rPr lang="ru-RU" sz="2400" dirty="0" err="1"/>
              <a:t>письменник</a:t>
            </a:r>
            <a:r>
              <a:rPr lang="ru-RU" sz="2400" dirty="0"/>
              <a:t> </a:t>
            </a:r>
            <a:r>
              <a:rPr lang="ru-RU" sz="2400" dirty="0" err="1"/>
              <a:t>під</a:t>
            </a:r>
            <a:r>
              <a:rPr lang="ru-RU" sz="2400" dirty="0"/>
              <a:t> </a:t>
            </a:r>
            <a:r>
              <a:rPr lang="ru-RU" sz="2400" dirty="0" err="1"/>
              <a:t>псевдонімом</a:t>
            </a:r>
            <a:r>
              <a:rPr lang="ru-RU" sz="2400" dirty="0"/>
              <a:t> </a:t>
            </a:r>
            <a:r>
              <a:rPr lang="ru-RU" sz="2400" b="1" dirty="0" err="1"/>
              <a:t>Льюїс</a:t>
            </a:r>
            <a:r>
              <a:rPr lang="ru-RU" sz="2400" b="1" dirty="0"/>
              <a:t> </a:t>
            </a:r>
            <a:r>
              <a:rPr lang="ru-RU" sz="2400" b="1" dirty="0" err="1"/>
              <a:t>Керролл</a:t>
            </a:r>
            <a:endParaRPr lang="ru-RU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761" y="2275009"/>
            <a:ext cx="2710962" cy="39851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3695" y="2275009"/>
            <a:ext cx="3079421" cy="39851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 descr="http://f5.ru/files/images/compiled/411/411b9da81a5785a3d6f80dbc5479a06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267" y="2537129"/>
            <a:ext cx="3872575" cy="34608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46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Число </a:t>
            </a:r>
            <a:r>
              <a:rPr lang="ru-RU" b="1" dirty="0" err="1"/>
              <a:t>Пі</a:t>
            </a:r>
            <a:r>
              <a:rPr lang="ru-RU" dirty="0"/>
              <a:t> 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вперше</a:t>
            </a:r>
            <a:r>
              <a:rPr lang="ru-RU" dirty="0"/>
              <a:t> </a:t>
            </a:r>
            <a:r>
              <a:rPr lang="ru-RU" dirty="0" err="1"/>
              <a:t>обчислено</a:t>
            </a:r>
            <a:r>
              <a:rPr lang="ru-RU" dirty="0"/>
              <a:t> </a:t>
            </a:r>
            <a:r>
              <a:rPr lang="ru-RU" dirty="0" err="1"/>
              <a:t>індійським</a:t>
            </a:r>
            <a:r>
              <a:rPr lang="ru-RU" dirty="0"/>
              <a:t> математиком </a:t>
            </a:r>
            <a:r>
              <a:rPr lang="ru-RU" dirty="0" err="1"/>
              <a:t>Будхайяна</a:t>
            </a:r>
            <a:r>
              <a:rPr lang="ru-RU" dirty="0"/>
              <a:t> в VI </a:t>
            </a:r>
            <a:r>
              <a:rPr lang="ru-RU" dirty="0" err="1"/>
              <a:t>столітті</a:t>
            </a:r>
            <a:r>
              <a:rPr lang="ru-RU" dirty="0"/>
              <a:t> </a:t>
            </a:r>
            <a:r>
              <a:rPr lang="ru-RU" dirty="0" err="1"/>
              <a:t>нашої</a:t>
            </a:r>
            <a:r>
              <a:rPr lang="ru-RU" dirty="0"/>
              <a:t> </a:t>
            </a:r>
            <a:r>
              <a:rPr lang="ru-RU" dirty="0" err="1"/>
              <a:t>ери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977" y="2021865"/>
            <a:ext cx="6477000" cy="43148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419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Число </a:t>
            </a:r>
            <a:r>
              <a:rPr lang="ru-RU" b="1" dirty="0"/>
              <a:t>18,</a:t>
            </a:r>
            <a:r>
              <a:rPr lang="ru-RU" dirty="0"/>
              <a:t> є </a:t>
            </a:r>
            <a:r>
              <a:rPr lang="ru-RU" dirty="0" err="1"/>
              <a:t>єдиним</a:t>
            </a:r>
            <a:r>
              <a:rPr lang="ru-RU" dirty="0"/>
              <a:t> (</a:t>
            </a:r>
            <a:r>
              <a:rPr lang="ru-RU" dirty="0" err="1"/>
              <a:t>крім</a:t>
            </a:r>
            <a:r>
              <a:rPr lang="ru-RU" dirty="0"/>
              <a:t> нуля) числом, сума цифр </a:t>
            </a:r>
            <a:r>
              <a:rPr lang="ru-RU" dirty="0" err="1"/>
              <a:t>якого</a:t>
            </a:r>
            <a:r>
              <a:rPr lang="ru-RU" dirty="0"/>
              <a:t> в 2 рази </a:t>
            </a:r>
            <a:r>
              <a:rPr lang="ru-RU" dirty="0" err="1"/>
              <a:t>менше</a:t>
            </a:r>
            <a:r>
              <a:rPr lang="ru-RU" dirty="0"/>
              <a:t> </a:t>
            </a:r>
            <a:r>
              <a:rPr lang="ru-RU" dirty="0" err="1"/>
              <a:t>нього</a:t>
            </a:r>
            <a:r>
              <a:rPr lang="ru-RU" dirty="0"/>
              <a:t> самого.</a:t>
            </a:r>
            <a:br>
              <a:rPr lang="ru-RU" dirty="0"/>
            </a:b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0" y="2743201"/>
            <a:ext cx="3853083" cy="34016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 descr="http://cs2.livemaster.ru/foto/large/cb616123077-materialy-dlya-tvorchestva-nabor-derevyannyh-tsifr-n32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682" y="2355297"/>
            <a:ext cx="5190148" cy="34617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43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S103462902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Education_16x9.potx" id="{AA5F22BC-61EA-4F01-AB22-75117871E196}" vid="{BD0EB374-1DDC-4F15-88A9-D386288C58A6}"/>
    </a:ext>
  </a:extLst>
</a:theme>
</file>

<file path=ppt/theme/theme2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46F0C7C-95CD-4157-B59F-1693F8160B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TS103462902</Template>
  <TotalTime>0</TotalTime>
  <Words>181</Words>
  <Application>Microsoft Office PowerPoint</Application>
  <PresentationFormat>Произвольный</PresentationFormat>
  <Paragraphs>13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TS103462902</vt:lpstr>
      <vt:lpstr>Цікаві факти про математику</vt:lpstr>
      <vt:lpstr>Презентация PowerPoint</vt:lpstr>
      <vt:lpstr>У математиці існують: теорія ігор, теорія кіс і теорія вузлів .</vt:lpstr>
      <vt:lpstr>З 1995-го року в Тайбеї, на Тайвані, жителям дозволено видаляти цифру чотири, так як на китайській мові ця цифра звучить тотожне слову «смерть». У багатьох будівлях відсутній четвертий поверх. </vt:lpstr>
      <vt:lpstr>Мить — це одиниця години, яка триває приблизно соту долю секунди.</vt:lpstr>
      <vt:lpstr>Вважається, що 13 стало нещасливим число через Таємну Вечерю, на якій були присутні 13 осіб, включаючи Ісуса. Тринадцятим був Іуда Іскаріот. </vt:lpstr>
      <vt:lpstr>Чарльз Доджсон Доджсон — маловідомий британський математик, який присвятив більшу частину свого життя логіці. Незважаючи на це, він всесвітньо відомий письменник під псевдонімом Льюїс Керролл</vt:lpstr>
      <vt:lpstr>Число Пі було вперше обчислено індійським математиком Будхайяна в VI столітті нашої ери. </vt:lpstr>
      <vt:lpstr>Число 18, є єдиним (крім нуля) числом, сума цифр якого в 2 рази менше нього самого. </vt:lpstr>
      <vt:lpstr>Одного разу Франсуа Вієта майже було відправлено на вогнище за те, що йому пощастило розшифрувати таємне листування іспанського уряду з командуванням своїх військ. Іспанці вважали, що розкриття їхнього шифру людському розуму не під силу і Вієтові допомагав сам Сатана.</vt:lpstr>
      <vt:lpstr>Теорему Піфагора називали «ослячим мостом». Учнів, що запам’ятовували теорему без розуміння, називали віслюками, оскільки вони не могли перейти через міст — теорему Піфагора.</vt:lpstr>
      <vt:lpstr>Релігійні євреї прагнуть уникати християнської символіки і взагалі знаків, схожих на хрест. Наприклад, учні деяких ізраїльських шкіл замість знака «плюс» пишуть знак, що повторює перевернуту букву «т».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2014-05-21T18:02:34Z</dcterms:created>
  <dcterms:modified xsi:type="dcterms:W3CDTF">2014-05-21T18:40:45Z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TC034629029991</vt:lpwstr>
  </property>
</Properties>
</file>