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33" autoAdjust="0"/>
  </p:normalViewPr>
  <p:slideViewPr>
    <p:cSldViewPr>
      <p:cViewPr varScale="1">
        <p:scale>
          <a:sx n="85" d="100"/>
          <a:sy n="85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674C5-CEC0-4B03-9C5F-789E451AE06C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B3A-E46F-4823-806B-438BB891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674C5-CEC0-4B03-9C5F-789E451AE06C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B3A-E46F-4823-806B-438BB891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674C5-CEC0-4B03-9C5F-789E451AE06C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B3A-E46F-4823-806B-438BB891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674C5-CEC0-4B03-9C5F-789E451AE06C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B3A-E46F-4823-806B-438BB891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674C5-CEC0-4B03-9C5F-789E451AE06C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B3A-E46F-4823-806B-438BB891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674C5-CEC0-4B03-9C5F-789E451AE06C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B3A-E46F-4823-806B-438BB891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674C5-CEC0-4B03-9C5F-789E451AE06C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B3A-E46F-4823-806B-438BB891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674C5-CEC0-4B03-9C5F-789E451AE06C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B3A-E46F-4823-806B-438BB891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674C5-CEC0-4B03-9C5F-789E451AE06C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B3A-E46F-4823-806B-438BB891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674C5-CEC0-4B03-9C5F-789E451AE06C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B3A-E46F-4823-806B-438BB891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674C5-CEC0-4B03-9C5F-789E451AE06C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3B3A-E46F-4823-806B-438BB89167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674C5-CEC0-4B03-9C5F-789E451AE06C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63B3A-E46F-4823-806B-438BB89167D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img1.connect.ua/f_23530_350937_805264387_4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928671"/>
            <a:ext cx="7886728" cy="2671780"/>
          </a:xfrm>
        </p:spPr>
        <p:txBody>
          <a:bodyPr>
            <a:normAutofit/>
          </a:bodyPr>
          <a:lstStyle/>
          <a:p>
            <a:r>
              <a:rPr lang="ru-RU" sz="7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Прикладн</a:t>
            </a:r>
            <a:r>
              <a:rPr lang="uk-UA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 задачі з математики</a:t>
            </a:r>
            <a:endParaRPr lang="ru-RU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4572008"/>
            <a:ext cx="4786346" cy="2000264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7030A0"/>
                </a:solidFill>
              </a:rPr>
              <a:t>Підготувала:</a:t>
            </a:r>
          </a:p>
          <a:p>
            <a:r>
              <a:rPr lang="uk-UA" b="1" dirty="0">
                <a:solidFill>
                  <a:srgbClr val="7030A0"/>
                </a:solidFill>
              </a:rPr>
              <a:t>у</a:t>
            </a:r>
            <a:r>
              <a:rPr lang="uk-UA" b="1" dirty="0" smtClean="0">
                <a:solidFill>
                  <a:srgbClr val="7030A0"/>
                </a:solidFill>
              </a:rPr>
              <a:t>чениця 10 – А класу</a:t>
            </a:r>
          </a:p>
          <a:p>
            <a:r>
              <a:rPr lang="uk-UA" b="1" dirty="0" err="1" smtClean="0">
                <a:solidFill>
                  <a:srgbClr val="7030A0"/>
                </a:solidFill>
              </a:rPr>
              <a:t>Хавер</a:t>
            </a:r>
            <a:r>
              <a:rPr lang="uk-UA" b="1" dirty="0" smtClean="0">
                <a:solidFill>
                  <a:srgbClr val="7030A0"/>
                </a:solidFill>
              </a:rPr>
              <a:t> Катерина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u="sng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>Задача №2</a:t>
            </a:r>
            <a:endParaRPr lang="ru-RU" sz="4800" b="1" i="1" u="sng" dirty="0">
              <a:ln>
                <a:solidFill>
                  <a:srgbClr val="FFFF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uk-UA" sz="4800" dirty="0" smtClean="0"/>
              <a:t>Катер за 4 год. пройшов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4800" dirty="0" smtClean="0"/>
              <a:t>  24 км за течією річки і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4800" dirty="0" smtClean="0"/>
              <a:t>  20 км – проти течії.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4800" dirty="0" smtClean="0"/>
              <a:t>  Знайти швидкість течії, якщо власна швидкість катера дорівнює 12 км</a:t>
            </a:r>
            <a:r>
              <a:rPr lang="en-US" sz="4800" dirty="0" smtClean="0"/>
              <a:t>/</a:t>
            </a:r>
            <a:r>
              <a:rPr lang="uk-UA" sz="4800" dirty="0" smtClean="0"/>
              <a:t>год.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u="sng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>Задача №3</a:t>
            </a:r>
            <a:endParaRPr lang="ru-RU" sz="4800" b="1" i="1" u="sng" dirty="0">
              <a:ln>
                <a:solidFill>
                  <a:srgbClr val="FFFF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00200"/>
            <a:ext cx="8186766" cy="4972072"/>
          </a:xfrm>
        </p:spPr>
        <p:txBody>
          <a:bodyPr>
            <a:normAutofit fontScale="85000" lnSpcReduction="10000"/>
          </a:bodyPr>
          <a:lstStyle/>
          <a:p>
            <a:r>
              <a:rPr lang="ru-RU" sz="3900" dirty="0"/>
              <a:t> </a:t>
            </a:r>
            <a:r>
              <a:rPr lang="ru-RU" sz="3900" dirty="0" err="1"/>
              <a:t>Дід</a:t>
            </a:r>
            <a:r>
              <a:rPr lang="ru-RU" sz="3900" dirty="0"/>
              <a:t> </a:t>
            </a:r>
            <a:r>
              <a:rPr lang="ru-RU" sz="3900" dirty="0" err="1"/>
              <a:t>Панас</a:t>
            </a:r>
            <a:r>
              <a:rPr lang="ru-RU" sz="3900" dirty="0"/>
              <a:t> пасе </a:t>
            </a:r>
            <a:r>
              <a:rPr lang="ru-RU" sz="3900" dirty="0" err="1"/>
              <a:t>бичка</a:t>
            </a:r>
            <a:r>
              <a:rPr lang="ru-RU" sz="3900" dirty="0"/>
              <a:t> на </a:t>
            </a:r>
            <a:r>
              <a:rPr lang="ru-RU" sz="3900" dirty="0" err="1"/>
              <a:t>мотузці</a:t>
            </a:r>
            <a:r>
              <a:rPr lang="ru-RU" sz="3900" dirty="0"/>
              <a:t> </a:t>
            </a:r>
            <a:r>
              <a:rPr lang="ru-RU" sz="3900" dirty="0" err="1"/>
              <a:t>довжиною</a:t>
            </a:r>
            <a:r>
              <a:rPr lang="ru-RU" sz="3900" dirty="0"/>
              <a:t> 5м. Яку </a:t>
            </a:r>
            <a:r>
              <a:rPr lang="ru-RU" sz="3900" dirty="0" err="1"/>
              <a:t>площу</a:t>
            </a:r>
            <a:r>
              <a:rPr lang="ru-RU" sz="3900" dirty="0"/>
              <a:t> </a:t>
            </a:r>
            <a:r>
              <a:rPr lang="ru-RU" sz="3900" dirty="0" err="1"/>
              <a:t>випасе</a:t>
            </a:r>
            <a:r>
              <a:rPr lang="ru-RU" sz="3900" dirty="0"/>
              <a:t> </a:t>
            </a:r>
            <a:r>
              <a:rPr lang="ru-RU" sz="3900" dirty="0" err="1" smtClean="0"/>
              <a:t>бичок</a:t>
            </a:r>
            <a:r>
              <a:rPr lang="ru-RU" sz="3900" dirty="0" smtClean="0"/>
              <a:t>?</a:t>
            </a:r>
          </a:p>
          <a:p>
            <a:pPr>
              <a:buNone/>
            </a:pPr>
            <a:r>
              <a:rPr lang="ru-RU" dirty="0" smtClean="0"/>
              <a:t> </a:t>
            </a:r>
            <a:r>
              <a:rPr lang="ru-RU" sz="3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         </a:t>
            </a:r>
            <a:r>
              <a:rPr lang="ru-RU" sz="39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Розв’язання</a:t>
            </a:r>
            <a:endParaRPr lang="ru-RU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  </a:t>
            </a:r>
            <a:r>
              <a:rPr lang="ru-RU" sz="3500" dirty="0"/>
              <a:t>    </a:t>
            </a:r>
            <a:endParaRPr lang="ru-RU" sz="3500" dirty="0" smtClean="0"/>
          </a:p>
          <a:p>
            <a:pPr>
              <a:buNone/>
            </a:pPr>
            <a:r>
              <a:rPr lang="ru-RU" sz="3500" dirty="0"/>
              <a:t> </a:t>
            </a:r>
            <a:r>
              <a:rPr lang="ru-RU" sz="3500" dirty="0" err="1"/>
              <a:t>Бичок</a:t>
            </a:r>
            <a:r>
              <a:rPr lang="ru-RU" sz="3500" dirty="0"/>
              <a:t> </a:t>
            </a:r>
            <a:r>
              <a:rPr lang="ru-RU" sz="3500" dirty="0" err="1"/>
              <a:t>випасе</a:t>
            </a:r>
            <a:r>
              <a:rPr lang="ru-RU" sz="3500" dirty="0"/>
              <a:t> </a:t>
            </a:r>
            <a:r>
              <a:rPr lang="ru-RU" sz="3500" dirty="0" err="1"/>
              <a:t>площу</a:t>
            </a:r>
            <a:r>
              <a:rPr lang="ru-RU" sz="3500" dirty="0"/>
              <a:t>, яка буде </a:t>
            </a:r>
            <a:r>
              <a:rPr lang="ru-RU" sz="3500" dirty="0" err="1"/>
              <a:t>рівна</a:t>
            </a:r>
            <a:r>
              <a:rPr lang="ru-RU" sz="3500" dirty="0"/>
              <a:t> </a:t>
            </a:r>
            <a:r>
              <a:rPr lang="ru-RU" sz="3500" dirty="0" err="1"/>
              <a:t>площі</a:t>
            </a:r>
            <a:r>
              <a:rPr lang="ru-RU" sz="3500" dirty="0"/>
              <a:t> круга </a:t>
            </a:r>
            <a:r>
              <a:rPr lang="ru-RU" sz="3500" dirty="0" err="1"/>
              <a:t>з</a:t>
            </a:r>
            <a:r>
              <a:rPr lang="ru-RU" sz="3500" dirty="0"/>
              <a:t> </a:t>
            </a:r>
            <a:r>
              <a:rPr lang="ru-RU" sz="3500" dirty="0" err="1"/>
              <a:t>радіусом</a:t>
            </a:r>
            <a:r>
              <a:rPr lang="ru-RU" sz="3500" dirty="0"/>
              <a:t> 5м, </a:t>
            </a:r>
            <a:r>
              <a:rPr lang="ru-RU" sz="3500" dirty="0" err="1"/>
              <a:t>отже</a:t>
            </a:r>
            <a:r>
              <a:rPr lang="ru-RU" sz="3500" dirty="0"/>
              <a:t> </a:t>
            </a:r>
            <a:r>
              <a:rPr lang="en-US" sz="3500" dirty="0"/>
              <a:t>S=3.14∙52 =3.14∙25=78.75 m2.</a:t>
            </a:r>
          </a:p>
          <a:p>
            <a:pPr>
              <a:buNone/>
            </a:pPr>
            <a:r>
              <a:rPr lang="en-US" sz="3500" dirty="0"/>
              <a:t>         </a:t>
            </a:r>
            <a:r>
              <a:rPr lang="ru-RU" sz="3500" dirty="0" err="1"/>
              <a:t>Відповідь</a:t>
            </a:r>
            <a:r>
              <a:rPr lang="ru-RU" sz="3500" dirty="0"/>
              <a:t>:      78.75 </a:t>
            </a:r>
            <a:r>
              <a:rPr lang="en-US" sz="3500" dirty="0"/>
              <a:t>m2.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3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u="sng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>Задача №4</a:t>
            </a:r>
            <a:endParaRPr lang="ru-RU" sz="4800" b="1" i="1" u="sng" dirty="0">
              <a:ln>
                <a:solidFill>
                  <a:srgbClr val="FFFF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uk-UA" sz="4000" dirty="0" smtClean="0">
                <a:solidFill>
                  <a:srgbClr val="002060"/>
                </a:solidFill>
              </a:rPr>
              <a:t>     30%</a:t>
            </a:r>
            <a:r>
              <a:rPr lang="uk-UA" sz="4000" dirty="0" err="1" smtClean="0">
                <a:solidFill>
                  <a:srgbClr val="002060"/>
                </a:solidFill>
              </a:rPr>
              <a:t>-ий</a:t>
            </a:r>
            <a:r>
              <a:rPr lang="uk-UA" sz="4000" dirty="0" smtClean="0">
                <a:solidFill>
                  <a:srgbClr val="002060"/>
                </a:solidFill>
              </a:rPr>
              <a:t> розчин борної   кислоти змішали з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4000" dirty="0" smtClean="0">
                <a:solidFill>
                  <a:srgbClr val="002060"/>
                </a:solidFill>
              </a:rPr>
              <a:t> 15%</a:t>
            </a:r>
            <a:r>
              <a:rPr lang="uk-UA" sz="4000" dirty="0" err="1" smtClean="0">
                <a:solidFill>
                  <a:srgbClr val="002060"/>
                </a:solidFill>
              </a:rPr>
              <a:t>-вим</a:t>
            </a:r>
            <a:r>
              <a:rPr lang="uk-UA" sz="4000" dirty="0" smtClean="0">
                <a:solidFill>
                  <a:srgbClr val="002060"/>
                </a:solidFill>
              </a:rPr>
              <a:t> і отримали 400 г 20%-го розчину.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4000" dirty="0" smtClean="0">
                <a:solidFill>
                  <a:srgbClr val="002060"/>
                </a:solidFill>
              </a:rPr>
              <a:t>Скільки грамів кожного  розчину було узято?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Заголовок 4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4" name="Содержимое 53"/>
          <p:cNvSpPr txBox="1"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142875" y="285750"/>
            <a:ext cx="8543925" cy="6429375"/>
          </a:xfrm>
          <a:prstGeom prst="rect">
            <a:avLst/>
          </a:prstGeom>
          <a:blipFill rotWithShape="1">
            <a:blip r:embed="rId2" cstate="print"/>
            <a:stretch>
              <a:fillRect l="-552" t="-340" r="-966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u="sng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>Задача №6</a:t>
            </a:r>
            <a:endParaRPr lang="ru-RU" sz="4800" b="1" i="1" u="sng" dirty="0">
              <a:ln>
                <a:solidFill>
                  <a:srgbClr val="FFFF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uk-UA" sz="4400" b="1" dirty="0" smtClean="0">
                <a:solidFill>
                  <a:srgbClr val="002060"/>
                </a:solidFill>
              </a:rPr>
              <a:t>Корова </a:t>
            </a:r>
            <a:r>
              <a:rPr lang="uk-UA" sz="4400" b="1" dirty="0" err="1" smtClean="0">
                <a:solidFill>
                  <a:srgbClr val="002060"/>
                </a:solidFill>
              </a:rPr>
              <a:t>прив</a:t>
            </a:r>
            <a:r>
              <a:rPr lang="en-US" sz="4400" b="1" dirty="0" smtClean="0">
                <a:solidFill>
                  <a:srgbClr val="002060"/>
                </a:solidFill>
              </a:rPr>
              <a:t>’</a:t>
            </a:r>
            <a:r>
              <a:rPr lang="uk-UA" sz="4400" b="1" dirty="0" err="1" smtClean="0">
                <a:solidFill>
                  <a:srgbClr val="002060"/>
                </a:solidFill>
              </a:rPr>
              <a:t>язана</a:t>
            </a:r>
            <a:r>
              <a:rPr lang="uk-UA" sz="4400" b="1" dirty="0" smtClean="0">
                <a:solidFill>
                  <a:srgbClr val="002060"/>
                </a:solidFill>
              </a:rPr>
              <a:t> на галявині до кілка мотузкою завдовжки 8 м. </a:t>
            </a:r>
          </a:p>
          <a:p>
            <a:pPr>
              <a:buFontTx/>
              <a:buNone/>
            </a:pPr>
            <a:r>
              <a:rPr lang="uk-UA" sz="4400" b="1" dirty="0" smtClean="0">
                <a:solidFill>
                  <a:srgbClr val="002060"/>
                </a:solidFill>
              </a:rPr>
              <a:t>  Яку площу вона випасає?</a:t>
            </a:r>
            <a:endParaRPr lang="ru-RU" sz="4400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186766" cy="2571768"/>
          </a:xfrm>
        </p:spPr>
        <p:txBody>
          <a:bodyPr>
            <a:prstTxWarp prst="textPlain">
              <a:avLst/>
            </a:prstTxWarp>
            <a:normAutofit fontScale="92500" lnSpcReduction="10000"/>
          </a:bodyPr>
          <a:lstStyle/>
          <a:p>
            <a:pPr>
              <a:buNone/>
            </a:pPr>
            <a:endParaRPr lang="uk-UA" sz="8000" b="1" i="1" dirty="0"/>
          </a:p>
          <a:p>
            <a:pPr>
              <a:buNone/>
            </a:pPr>
            <a:r>
              <a:rPr lang="uk-UA" sz="8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Дякую за увагу!</a:t>
            </a:r>
            <a:endParaRPr lang="ru-RU" sz="80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054617"/>
          </a:xfrm>
        </p:spPr>
        <p:txBody>
          <a:bodyPr/>
          <a:lstStyle/>
          <a:p>
            <a:pPr>
              <a:buFontTx/>
              <a:buNone/>
            </a:pPr>
            <a:r>
              <a:rPr lang="uk-UA" sz="4000" dirty="0" smtClean="0">
                <a:solidFill>
                  <a:srgbClr val="002060"/>
                </a:solidFill>
              </a:rPr>
              <a:t>Задачі, які виникли поза математикою, але </a:t>
            </a:r>
            <a:r>
              <a:rPr lang="uk-UA" sz="4000" dirty="0" err="1" smtClean="0">
                <a:solidFill>
                  <a:srgbClr val="002060"/>
                </a:solidFill>
              </a:rPr>
              <a:t>розв</a:t>
            </a:r>
            <a:r>
              <a:rPr lang="en-US" sz="4000" dirty="0" smtClean="0">
                <a:solidFill>
                  <a:srgbClr val="002060"/>
                </a:solidFill>
              </a:rPr>
              <a:t>’</a:t>
            </a:r>
            <a:r>
              <a:rPr lang="uk-UA" sz="4000" dirty="0" err="1" smtClean="0">
                <a:solidFill>
                  <a:srgbClr val="002060"/>
                </a:solidFill>
              </a:rPr>
              <a:t>язуються</a:t>
            </a:r>
            <a:r>
              <a:rPr lang="uk-UA" sz="4000" dirty="0" smtClean="0">
                <a:solidFill>
                  <a:srgbClr val="002060"/>
                </a:solidFill>
              </a:rPr>
              <a:t> математичними методами, називаються</a:t>
            </a:r>
          </a:p>
          <a:p>
            <a:pPr>
              <a:buFontTx/>
              <a:buNone/>
            </a:pPr>
            <a:r>
              <a:rPr lang="uk-UA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прикладними</a:t>
            </a:r>
            <a:endParaRPr lang="ru-RU" sz="8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6000" b="1" i="1" spc="50" dirty="0" smtClean="0">
                <a:ln w="1143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 задачі, взяті з:</a:t>
            </a:r>
            <a:endParaRPr lang="ru-RU" sz="6000" b="1" i="1" spc="50" dirty="0">
              <a:ln w="11430">
                <a:solidFill>
                  <a:schemeClr val="tx1"/>
                </a:solidFill>
              </a:ln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uk-UA" sz="4000" b="1" dirty="0" smtClean="0">
                <a:ln>
                  <a:solidFill>
                    <a:srgbClr val="FFFF00"/>
                  </a:solidFill>
                </a:ln>
              </a:rPr>
              <a:t>Фізики</a:t>
            </a:r>
          </a:p>
          <a:p>
            <a:pPr>
              <a:buFontTx/>
              <a:buBlip>
                <a:blip r:embed="rId2"/>
              </a:buBlip>
            </a:pPr>
            <a:r>
              <a:rPr lang="uk-UA" sz="4000" b="1" dirty="0" smtClean="0">
                <a:ln>
                  <a:solidFill>
                    <a:srgbClr val="FFFF00"/>
                  </a:solidFill>
                </a:ln>
              </a:rPr>
              <a:t>Хімії</a:t>
            </a:r>
          </a:p>
          <a:p>
            <a:pPr>
              <a:buFontTx/>
              <a:buBlip>
                <a:blip r:embed="rId2"/>
              </a:buBlip>
            </a:pPr>
            <a:r>
              <a:rPr lang="uk-UA" sz="4000" b="1" dirty="0" smtClean="0">
                <a:ln>
                  <a:solidFill>
                    <a:srgbClr val="FFFF00"/>
                  </a:solidFill>
                </a:ln>
              </a:rPr>
              <a:t>Економіки</a:t>
            </a:r>
          </a:p>
          <a:p>
            <a:pPr>
              <a:buFontTx/>
              <a:buBlip>
                <a:blip r:embed="rId2"/>
              </a:buBlip>
            </a:pPr>
            <a:r>
              <a:rPr lang="uk-UA" sz="4000" b="1" dirty="0" smtClean="0">
                <a:ln>
                  <a:solidFill>
                    <a:srgbClr val="FFFF00"/>
                  </a:solidFill>
                </a:ln>
              </a:rPr>
              <a:t>Біології</a:t>
            </a:r>
          </a:p>
          <a:p>
            <a:pPr>
              <a:buFontTx/>
              <a:buBlip>
                <a:blip r:embed="rId2"/>
              </a:buBlip>
            </a:pPr>
            <a:r>
              <a:rPr lang="uk-UA" sz="4000" b="1" dirty="0" smtClean="0">
                <a:ln>
                  <a:solidFill>
                    <a:srgbClr val="FFFF00"/>
                  </a:solidFill>
                </a:ln>
              </a:rPr>
              <a:t>Екології</a:t>
            </a:r>
          </a:p>
          <a:p>
            <a:pPr>
              <a:buFontTx/>
              <a:buBlip>
                <a:blip r:embed="rId2"/>
              </a:buBlip>
            </a:pPr>
            <a:r>
              <a:rPr lang="uk-UA" sz="4000" b="1" dirty="0" smtClean="0">
                <a:ln>
                  <a:solidFill>
                    <a:srgbClr val="FFFF00"/>
                  </a:solidFill>
                </a:ln>
              </a:rPr>
              <a:t>Життєвих ситуацій</a:t>
            </a:r>
            <a:endParaRPr lang="ru-RU" sz="4000" b="1" dirty="0" smtClean="0">
              <a:ln>
                <a:solidFill>
                  <a:srgbClr val="FFFF00"/>
                </a:solidFill>
              </a:ln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572560" cy="1428760"/>
          </a:xfrm>
        </p:spPr>
        <p:txBody>
          <a:bodyPr>
            <a:noAutofit/>
          </a:bodyPr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Як </a:t>
            </a:r>
            <a:r>
              <a:rPr lang="uk-U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розв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’</a:t>
            </a:r>
            <a:r>
              <a:rPr lang="uk-U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язувати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прикладну задачу?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uk-UA" dirty="0" smtClean="0">
                <a:ln>
                  <a:solidFill>
                    <a:srgbClr val="00B0F0"/>
                  </a:solidFill>
                </a:ln>
              </a:rPr>
              <a:t>1) Ознайомитися з повною умовою задачі;</a:t>
            </a:r>
          </a:p>
          <a:p>
            <a:pPr marL="609600" indent="-609600">
              <a:buFontTx/>
              <a:buAutoNum type="arabicParenR" startAt="2"/>
            </a:pPr>
            <a:r>
              <a:rPr lang="uk-UA" dirty="0" smtClean="0">
                <a:ln>
                  <a:solidFill>
                    <a:srgbClr val="00B0F0"/>
                  </a:solidFill>
                </a:ln>
              </a:rPr>
              <a:t>Створити математичну модель до неї, тобто здійснити переклад з природної мови на математичну;</a:t>
            </a:r>
          </a:p>
          <a:p>
            <a:pPr marL="609600" indent="-609600">
              <a:buFontTx/>
              <a:buNone/>
            </a:pPr>
            <a:r>
              <a:rPr lang="uk-UA" dirty="0" smtClean="0">
                <a:ln>
                  <a:solidFill>
                    <a:srgbClr val="00B0F0"/>
                  </a:solidFill>
                </a:ln>
              </a:rPr>
              <a:t>3)  Провести розрахунки;</a:t>
            </a:r>
          </a:p>
          <a:p>
            <a:pPr marL="609600" indent="-609600">
              <a:buFontTx/>
              <a:buAutoNum type="arabicParenR" startAt="4"/>
            </a:pPr>
            <a:r>
              <a:rPr lang="uk-UA" dirty="0" smtClean="0">
                <a:ln>
                  <a:solidFill>
                    <a:srgbClr val="00B0F0"/>
                  </a:solidFill>
                </a:ln>
              </a:rPr>
              <a:t>Сформувати відповідь;</a:t>
            </a:r>
          </a:p>
          <a:p>
            <a:pPr marL="609600" indent="-609600">
              <a:buFontTx/>
              <a:buNone/>
            </a:pPr>
            <a:r>
              <a:rPr lang="uk-UA" dirty="0" smtClean="0">
                <a:ln>
                  <a:solidFill>
                    <a:srgbClr val="00B0F0"/>
                  </a:solidFill>
                </a:ln>
              </a:rPr>
              <a:t>5)  Порівняти отримані результати з нормою.</a:t>
            </a:r>
            <a:endParaRPr lang="ru-RU" dirty="0" smtClean="0">
              <a:ln>
                <a:solidFill>
                  <a:srgbClr val="00B0F0"/>
                </a:solidFill>
              </a:ln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329642" cy="5554683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Реальні процеси та явища мають кількісні, тобто числові показники. А кожна абстрактна задача є математичною моделлю деякої прикладної задачі.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36841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n>
                  <a:solidFill>
                    <a:srgbClr val="7030A0"/>
                  </a:solidFill>
                </a:ln>
                <a:solidFill>
                  <a:srgbClr val="00B0F0"/>
                </a:solidFill>
              </a:rPr>
              <a:t>Тому девізом уроку є вислів </a:t>
            </a:r>
            <a:br>
              <a:rPr lang="uk-UA" b="1" dirty="0" smtClean="0">
                <a:ln>
                  <a:solidFill>
                    <a:srgbClr val="7030A0"/>
                  </a:solidFill>
                </a:ln>
                <a:solidFill>
                  <a:srgbClr val="00B0F0"/>
                </a:solidFill>
              </a:rPr>
            </a:br>
            <a:r>
              <a:rPr lang="uk-UA" b="1" dirty="0" smtClean="0">
                <a:ln>
                  <a:solidFill>
                    <a:srgbClr val="7030A0"/>
                  </a:solidFill>
                </a:ln>
                <a:solidFill>
                  <a:srgbClr val="00B0F0"/>
                </a:solidFill>
              </a:rPr>
              <a:t>М.І. </a:t>
            </a:r>
            <a:r>
              <a:rPr lang="uk-UA" b="1" dirty="0" err="1" smtClean="0">
                <a:ln>
                  <a:solidFill>
                    <a:srgbClr val="7030A0"/>
                  </a:solidFill>
                </a:ln>
                <a:solidFill>
                  <a:srgbClr val="00B0F0"/>
                </a:solidFill>
              </a:rPr>
              <a:t>Лобачевського</a:t>
            </a:r>
            <a:r>
              <a:rPr lang="uk-UA" b="1" dirty="0" smtClean="0">
                <a:ln>
                  <a:solidFill>
                    <a:srgbClr val="7030A0"/>
                  </a:solidFill>
                </a:ln>
                <a:solidFill>
                  <a:srgbClr val="00B0F0"/>
                </a:solidFill>
              </a:rPr>
              <a:t>:</a:t>
            </a:r>
            <a:endParaRPr lang="ru-RU" dirty="0">
              <a:ln>
                <a:solidFill>
                  <a:srgbClr val="7030A0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71678"/>
            <a:ext cx="9001156" cy="3786213"/>
          </a:xfrm>
        </p:spPr>
        <p:txBody>
          <a:bodyPr>
            <a:normAutofit/>
          </a:bodyPr>
          <a:lstStyle/>
          <a:p>
            <a:pPr algn="ctr"/>
            <a:r>
              <a:rPr lang="ru-RU" sz="48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"Все в </a:t>
            </a:r>
            <a:r>
              <a:rPr lang="ru-RU" sz="48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природі</a:t>
            </a:r>
            <a:endParaRPr lang="ru-RU" sz="4800" b="1" kern="10" dirty="0" smtClean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48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повинно бути </a:t>
            </a:r>
            <a:r>
              <a:rPr lang="ru-RU" sz="48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виміряно</a:t>
            </a:r>
            <a:r>
              <a:rPr lang="ru-RU" sz="48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,</a:t>
            </a:r>
          </a:p>
          <a:p>
            <a:pPr algn="ctr"/>
            <a:r>
              <a:rPr lang="ru-RU" sz="48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все </a:t>
            </a:r>
            <a:r>
              <a:rPr lang="ru-RU" sz="48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може</a:t>
            </a:r>
            <a:r>
              <a:rPr lang="ru-RU" sz="48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бути </a:t>
            </a:r>
            <a:r>
              <a:rPr lang="ru-RU" sz="48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пораховано</a:t>
            </a:r>
            <a:r>
              <a:rPr lang="ru-RU" sz="48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"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0" y="2071678"/>
            <a:ext cx="4471990" cy="2857519"/>
          </a:xfrm>
        </p:spPr>
        <p:txBody>
          <a:bodyPr>
            <a:normAutofit fontScale="85000" lnSpcReduction="10000"/>
          </a:bodyPr>
          <a:lstStyle/>
          <a:p>
            <a:r>
              <a:rPr lang="uk-UA" sz="56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</a:t>
            </a:r>
            <a:r>
              <a:rPr lang="en-US" sz="5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’</a:t>
            </a:r>
            <a:r>
              <a:rPr lang="uk-UA" sz="56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язування</a:t>
            </a:r>
            <a:endParaRPr lang="uk-UA" sz="5600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uk-UA" sz="5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прикладних</a:t>
            </a:r>
          </a:p>
          <a:p>
            <a:r>
              <a:rPr lang="uk-UA" sz="5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задач</a:t>
            </a:r>
            <a:endParaRPr lang="ru-RU" sz="5600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dirty="0"/>
          </a:p>
        </p:txBody>
      </p:sp>
      <p:pic>
        <p:nvPicPr>
          <p:cNvPr id="4" name="photo" descr="http://img1.connect.ua/f_23530_350937_805264387_4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85719" y="1071546"/>
            <a:ext cx="3858591" cy="5326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u="sng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Задача №1</a:t>
            </a:r>
            <a:endParaRPr lang="ru-RU" sz="4800" b="1" i="1" u="sng" dirty="0">
              <a:ln>
                <a:solidFill>
                  <a:srgbClr val="FFFF00"/>
                </a:solidFill>
              </a:ln>
              <a:solidFill>
                <a:srgbClr val="C00000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612"/>
            <a:ext cx="8543956" cy="4554551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Скільки </a:t>
            </a:r>
            <a:r>
              <a:rPr lang="uk-UA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дошок</a:t>
            </a:r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потрібно, щоб настелити підлогу в кімнаті довжиною 7,5 м і шириною 5 м, якщо довжина дошки 6 м, а ширина 0,25 м?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n w="31550" cmpd="sng">
                  <a:solidFill>
                    <a:srgbClr val="00B0F0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  </a:t>
            </a:r>
            <a:r>
              <a:rPr lang="ru-RU" b="1" dirty="0" err="1" smtClean="0">
                <a:ln w="31550" cmpd="sng">
                  <a:solidFill>
                    <a:srgbClr val="00B0F0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Розв’язання</a:t>
            </a:r>
            <a:endParaRPr lang="ru-RU" b="1" dirty="0">
              <a:ln w="31550" cmpd="sng">
                <a:solidFill>
                  <a:srgbClr val="00B0F0"/>
                </a:soli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401080" cy="5000660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dirty="0" err="1">
                <a:solidFill>
                  <a:srgbClr val="002060"/>
                </a:solidFill>
              </a:rPr>
              <a:t>Поверхня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підлоги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має</a:t>
            </a:r>
            <a:r>
              <a:rPr lang="ru-RU" dirty="0">
                <a:solidFill>
                  <a:srgbClr val="002060"/>
                </a:solidFill>
              </a:rPr>
              <a:t> форму </a:t>
            </a:r>
            <a:r>
              <a:rPr lang="ru-RU" dirty="0" err="1">
                <a:solidFill>
                  <a:srgbClr val="002060"/>
                </a:solidFill>
              </a:rPr>
              <a:t>прямокутника</a:t>
            </a:r>
            <a:r>
              <a:rPr lang="ru-RU" dirty="0">
                <a:solidFill>
                  <a:srgbClr val="002060"/>
                </a:solidFill>
              </a:rPr>
              <a:t>, для </a:t>
            </a:r>
            <a:r>
              <a:rPr lang="ru-RU" dirty="0" err="1">
                <a:solidFill>
                  <a:srgbClr val="002060"/>
                </a:solidFill>
              </a:rPr>
              <a:t>знаходження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площі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потрібно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довжину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помножити</a:t>
            </a:r>
            <a:r>
              <a:rPr lang="ru-RU" dirty="0">
                <a:solidFill>
                  <a:srgbClr val="002060"/>
                </a:solidFill>
              </a:rPr>
              <a:t> на ширину:  </a:t>
            </a:r>
            <a:r>
              <a:rPr lang="en-US" dirty="0">
                <a:solidFill>
                  <a:srgbClr val="002060"/>
                </a:solidFill>
              </a:rPr>
              <a:t>S=7.5∙5=37.5(m2).</a:t>
            </a:r>
          </a:p>
          <a:p>
            <a:r>
              <a:rPr lang="en-US" dirty="0">
                <a:solidFill>
                  <a:srgbClr val="002060"/>
                </a:solidFill>
              </a:rPr>
              <a:t>         </a:t>
            </a:r>
            <a:r>
              <a:rPr lang="ru-RU" dirty="0" err="1">
                <a:solidFill>
                  <a:srgbClr val="002060"/>
                </a:solidFill>
              </a:rPr>
              <a:t>Оскільки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дошка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теж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має</a:t>
            </a:r>
            <a:r>
              <a:rPr lang="ru-RU" dirty="0">
                <a:solidFill>
                  <a:srgbClr val="002060"/>
                </a:solidFill>
              </a:rPr>
              <a:t> форму </a:t>
            </a:r>
            <a:r>
              <a:rPr lang="ru-RU" dirty="0" err="1">
                <a:solidFill>
                  <a:srgbClr val="002060"/>
                </a:solidFill>
              </a:rPr>
              <a:t>прямокутника</a:t>
            </a:r>
            <a:r>
              <a:rPr lang="ru-RU" dirty="0">
                <a:solidFill>
                  <a:srgbClr val="002060"/>
                </a:solidFill>
              </a:rPr>
              <a:t>, то </a:t>
            </a:r>
            <a:r>
              <a:rPr lang="ru-RU" dirty="0" err="1">
                <a:solidFill>
                  <a:srgbClr val="002060"/>
                </a:solidFill>
              </a:rPr>
              <a:t>її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площа</a:t>
            </a:r>
            <a:r>
              <a:rPr lang="ru-RU" dirty="0">
                <a:solidFill>
                  <a:srgbClr val="002060"/>
                </a:solidFill>
              </a:rPr>
              <a:t> : </a:t>
            </a:r>
            <a:r>
              <a:rPr lang="en-US" dirty="0">
                <a:solidFill>
                  <a:srgbClr val="002060"/>
                </a:solidFill>
              </a:rPr>
              <a:t>S2=6∙0.25=1.5(m2).</a:t>
            </a:r>
          </a:p>
          <a:p>
            <a:r>
              <a:rPr lang="en-US" dirty="0">
                <a:solidFill>
                  <a:srgbClr val="002060"/>
                </a:solidFill>
              </a:rPr>
              <a:t>        </a:t>
            </a:r>
            <a:r>
              <a:rPr lang="ru-RU" dirty="0">
                <a:solidFill>
                  <a:srgbClr val="002060"/>
                </a:solidFill>
              </a:rPr>
              <a:t>Для того, </a:t>
            </a:r>
            <a:r>
              <a:rPr lang="ru-RU" dirty="0" err="1">
                <a:solidFill>
                  <a:srgbClr val="002060"/>
                </a:solidFill>
              </a:rPr>
              <a:t>щоб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дізнатись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скільки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потрібно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дошок</a:t>
            </a:r>
            <a:r>
              <a:rPr lang="ru-RU" dirty="0">
                <a:solidFill>
                  <a:srgbClr val="002060"/>
                </a:solidFill>
              </a:rPr>
              <a:t>, треба:  </a:t>
            </a:r>
            <a:r>
              <a:rPr lang="en-US" dirty="0">
                <a:solidFill>
                  <a:srgbClr val="002060"/>
                </a:solidFill>
              </a:rPr>
              <a:t>k=S:S2 =37.5:1.5=25 (</a:t>
            </a:r>
            <a:r>
              <a:rPr lang="ru-RU" dirty="0" err="1">
                <a:solidFill>
                  <a:srgbClr val="002060"/>
                </a:solidFill>
              </a:rPr>
              <a:t>дошок</a:t>
            </a:r>
            <a:r>
              <a:rPr lang="ru-RU" dirty="0">
                <a:solidFill>
                  <a:srgbClr val="002060"/>
                </a:solidFill>
              </a:rPr>
              <a:t>).</a:t>
            </a:r>
          </a:p>
          <a:p>
            <a:r>
              <a:rPr lang="ru-RU" dirty="0">
                <a:solidFill>
                  <a:srgbClr val="002060"/>
                </a:solidFill>
              </a:rPr>
              <a:t>       </a:t>
            </a:r>
            <a:r>
              <a:rPr lang="ru-RU" dirty="0" err="1">
                <a:solidFill>
                  <a:srgbClr val="002060"/>
                </a:solidFill>
              </a:rPr>
              <a:t>Відповідь</a:t>
            </a:r>
            <a:r>
              <a:rPr lang="ru-RU" dirty="0">
                <a:solidFill>
                  <a:srgbClr val="002060"/>
                </a:solidFill>
              </a:rPr>
              <a:t>: 25 </a:t>
            </a:r>
            <a:r>
              <a:rPr lang="ru-RU" dirty="0" err="1">
                <a:solidFill>
                  <a:srgbClr val="002060"/>
                </a:solidFill>
              </a:rPr>
              <a:t>дошок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267</Words>
  <Application>Microsoft Office PowerPoint</Application>
  <PresentationFormat>Экран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Прикладні задачі з математики</vt:lpstr>
      <vt:lpstr>Слайд 2</vt:lpstr>
      <vt:lpstr>Це задачі, взяті з:</vt:lpstr>
      <vt:lpstr>Як розв’язувати прикладну задачу?</vt:lpstr>
      <vt:lpstr>Слайд 5</vt:lpstr>
      <vt:lpstr>Тому девізом уроку є вислів  М.І. Лобачевського:</vt:lpstr>
      <vt:lpstr>Слайд 7</vt:lpstr>
      <vt:lpstr>Задача №1</vt:lpstr>
      <vt:lpstr>  Розв’язання</vt:lpstr>
      <vt:lpstr>Задача №2</vt:lpstr>
      <vt:lpstr>Задача №3</vt:lpstr>
      <vt:lpstr>Задача №4</vt:lpstr>
      <vt:lpstr>Слайд 13</vt:lpstr>
      <vt:lpstr>Задача №6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Катя</dc:creator>
  <cp:lastModifiedBy>Катя</cp:lastModifiedBy>
  <cp:revision>8</cp:revision>
  <dcterms:created xsi:type="dcterms:W3CDTF">2013-01-27T18:38:19Z</dcterms:created>
  <dcterms:modified xsi:type="dcterms:W3CDTF">2013-01-27T20:11:14Z</dcterms:modified>
</cp:coreProperties>
</file>