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68" r:id="rId2"/>
    <p:sldId id="259" r:id="rId3"/>
    <p:sldId id="260" r:id="rId4"/>
    <p:sldId id="267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111F7-EDBE-46A2-8488-B7A19EE2626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2E4E2-34AE-46B8-B0CA-EB253BE38C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829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8FB2-1243-4428-A888-4E4FF93FC918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9A313-690E-476E-A5BA-A955B8BFB1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76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Франсуа Вієт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9A313-690E-476E-A5BA-A955B8BFB133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vs.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9A313-690E-476E-A5BA-A955B8BFB13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березня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9A313-690E-476E-A5BA-A955B8BFB133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9A313-690E-476E-A5BA-A955B8BFB133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Стала Пі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Фролова Вікторія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69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751" y="633502"/>
            <a:ext cx="2205086" cy="30243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08912" cy="909117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Історія досліджень</a:t>
            </a:r>
            <a:r>
              <a:rPr lang="uk-UA" sz="3600" b="1" i="1" dirty="0" smtClean="0">
                <a:latin typeface="Georgia" pitchFamily="18" charset="0"/>
              </a:rPr>
              <a:t/>
            </a:r>
            <a:br>
              <a:rPr lang="uk-UA" sz="3600" b="1" i="1" dirty="0" smtClean="0">
                <a:latin typeface="Georgia" pitchFamily="18" charset="0"/>
              </a:rPr>
            </a:br>
            <a:r>
              <a:rPr lang="uk-UA" sz="3600" b="1" i="1" dirty="0" smtClean="0">
                <a:latin typeface="Georgia" pitchFamily="18" charset="0"/>
              </a:rPr>
              <a:t>Античність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388852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uk-UA" dirty="0"/>
              <a:t>Пізніше </a:t>
            </a:r>
            <a:r>
              <a:rPr lang="uk-UA" b="1" dirty="0"/>
              <a:t>Лю Хуєй </a:t>
            </a:r>
            <a:r>
              <a:rPr lang="uk-UA" dirty="0"/>
              <a:t>винайшов швидкий спосіб розрахунку π і отримав наближене значення 3.14 провівши розрахунок тільки для 96-кутника та скористався з того факту, що різниця в площі між серією багатокутників утворюють геометричну прогресію кратну 4.</a:t>
            </a:r>
            <a:endParaRPr lang="ru-RU" dirty="0"/>
          </a:p>
        </p:txBody>
      </p:sp>
      <p:pic>
        <p:nvPicPr>
          <p:cNvPr id="9" name="Рисунок 8" descr="додаток3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3648" y="3888522"/>
            <a:ext cx="1800200" cy="187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1137009" y="5768280"/>
            <a:ext cx="23334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розрахунки Лю Хуєя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18893" y="3485882"/>
            <a:ext cx="9177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Архімед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755576" y="1268760"/>
            <a:ext cx="5760640" cy="2880320"/>
          </a:xfrm>
          <a:blipFill rotWithShape="1">
            <a:blip r:embed="rId5" cstate="print"/>
            <a:stretch>
              <a:fillRect l="-741" t="-2326"/>
            </a:stretch>
          </a:blipFill>
        </p:spPr>
        <p:txBody>
          <a:bodyPr/>
          <a:lstStyle/>
          <a:p>
            <a:pPr lvl="1"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5119482"/>
      </p:ext>
    </p:extLst>
  </p:cSld>
  <p:clrMapOvr>
    <a:masterClrMapping/>
  </p:clrMapOvr>
  <p:transition advTm="418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одаток30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40151" y="518117"/>
            <a:ext cx="2591569" cy="35589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08912" cy="909117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Історія досліджень</a:t>
            </a:r>
            <a:br>
              <a:rPr lang="uk-UA" sz="3200" b="1" i="1" dirty="0" smtClean="0">
                <a:latin typeface="Georgia" pitchFamily="18" charset="0"/>
              </a:rPr>
            </a:br>
            <a:r>
              <a:rPr lang="uk-UA" sz="3600" b="1" i="1" dirty="0" smtClean="0">
                <a:latin typeface="Georgia" pitchFamily="18" charset="0"/>
              </a:rPr>
              <a:t>Наша ера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59" y="963473"/>
            <a:ext cx="5328592" cy="20100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</a:rPr>
              <a:t>Поступово в </a:t>
            </a:r>
            <a:r>
              <a:rPr lang="uk-UA" sz="1800" dirty="0">
                <a:solidFill>
                  <a:schemeClr val="tx1"/>
                </a:solidFill>
              </a:rPr>
              <a:t>Європі </a:t>
            </a:r>
            <a:r>
              <a:rPr lang="uk-UA" sz="1800" dirty="0" smtClean="0">
                <a:solidFill>
                  <a:schemeClr val="tx1"/>
                </a:solidFill>
              </a:rPr>
              <a:t>з'являються </a:t>
            </a:r>
            <a:r>
              <a:rPr lang="uk-UA" sz="1800" dirty="0">
                <a:solidFill>
                  <a:schemeClr val="tx1"/>
                </a:solidFill>
              </a:rPr>
              <a:t>методи розрахунку </a:t>
            </a:r>
            <a:r>
              <a:rPr lang="uk-UA" sz="1800" dirty="0" smtClean="0">
                <a:solidFill>
                  <a:schemeClr val="tx1"/>
                </a:solidFill>
              </a:rPr>
              <a:t>нескінченних рядів та добутків. Першим таким представленням була формула </a:t>
            </a:r>
            <a:r>
              <a:rPr lang="uk-UA" sz="1800" b="1" dirty="0" smtClean="0">
                <a:solidFill>
                  <a:schemeClr val="tx1"/>
                </a:solidFill>
              </a:rPr>
              <a:t>Франсуа Вієта</a:t>
            </a:r>
            <a:r>
              <a:rPr lang="uk-UA" sz="1800" dirty="0" smtClean="0">
                <a:solidFill>
                  <a:schemeClr val="tx1"/>
                </a:solidFill>
              </a:rPr>
              <a:t> знайдена математиком у 1593 році:</a:t>
            </a:r>
            <a:endParaRPr lang="ru-RU" sz="1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5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42976" y="2285992"/>
            <a:ext cx="3305175" cy="5810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005709" y="3284984"/>
            <a:ext cx="3222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uk-UA" dirty="0"/>
              <a:t>Інший відомий результат — це формула </a:t>
            </a:r>
            <a:r>
              <a:rPr lang="uk-UA" dirty="0" smtClean="0"/>
              <a:t> Джона Валліса: </a:t>
            </a:r>
            <a:endParaRPr lang="ru-RU" dirty="0"/>
          </a:p>
        </p:txBody>
      </p:sp>
      <p:pic>
        <p:nvPicPr>
          <p:cNvPr id="9" name="Рисунок 8" descr="6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71802" y="4286256"/>
            <a:ext cx="5705475" cy="485775"/>
          </a:xfrm>
          <a:prstGeom prst="rect">
            <a:avLst/>
          </a:prstGeom>
        </p:spPr>
      </p:pic>
      <p:pic>
        <p:nvPicPr>
          <p:cNvPr id="10" name="Рисунок 9" descr="додаток31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4348" y="2857496"/>
            <a:ext cx="2250133" cy="30673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3022452" y="5013176"/>
            <a:ext cx="4928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Виявлена англійським математиком у 1655 році.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5786454"/>
            <a:ext cx="13082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Джон Валліс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43702" y="3929066"/>
            <a:ext cx="1354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Франсуа Вієт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3886573"/>
      </p:ext>
    </p:extLst>
  </p:cSld>
  <p:clrMapOvr>
    <a:masterClrMapping/>
  </p:clrMapOvr>
  <p:transition advTm="5188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6781800" cy="1000108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Виключити через </a:t>
            </a:r>
            <a:r>
              <a:rPr lang="uk-UA" sz="3600" b="1" i="1" dirty="0" smtClean="0">
                <a:latin typeface="Georgia" pitchFamily="18" charset="0"/>
              </a:rPr>
              <a:t>непотрібність?!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42910" y="1357298"/>
            <a:ext cx="6143668" cy="121444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  <a:latin typeface="Georgia" pitchFamily="18" charset="0"/>
              </a:rPr>
              <a:t>Усі ми звикли до математичних розрахунків за участі сталої пі, але є люди які вважають більш раціональним використання числа тау, яке вдвічі більше за пі. Тобто 6,28. </a:t>
            </a:r>
            <a:endParaRPr lang="ru-RU" sz="18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:\Константа работа и папки\Додатки\220px-PiCM200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785794"/>
            <a:ext cx="2095500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Содержимое 7" descr="800px-Tau_uc_lc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2357430"/>
            <a:ext cx="3657600" cy="2436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29058" y="2600263"/>
            <a:ext cx="4786346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Як говорять прихильники введення нової постійної, в процесі рішення багатьох  математичних задач число «тау» виявляє більшу значущість, ніж число «пі», і може навіть полегшити математичні розрахунки.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714884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Але з апологетами «тау» погоджуються не всі прихильники математики, а більш ніж стара традиція застосування «пі» говорить про те, що скинути цю букву з її постаменту — завдання не з легких.</a:t>
            </a:r>
            <a:endParaRPr lang="ru-RU" dirty="0">
              <a:latin typeface="Georg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0141924"/>
      </p:ext>
    </p:extLst>
  </p:cSld>
  <p:clrMapOvr>
    <a:masterClrMapping/>
  </p:clrMapOvr>
  <p:transition advTm="4173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1" grpId="0" build="p"/>
      <p:bldP spid="102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H:\Константа работа и папки\Додатки\Albert_Einstein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2786058"/>
            <a:ext cx="3293761" cy="321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Блок-схема: несколько документов 8"/>
          <p:cNvSpPr/>
          <p:nvPr/>
        </p:nvSpPr>
        <p:spPr>
          <a:xfrm>
            <a:off x="6072198" y="1000108"/>
            <a:ext cx="2500330" cy="242889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397"/>
            <a:ext cx="8208912" cy="500439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atin typeface="Georgia" pitchFamily="18" charset="0"/>
              </a:rPr>
              <a:t>Зі </a:t>
            </a:r>
            <a:r>
              <a:rPr lang="uk-UA" sz="3200" b="1" i="1" dirty="0" smtClean="0">
                <a:latin typeface="Georgia" pitchFamily="18" charset="0"/>
              </a:rPr>
              <a:t>святом</a:t>
            </a:r>
            <a:r>
              <a:rPr lang="uk-UA" sz="3600" b="1" i="1" dirty="0" smtClean="0">
                <a:latin typeface="Georgia" pitchFamily="18" charset="0"/>
              </a:rPr>
              <a:t> Пі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48" y="357166"/>
            <a:ext cx="4745118" cy="3020346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День пі — неофіційне свято, присвячене числу π. Воно святкується чотирнадцятого березня, що в прийнятому, зокрема, в США форматі записується як 3.14, і являє собою три перші знаки числа π. Зазвичай свято розпочинається о 1:59 ночі, що разом з датою складає перші шість знаків числа π (3.14159).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Окрім того, цей день (14 березня) є також і днем народження Альберта Енштейна, що надає йому додаткової значущості в очах математиків.</a:t>
            </a:r>
            <a:endParaRPr lang="ru-RU" sz="4900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1500174"/>
            <a:ext cx="12858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14</a:t>
            </a:r>
            <a:endParaRPr lang="ru-R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1117711">
            <a:off x="6173767" y="2637350"/>
            <a:ext cx="2000263" cy="5715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березня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071934" y="3350219"/>
            <a:ext cx="46434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Приблизний День пі є однією з двох дат: або 22 липня (записується 22/7 - цей дріб дорівнює 3.14, що є приблизним виразом π), або 26 квітня (25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квітня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високосного року) - день, коли Земля проходить дві астрономічні одиниці по своїй орбіті з початку календарного року: в цей день загальна довжина орбіти Землі, поділена на довжину вже пройденої ділянки, дорівнює π (тобто Земля пройшла в цей момент по своїй орбіті 2 радіани).</a:t>
            </a:r>
            <a:endParaRPr kumimoji="0" lang="uk-UA" sz="1600" b="0" i="0" u="none" strike="noStrike" cap="none" normalizeH="0" baseline="0" dirty="0" smtClean="0">
              <a:ln>
                <a:noFill/>
              </a:ln>
              <a:effectLst/>
              <a:latin typeface="Georg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6688775"/>
      </p:ext>
    </p:extLst>
  </p:cSld>
  <p:clrMapOvr>
    <a:masterClrMapping/>
  </p:clrMapOvr>
  <p:transition advTm="4516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  <p:bldP spid="102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8208912" cy="909117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Наближене значення </a:t>
            </a:r>
            <a:br>
              <a:rPr lang="uk-UA" sz="3200" b="1" i="1" dirty="0" smtClean="0">
                <a:latin typeface="Georgia" pitchFamily="18" charset="0"/>
              </a:rPr>
            </a:br>
            <a:r>
              <a:rPr lang="uk-UA" sz="3600" b="1" i="1" dirty="0" smtClean="0">
                <a:latin typeface="Georgia" pitchFamily="18" charset="0"/>
              </a:rPr>
              <a:t>десяткових знаків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2143116"/>
            <a:ext cx="7543800" cy="3143272"/>
          </a:xfrm>
        </p:spPr>
        <p:txBody>
          <a:bodyPr numCol="1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  <a:latin typeface="Georgia" pitchFamily="18" charset="0"/>
              </a:rPr>
              <a:t>Але усі ці досягнення стали можливими за допомогою машин. Давайте ми все ж таки повернемось на декілька століть назад.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  <a:latin typeface="Georgia" pitchFamily="18" charset="0"/>
              </a:rPr>
              <a:t>У Древній Греції точні науки </a:t>
            </a:r>
            <a:r>
              <a:rPr lang="uk-UA" sz="1600" dirty="0" err="1" smtClean="0">
                <a:solidFill>
                  <a:schemeClr val="tx1"/>
                </a:solidFill>
                <a:latin typeface="Georgia" pitchFamily="18" charset="0"/>
              </a:rPr>
              <a:t>процвела</a:t>
            </a:r>
            <a:r>
              <a:rPr lang="uk-UA" sz="1600" dirty="0" smtClean="0">
                <a:solidFill>
                  <a:schemeClr val="tx1"/>
                </a:solidFill>
                <a:latin typeface="Georgia" pitchFamily="18" charset="0"/>
              </a:rPr>
              <a:t> просто-таки надзвичайно, а також з'явилася архітектура. А де архітектура - там і розрахунки. І всім відомий Архімед ще уточнив значення числа пі, про що також у віршах повідомив нам чудовий письменник С. </a:t>
            </a:r>
            <a:r>
              <a:rPr lang="uk-UA" sz="1600" dirty="0" err="1" smtClean="0">
                <a:solidFill>
                  <a:schemeClr val="tx1"/>
                </a:solidFill>
                <a:latin typeface="Georgia" pitchFamily="18" charset="0"/>
              </a:rPr>
              <a:t>Бобров</a:t>
            </a:r>
            <a:r>
              <a:rPr lang="uk-UA" sz="1600" dirty="0" smtClean="0">
                <a:solidFill>
                  <a:schemeClr val="tx1"/>
                </a:solidFill>
                <a:latin typeface="Georgia" pitchFamily="18" charset="0"/>
              </a:rPr>
              <a:t> у своїй чудовій книзі «Чарівний Дворога»:</a:t>
            </a:r>
            <a:endParaRPr lang="ru-RU" sz="16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	</a:t>
            </a:r>
            <a:endParaRPr lang="ru-RU" sz="1600" dirty="0" smtClean="0"/>
          </a:p>
          <a:p>
            <a:pPr>
              <a:buFont typeface="Wingdings" pitchFamily="2" charset="2"/>
              <a:buChar char="Ø"/>
            </a:pPr>
            <a:endParaRPr lang="ru-RU" sz="16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14348" y="1000108"/>
            <a:ext cx="75723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sz="160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Розумні японські вчені вирахували усі знаки</a:t>
            </a:r>
            <a:r>
              <a:rPr lang="uk-UA" sz="1600" dirty="0" smtClean="0"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числа пі (після коми) з точністю до 2 </a:t>
            </a:r>
            <a:r>
              <a:rPr lang="uk-UA" sz="1600" dirty="0" smtClean="0">
                <a:latin typeface="Georgia" pitchFamily="18" charset="0"/>
              </a:rPr>
              <a:t>трильйони 576 мільярдів 980 мільйонів 377 тисяч 524 знаків після коми</a:t>
            </a:r>
            <a:r>
              <a:rPr lang="uk-UA" sz="1600" dirty="0" smtClean="0">
                <a:latin typeface="Georgia" pitchFamily="18" charset="0"/>
                <a:cs typeface="Times New Roman" pitchFamily="18" charset="0"/>
              </a:rPr>
              <a:t>. Ми перераховувати їх не будемо, але н</a:t>
            </a:r>
            <a:r>
              <a:rPr kumimoji="0" lang="uk-UA" sz="160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аближене значення десяткових знаків:</a:t>
            </a:r>
            <a:endParaRPr kumimoji="0" lang="ru-RU" sz="1600" u="none" strike="noStrike" cap="none" normalizeH="0" baseline="0" dirty="0" smtClean="0">
              <a:ln>
                <a:noFill/>
              </a:ln>
              <a:effectLst/>
              <a:latin typeface="Georgia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3,14159 26535 89793 23846 26433  83279 50288 41971 69399 37510</a:t>
            </a:r>
            <a:endParaRPr kumimoji="0" lang="uk-UA" sz="1600" u="none" strike="noStrike" cap="none" normalizeH="0" baseline="0" dirty="0" smtClean="0">
              <a:ln>
                <a:noFill/>
              </a:ln>
              <a:effectLst/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357694"/>
            <a:ext cx="7215238" cy="147732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Гордый Рим трубил победу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Над твердыней Сиракуз;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Но трудами Архимеда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Много больше я горжусь.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Надо только постараться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И запомнить все как есть: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Три – четырнадцать – пятнадцать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Девяносто два и шесть!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0514881"/>
      </p:ext>
    </p:extLst>
  </p:cSld>
  <p:clrMapOvr>
    <a:masterClrMapping/>
  </p:clrMapOvr>
  <p:transition advTm="778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/>
      <p:bldP spid="3" grpId="0" build="p"/>
      <p:bldP spid="921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08912" cy="909117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 smtClean="0">
                <a:latin typeface="Georgia" pitchFamily="18" charset="0"/>
              </a:rPr>
              <a:t>Дякуємо за увагу!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525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609829"/>
      </p:ext>
    </p:extLst>
  </p:cSld>
  <p:clrMapOvr>
    <a:masterClrMapping/>
  </p:clrMapOvr>
  <p:transition advTm="2424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0.5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5|0.8|0.6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7|0.5|0.6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2|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2|0.4|0.6|0.5|0.6|0.5|0.5|0.6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5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214</TotalTime>
  <Words>547</Words>
  <Application>Microsoft Office PowerPoint</Application>
  <PresentationFormat>Экран (4:3)</PresentationFormat>
  <Paragraphs>46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NewsPrint</vt:lpstr>
      <vt:lpstr>Стала Пі</vt:lpstr>
      <vt:lpstr>Історія досліджень Античність</vt:lpstr>
      <vt:lpstr>Історія досліджень Наша ера</vt:lpstr>
      <vt:lpstr>Виключити через непотрібність?!</vt:lpstr>
      <vt:lpstr>Зі святом Пі</vt:lpstr>
      <vt:lpstr>Наближене значення  десяткових знаків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Стала Пі</dc:title>
  <cp:lastModifiedBy>Виктория</cp:lastModifiedBy>
  <cp:revision>36</cp:revision>
  <dcterms:modified xsi:type="dcterms:W3CDTF">2015-01-28T18:00:59Z</dcterms:modified>
</cp:coreProperties>
</file>