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znaimo.com.ua/%D0%A0%D0%B0%D0%B4%D0%B8%D0%BA%D0%B0%D0%BB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DEEC11-D941-4CFC-ACA3-C926F72BE3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8A729D-F831-4813-A5AC-21F7CC1A022E}">
      <dgm:prSet/>
      <dgm:spPr/>
      <dgm:t>
        <a:bodyPr/>
        <a:lstStyle/>
        <a:p>
          <a:pPr rtl="0"/>
          <a:r>
            <a:rPr lang="ru-RU" dirty="0" smtClean="0"/>
            <a:t>При </a:t>
          </a:r>
          <a:r>
            <a:rPr lang="ru-RU" dirty="0" err="1" smtClean="0"/>
            <a:t>натуральних</a:t>
          </a:r>
          <a:r>
            <a:rPr lang="ru-RU" dirty="0" smtClean="0"/>
            <a:t>  </a:t>
          </a:r>
          <a:r>
            <a:rPr lang="ru-RU" dirty="0" err="1" smtClean="0"/>
            <a:t>рівняння</a:t>
          </a:r>
          <a:r>
            <a:rPr lang="ru-RU" dirty="0" smtClean="0"/>
            <a:t>  не </a:t>
          </a:r>
          <a:r>
            <a:rPr lang="ru-RU" dirty="0" err="1" smtClean="0"/>
            <a:t>завжди</a:t>
          </a:r>
          <a:r>
            <a:rPr lang="ru-RU" dirty="0" smtClean="0"/>
            <a:t> </a:t>
          </a:r>
          <a:r>
            <a:rPr lang="ru-RU" dirty="0" err="1" smtClean="0"/>
            <a:t>вирішується</a:t>
          </a:r>
          <a:r>
            <a:rPr lang="ru-RU" dirty="0" smtClean="0"/>
            <a:t> в </a:t>
          </a:r>
          <a:r>
            <a:rPr lang="ru-RU" dirty="0" err="1" smtClean="0"/>
            <a:t>раціональних</a:t>
          </a:r>
          <a:r>
            <a:rPr lang="ru-RU" dirty="0" smtClean="0"/>
            <a:t> числах,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призвело</a:t>
          </a:r>
          <a:r>
            <a:rPr lang="ru-RU" dirty="0" smtClean="0"/>
            <a:t> до </a:t>
          </a:r>
          <a:r>
            <a:rPr lang="ru-RU" dirty="0" err="1" smtClean="0"/>
            <a:t>появи</a:t>
          </a:r>
          <a:r>
            <a:rPr lang="ru-RU" dirty="0" smtClean="0"/>
            <a:t> </a:t>
          </a:r>
          <a:r>
            <a:rPr lang="ru-RU" dirty="0" err="1" smtClean="0"/>
            <a:t>нових</a:t>
          </a:r>
          <a:r>
            <a:rPr lang="ru-RU" dirty="0" smtClean="0"/>
            <a:t> </a:t>
          </a:r>
          <a:r>
            <a:rPr lang="ru-RU" dirty="0" err="1" smtClean="0"/>
            <a:t>числових</a:t>
          </a:r>
          <a:r>
            <a:rPr lang="ru-RU" dirty="0" smtClean="0"/>
            <a:t> </a:t>
          </a:r>
          <a:r>
            <a:rPr lang="ru-RU" dirty="0" err="1" smtClean="0"/>
            <a:t>полів</a:t>
          </a:r>
          <a:r>
            <a:rPr lang="ru-RU" dirty="0" smtClean="0"/>
            <a:t>. </a:t>
          </a:r>
          <a:r>
            <a:rPr lang="ru-RU" dirty="0" err="1" smtClean="0"/>
            <a:t>Найдавніше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таких </a:t>
          </a:r>
          <a:r>
            <a:rPr lang="ru-RU" dirty="0" err="1" smtClean="0"/>
            <a:t>розширень</a:t>
          </a:r>
          <a:r>
            <a:rPr lang="ru-RU" dirty="0" smtClean="0"/>
            <a:t> - поле </a:t>
          </a:r>
          <a:r>
            <a:rPr lang="ru-RU" dirty="0" err="1" smtClean="0"/>
            <a:t>речових</a:t>
          </a:r>
          <a:r>
            <a:rPr lang="ru-RU" dirty="0" smtClean="0"/>
            <a:t> (</a:t>
          </a:r>
          <a:r>
            <a:rPr lang="ru-RU" dirty="0" err="1" smtClean="0"/>
            <a:t>дійсних</a:t>
          </a:r>
          <a:r>
            <a:rPr lang="ru-RU" dirty="0" smtClean="0"/>
            <a:t>) чисел.</a:t>
          </a:r>
          <a:endParaRPr lang="ru-RU" dirty="0"/>
        </a:p>
      </dgm:t>
    </dgm:pt>
    <dgm:pt modelId="{67A1D052-519E-496E-A377-27A31BACB898}" type="parTrans" cxnId="{EAAAD7F8-7864-46D4-BFB5-8AB0BD28D0C2}">
      <dgm:prSet/>
      <dgm:spPr/>
      <dgm:t>
        <a:bodyPr/>
        <a:lstStyle/>
        <a:p>
          <a:endParaRPr lang="ru-RU"/>
        </a:p>
      </dgm:t>
    </dgm:pt>
    <dgm:pt modelId="{F5F2C341-1ADB-4C09-B4E9-E94E5F2CA238}" type="sibTrans" cxnId="{EAAAD7F8-7864-46D4-BFB5-8AB0BD28D0C2}">
      <dgm:prSet/>
      <dgm:spPr/>
      <dgm:t>
        <a:bodyPr/>
        <a:lstStyle/>
        <a:p>
          <a:endParaRPr lang="ru-RU"/>
        </a:p>
      </dgm:t>
    </dgm:pt>
    <dgm:pt modelId="{30A8752E-E2AF-4D27-B588-196ADB443D0E}">
      <dgm:prSet/>
      <dgm:spPr/>
      <dgm:t>
        <a:bodyPr/>
        <a:lstStyle/>
        <a:p>
          <a:pPr rtl="0"/>
          <a:r>
            <a:rPr lang="ru-RU" b="1" dirty="0" smtClean="0"/>
            <a:t>Теорема.</a:t>
          </a:r>
          <a:r>
            <a:rPr lang="ru-RU" dirty="0" smtClean="0"/>
            <a:t> Для </a:t>
          </a:r>
          <a:r>
            <a:rPr lang="ru-RU" dirty="0" err="1" smtClean="0"/>
            <a:t>будь-якого</a:t>
          </a:r>
          <a:r>
            <a:rPr lang="ru-RU" dirty="0" smtClean="0"/>
            <a:t> позитивного числа </a:t>
          </a:r>
          <a:r>
            <a:rPr lang="ru-RU" dirty="0" err="1" smtClean="0"/>
            <a:t>a</a:t>
          </a:r>
          <a:r>
            <a:rPr lang="ru-RU" dirty="0" smtClean="0"/>
            <a:t> </a:t>
          </a:r>
          <a:r>
            <a:rPr lang="ru-RU" dirty="0" err="1" smtClean="0"/>
            <a:t>існує</a:t>
          </a:r>
          <a:r>
            <a:rPr lang="ru-RU" dirty="0" smtClean="0"/>
            <a:t> </a:t>
          </a:r>
          <a:r>
            <a:rPr lang="ru-RU" dirty="0" err="1" smtClean="0"/>
            <a:t>рівно</a:t>
          </a:r>
          <a:r>
            <a:rPr lang="ru-RU" dirty="0" smtClean="0"/>
            <a:t> два </a:t>
          </a:r>
          <a:r>
            <a:rPr lang="ru-RU" dirty="0" err="1" smtClean="0"/>
            <a:t>дійсних</a:t>
          </a:r>
          <a:r>
            <a:rPr lang="ru-RU" dirty="0" smtClean="0"/>
            <a:t> </a:t>
          </a:r>
          <a:r>
            <a:rPr lang="ru-RU" dirty="0" err="1" smtClean="0"/>
            <a:t>корені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рівні</a:t>
          </a:r>
          <a:r>
            <a:rPr lang="ru-RU" dirty="0" smtClean="0"/>
            <a:t> по модулю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протилежні</a:t>
          </a:r>
          <a:r>
            <a:rPr lang="ru-RU" dirty="0" smtClean="0"/>
            <a:t> за знаком. </a:t>
          </a:r>
          <a:endParaRPr lang="ru-RU" dirty="0"/>
        </a:p>
      </dgm:t>
    </dgm:pt>
    <dgm:pt modelId="{38ED2618-B8EB-4036-A7BD-6F274780353E}" type="parTrans" cxnId="{A3695342-AAD2-4C16-8B03-1DAB17B72C02}">
      <dgm:prSet/>
      <dgm:spPr/>
      <dgm:t>
        <a:bodyPr/>
        <a:lstStyle/>
        <a:p>
          <a:endParaRPr lang="ru-RU"/>
        </a:p>
      </dgm:t>
    </dgm:pt>
    <dgm:pt modelId="{23D45CBD-0C96-45A5-8A64-88502C806ACB}" type="sibTrans" cxnId="{A3695342-AAD2-4C16-8B03-1DAB17B72C02}">
      <dgm:prSet/>
      <dgm:spPr/>
      <dgm:t>
        <a:bodyPr/>
        <a:lstStyle/>
        <a:p>
          <a:endParaRPr lang="ru-RU"/>
        </a:p>
      </dgm:t>
    </dgm:pt>
    <dgm:pt modelId="{B60E30CB-EB95-47DD-A3D1-1EA8B9442B22}">
      <dgm:prSet/>
      <dgm:spPr/>
      <dgm:t>
        <a:bodyPr/>
        <a:lstStyle/>
        <a:p>
          <a:pPr rtl="0"/>
          <a:r>
            <a:rPr lang="ru-RU" dirty="0" err="1" smtClean="0"/>
            <a:t>Невід'ємні</a:t>
          </a:r>
          <a:r>
            <a:rPr lang="ru-RU" dirty="0" smtClean="0"/>
            <a:t> </a:t>
          </a:r>
          <a:r>
            <a:rPr lang="ru-RU" dirty="0" err="1" smtClean="0"/>
            <a:t>квадратний</a:t>
          </a:r>
          <a:r>
            <a:rPr lang="ru-RU" dirty="0" smtClean="0"/>
            <a:t> </a:t>
          </a:r>
          <a:r>
            <a:rPr lang="ru-RU" dirty="0" err="1" smtClean="0"/>
            <a:t>корінь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позитивного числа  </a:t>
          </a:r>
          <a:r>
            <a:rPr lang="ru-RU" dirty="0" err="1" smtClean="0"/>
            <a:t>називається</a:t>
          </a:r>
          <a:r>
            <a:rPr lang="ru-RU" dirty="0" smtClean="0"/>
            <a:t> </a:t>
          </a:r>
          <a:r>
            <a:rPr lang="ru-RU" i="1" dirty="0" err="1" smtClean="0"/>
            <a:t>арифметичним</a:t>
          </a:r>
          <a:r>
            <a:rPr lang="ru-RU" i="1" dirty="0" smtClean="0"/>
            <a:t> </a:t>
          </a:r>
          <a:r>
            <a:rPr lang="ru-RU" i="1" dirty="0" err="1" smtClean="0"/>
            <a:t>квадратним</a:t>
          </a:r>
          <a:r>
            <a:rPr lang="ru-RU" i="1" dirty="0" smtClean="0"/>
            <a:t> </a:t>
          </a:r>
          <a:r>
            <a:rPr lang="ru-RU" i="1" dirty="0" err="1" smtClean="0"/>
            <a:t>коренем</a:t>
          </a:r>
          <a:r>
            <a:rPr lang="ru-RU" dirty="0" smtClean="0"/>
            <a:t> 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позначається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використанням</a:t>
          </a:r>
          <a:r>
            <a:rPr lang="ru-RU" dirty="0" smtClean="0"/>
            <a:t> знака </a:t>
          </a:r>
          <a:r>
            <a:rPr lang="ru-RU" dirty="0" smtClean="0">
              <a:hlinkClick xmlns:r="http://schemas.openxmlformats.org/officeDocument/2006/relationships" r:id="rId1"/>
            </a:rPr>
            <a:t>радикала</a:t>
          </a:r>
          <a:r>
            <a:rPr lang="ru-RU" dirty="0" smtClean="0"/>
            <a:t>  . </a:t>
          </a:r>
          <a:endParaRPr lang="ru-RU" dirty="0"/>
        </a:p>
      </dgm:t>
    </dgm:pt>
    <dgm:pt modelId="{9AAAEC29-BDA4-446C-8226-B94A558A58EE}" type="parTrans" cxnId="{CEE07D94-DE90-4E6C-9671-70CABC0CFACF}">
      <dgm:prSet/>
      <dgm:spPr/>
      <dgm:t>
        <a:bodyPr/>
        <a:lstStyle/>
        <a:p>
          <a:endParaRPr lang="ru-RU"/>
        </a:p>
      </dgm:t>
    </dgm:pt>
    <dgm:pt modelId="{48496E38-3F90-4768-8F96-8298366E7763}" type="sibTrans" cxnId="{CEE07D94-DE90-4E6C-9671-70CABC0CFACF}">
      <dgm:prSet/>
      <dgm:spPr/>
      <dgm:t>
        <a:bodyPr/>
        <a:lstStyle/>
        <a:p>
          <a:endParaRPr lang="ru-RU"/>
        </a:p>
      </dgm:t>
    </dgm:pt>
    <dgm:pt modelId="{D094E4BC-6693-4DAE-9361-16362BAE5C7F}" type="pres">
      <dgm:prSet presAssocID="{1CDEEC11-D941-4CFC-ACA3-C926F72BE3F9}" presName="linear" presStyleCnt="0">
        <dgm:presLayoutVars>
          <dgm:animLvl val="lvl"/>
          <dgm:resizeHandles val="exact"/>
        </dgm:presLayoutVars>
      </dgm:prSet>
      <dgm:spPr/>
    </dgm:pt>
    <dgm:pt modelId="{50790AF5-8EF7-433A-983E-3BBE9384E005}" type="pres">
      <dgm:prSet presAssocID="{ED8A729D-F831-4813-A5AC-21F7CC1A022E}" presName="parentText" presStyleLbl="node1" presStyleIdx="0" presStyleCnt="3" custScaleY="141882">
        <dgm:presLayoutVars>
          <dgm:chMax val="0"/>
          <dgm:bulletEnabled val="1"/>
        </dgm:presLayoutVars>
      </dgm:prSet>
      <dgm:spPr/>
    </dgm:pt>
    <dgm:pt modelId="{E5A0C5C0-0CCA-4936-9DC8-77519EE55D1D}" type="pres">
      <dgm:prSet presAssocID="{F5F2C341-1ADB-4C09-B4E9-E94E5F2CA238}" presName="spacer" presStyleCnt="0"/>
      <dgm:spPr/>
    </dgm:pt>
    <dgm:pt modelId="{1DEB99CE-8E13-4378-8883-562B55C2FAE2}" type="pres">
      <dgm:prSet presAssocID="{30A8752E-E2AF-4D27-B588-196ADB443D0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F264972-F31C-4A10-A32F-33B94DD4D2C8}" type="pres">
      <dgm:prSet presAssocID="{23D45CBD-0C96-45A5-8A64-88502C806ACB}" presName="spacer" presStyleCnt="0"/>
      <dgm:spPr/>
    </dgm:pt>
    <dgm:pt modelId="{0DAA9E46-71F0-4097-8276-BC46DBF8BD3A}" type="pres">
      <dgm:prSet presAssocID="{B60E30CB-EB95-47DD-A3D1-1EA8B9442B2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AAAD7F8-7864-46D4-BFB5-8AB0BD28D0C2}" srcId="{1CDEEC11-D941-4CFC-ACA3-C926F72BE3F9}" destId="{ED8A729D-F831-4813-A5AC-21F7CC1A022E}" srcOrd="0" destOrd="0" parTransId="{67A1D052-519E-496E-A377-27A31BACB898}" sibTransId="{F5F2C341-1ADB-4C09-B4E9-E94E5F2CA238}"/>
    <dgm:cxn modelId="{6D81BE14-0E1C-4AA8-9BF9-1D992529FD47}" type="presOf" srcId="{1CDEEC11-D941-4CFC-ACA3-C926F72BE3F9}" destId="{D094E4BC-6693-4DAE-9361-16362BAE5C7F}" srcOrd="0" destOrd="0" presId="urn:microsoft.com/office/officeart/2005/8/layout/vList2"/>
    <dgm:cxn modelId="{A3695342-AAD2-4C16-8B03-1DAB17B72C02}" srcId="{1CDEEC11-D941-4CFC-ACA3-C926F72BE3F9}" destId="{30A8752E-E2AF-4D27-B588-196ADB443D0E}" srcOrd="1" destOrd="0" parTransId="{38ED2618-B8EB-4036-A7BD-6F274780353E}" sibTransId="{23D45CBD-0C96-45A5-8A64-88502C806ACB}"/>
    <dgm:cxn modelId="{CEE07D94-DE90-4E6C-9671-70CABC0CFACF}" srcId="{1CDEEC11-D941-4CFC-ACA3-C926F72BE3F9}" destId="{B60E30CB-EB95-47DD-A3D1-1EA8B9442B22}" srcOrd="2" destOrd="0" parTransId="{9AAAEC29-BDA4-446C-8226-B94A558A58EE}" sibTransId="{48496E38-3F90-4768-8F96-8298366E7763}"/>
    <dgm:cxn modelId="{49931CDA-0225-44E2-B992-08F436E9EA66}" type="presOf" srcId="{B60E30CB-EB95-47DD-A3D1-1EA8B9442B22}" destId="{0DAA9E46-71F0-4097-8276-BC46DBF8BD3A}" srcOrd="0" destOrd="0" presId="urn:microsoft.com/office/officeart/2005/8/layout/vList2"/>
    <dgm:cxn modelId="{D5F1C96F-8FE3-449A-BA0A-8C816297FE0B}" type="presOf" srcId="{30A8752E-E2AF-4D27-B588-196ADB443D0E}" destId="{1DEB99CE-8E13-4378-8883-562B55C2FAE2}" srcOrd="0" destOrd="0" presId="urn:microsoft.com/office/officeart/2005/8/layout/vList2"/>
    <dgm:cxn modelId="{CAAE5104-0A58-43BD-B61B-01BB83F22A31}" type="presOf" srcId="{ED8A729D-F831-4813-A5AC-21F7CC1A022E}" destId="{50790AF5-8EF7-433A-983E-3BBE9384E005}" srcOrd="0" destOrd="0" presId="urn:microsoft.com/office/officeart/2005/8/layout/vList2"/>
    <dgm:cxn modelId="{1A264B40-A90B-4A23-BFA8-4D83E7C28BE2}" type="presParOf" srcId="{D094E4BC-6693-4DAE-9361-16362BAE5C7F}" destId="{50790AF5-8EF7-433A-983E-3BBE9384E005}" srcOrd="0" destOrd="0" presId="urn:microsoft.com/office/officeart/2005/8/layout/vList2"/>
    <dgm:cxn modelId="{9A329E09-E1F2-426F-8F20-95DE6EAEF734}" type="presParOf" srcId="{D094E4BC-6693-4DAE-9361-16362BAE5C7F}" destId="{E5A0C5C0-0CCA-4936-9DC8-77519EE55D1D}" srcOrd="1" destOrd="0" presId="urn:microsoft.com/office/officeart/2005/8/layout/vList2"/>
    <dgm:cxn modelId="{3DE0B95A-53D4-496E-9EBD-654D792BBF68}" type="presParOf" srcId="{D094E4BC-6693-4DAE-9361-16362BAE5C7F}" destId="{1DEB99CE-8E13-4378-8883-562B55C2FAE2}" srcOrd="2" destOrd="0" presId="urn:microsoft.com/office/officeart/2005/8/layout/vList2"/>
    <dgm:cxn modelId="{57B8E30A-09C2-4601-BB3E-7808D6E8D6D3}" type="presParOf" srcId="{D094E4BC-6693-4DAE-9361-16362BAE5C7F}" destId="{DF264972-F31C-4A10-A32F-33B94DD4D2C8}" srcOrd="3" destOrd="0" presId="urn:microsoft.com/office/officeart/2005/8/layout/vList2"/>
    <dgm:cxn modelId="{D980F6F0-E2C5-4E23-AE9D-8482249CAE31}" type="presParOf" srcId="{D094E4BC-6693-4DAE-9361-16362BAE5C7F}" destId="{0DAA9E46-71F0-4097-8276-BC46DBF8BD3A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575415-D109-426E-A0A4-69D3E6F31EB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73E4BB-3973-40E7-B198-90FAAC969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286380" y="6143644"/>
            <a:ext cx="3857620" cy="714356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                    </a:t>
            </a:r>
            <a:r>
              <a:rPr lang="uk-UA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Алмакаева</a:t>
            </a:r>
            <a:r>
              <a:rPr lang="uk-U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8-Б</a:t>
            </a:r>
            <a:endParaRPr lang="ru-RU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14489"/>
            <a:ext cx="8072494" cy="1285884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Comic Sans MS" pitchFamily="66" charset="0"/>
              </a:rPr>
              <a:t>Квадратні корені</a:t>
            </a:r>
            <a:endParaRPr lang="ru-RU" sz="4800" dirty="0">
              <a:latin typeface="Comic Sans MS" pitchFamily="66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214282" y="4643446"/>
            <a:ext cx="3286148" cy="20002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уб 6"/>
          <p:cNvSpPr/>
          <p:nvPr/>
        </p:nvSpPr>
        <p:spPr>
          <a:xfrm>
            <a:off x="2071670" y="4143380"/>
            <a:ext cx="2143140" cy="250033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2714612" y="5072074"/>
            <a:ext cx="2428892" cy="157163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Квадратний корінь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8329642" cy="525780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Comic Sans MS" pitchFamily="66" charset="0"/>
              </a:rPr>
              <a:t>Квадратним</a:t>
            </a:r>
            <a:r>
              <a:rPr lang="ru-RU" sz="2800" b="1" dirty="0">
                <a:latin typeface="Comic Sans MS" pitchFamily="66" charset="0"/>
              </a:rPr>
              <a:t> </a:t>
            </a:r>
            <a:r>
              <a:rPr lang="ru-RU" sz="2800" b="1" dirty="0" err="1">
                <a:latin typeface="Comic Sans MS" pitchFamily="66" charset="0"/>
              </a:rPr>
              <a:t>коренем</a:t>
            </a:r>
            <a:r>
              <a:rPr lang="ru-RU" sz="2800" b="1" dirty="0">
                <a:latin typeface="Comic Sans MS" pitchFamily="66" charset="0"/>
              </a:rPr>
              <a:t> </a:t>
            </a:r>
            <a:r>
              <a:rPr lang="ru-RU" sz="2800" dirty="0" err="1">
                <a:latin typeface="Comic Sans MS" pitchFamily="66" charset="0"/>
              </a:rPr>
              <a:t>із</a:t>
            </a:r>
            <a:r>
              <a:rPr lang="ru-RU" sz="2800" dirty="0">
                <a:latin typeface="Comic Sans MS" pitchFamily="66" charset="0"/>
              </a:rPr>
              <a:t> числа </a:t>
            </a:r>
            <a:r>
              <a:rPr lang="en-US" sz="2800" i="1" dirty="0">
                <a:latin typeface="Comic Sans MS" pitchFamily="66" charset="0"/>
              </a:rPr>
              <a:t>a</a:t>
            </a:r>
            <a:r>
              <a:rPr lang="en-US" sz="2800" dirty="0">
                <a:latin typeface="Comic Sans MS" pitchFamily="66" charset="0"/>
              </a:rPr>
              <a:t> </a:t>
            </a:r>
            <a:r>
              <a:rPr lang="ru-RU" sz="2800" dirty="0" err="1">
                <a:latin typeface="Comic Sans MS" pitchFamily="66" charset="0"/>
              </a:rPr>
              <a:t>називається</a:t>
            </a:r>
            <a:r>
              <a:rPr lang="ru-RU" sz="2800" dirty="0">
                <a:latin typeface="Comic Sans MS" pitchFamily="66" charset="0"/>
              </a:rPr>
              <a:t> число, квадрат </a:t>
            </a:r>
            <a:r>
              <a:rPr lang="ru-RU" sz="2800" dirty="0" err="1">
                <a:latin typeface="Comic Sans MS" pitchFamily="66" charset="0"/>
              </a:rPr>
              <a:t>якого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дорівнює</a:t>
            </a:r>
            <a:r>
              <a:rPr lang="ru-RU" sz="2800" dirty="0">
                <a:latin typeface="Comic Sans MS" pitchFamily="66" charset="0"/>
              </a:rPr>
              <a:t> </a:t>
            </a:r>
            <a:r>
              <a:rPr lang="en-US" sz="2800" i="1" dirty="0">
                <a:latin typeface="Comic Sans MS" pitchFamily="66" charset="0"/>
              </a:rPr>
              <a:t>a</a:t>
            </a:r>
            <a:r>
              <a:rPr lang="en-US" sz="2800" dirty="0">
                <a:latin typeface="Comic Sans MS" pitchFamily="66" charset="0"/>
              </a:rPr>
              <a:t>.</a:t>
            </a:r>
            <a:r>
              <a:rPr lang="en-US" sz="2800" dirty="0" smtClean="0">
                <a:latin typeface="Comic Sans MS" pitchFamily="66" charset="0"/>
              </a:rPr>
              <a:t/>
            </a:r>
            <a:br>
              <a:rPr lang="en-US" sz="2800" dirty="0" smtClean="0">
                <a:latin typeface="Comic Sans MS" pitchFamily="66" charset="0"/>
              </a:rPr>
            </a:br>
            <a:r>
              <a:rPr lang="ru-RU" sz="2800" dirty="0" err="1">
                <a:latin typeface="Comic Sans MS" pitchFamily="66" charset="0"/>
              </a:rPr>
              <a:t>Квадратний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корінь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із</a:t>
            </a:r>
            <a:r>
              <a:rPr lang="ru-RU" sz="2800" dirty="0">
                <a:latin typeface="Comic Sans MS" pitchFamily="66" charset="0"/>
              </a:rPr>
              <a:t> числа 0 </a:t>
            </a:r>
            <a:r>
              <a:rPr lang="ru-RU" sz="2800" dirty="0" err="1">
                <a:latin typeface="Comic Sans MS" pitchFamily="66" charset="0"/>
              </a:rPr>
              <a:t>дорівнює</a:t>
            </a:r>
            <a:r>
              <a:rPr lang="ru-RU" sz="2800" dirty="0">
                <a:latin typeface="Comic Sans MS" pitchFamily="66" charset="0"/>
              </a:rPr>
              <a:t> 0. Квадратного </a:t>
            </a:r>
            <a:r>
              <a:rPr lang="ru-RU" sz="2800" dirty="0" err="1">
                <a:latin typeface="Comic Sans MS" pitchFamily="66" charset="0"/>
              </a:rPr>
              <a:t>кореня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з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від’ємного</a:t>
            </a:r>
            <a:r>
              <a:rPr lang="ru-RU" sz="2800" dirty="0">
                <a:latin typeface="Comic Sans MS" pitchFamily="66" charset="0"/>
              </a:rPr>
              <a:t> числа не </a:t>
            </a:r>
            <a:r>
              <a:rPr lang="ru-RU" sz="2800" dirty="0" err="1">
                <a:latin typeface="Comic Sans MS" pitchFamily="66" charset="0"/>
              </a:rPr>
              <a:t>існує</a:t>
            </a:r>
            <a:r>
              <a:rPr lang="ru-RU" sz="2800" dirty="0">
                <a:latin typeface="Comic Sans MS" pitchFamily="66" charset="0"/>
              </a:rPr>
              <a:t>, </a:t>
            </a:r>
            <a:r>
              <a:rPr lang="ru-RU" sz="2800" dirty="0" err="1">
                <a:latin typeface="Comic Sans MS" pitchFamily="66" charset="0"/>
              </a:rPr>
              <a:t>оскільки</a:t>
            </a:r>
            <a:r>
              <a:rPr lang="ru-RU" sz="2800" dirty="0">
                <a:latin typeface="Comic Sans MS" pitchFamily="66" charset="0"/>
              </a:rPr>
              <a:t> квадрат </a:t>
            </a:r>
            <a:r>
              <a:rPr lang="ru-RU" sz="2800" dirty="0" err="1">
                <a:latin typeface="Comic Sans MS" pitchFamily="66" charset="0"/>
              </a:rPr>
              <a:t>будь-якого</a:t>
            </a:r>
            <a:r>
              <a:rPr lang="ru-RU" sz="2800" dirty="0">
                <a:latin typeface="Comic Sans MS" pitchFamily="66" charset="0"/>
              </a:rPr>
              <a:t> числа </a:t>
            </a:r>
            <a:r>
              <a:rPr lang="ru-RU" sz="2800" dirty="0" err="1">
                <a:latin typeface="Comic Sans MS" pitchFamily="66" charset="0"/>
              </a:rPr>
              <a:t>є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невід’ємним</a:t>
            </a:r>
            <a:r>
              <a:rPr lang="ru-RU" sz="2800" dirty="0">
                <a:latin typeface="Comic Sans MS" pitchFamily="66" charset="0"/>
              </a:rPr>
              <a:t>.</a:t>
            </a:r>
            <a:r>
              <a:rPr lang="ru-RU" sz="2800" dirty="0" smtClean="0">
                <a:latin typeface="Comic Sans MS" pitchFamily="66" charset="0"/>
              </a:rPr>
              <a:t/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err="1">
                <a:latin typeface="Comic Sans MS" pitchFamily="66" charset="0"/>
              </a:rPr>
              <a:t>Квадратний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корінь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із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додатного</a:t>
            </a:r>
            <a:r>
              <a:rPr lang="ru-RU" sz="2800" dirty="0">
                <a:latin typeface="Comic Sans MS" pitchFamily="66" charset="0"/>
              </a:rPr>
              <a:t> числа </a:t>
            </a:r>
            <a:r>
              <a:rPr lang="ru-RU" sz="2800" dirty="0" err="1">
                <a:latin typeface="Comic Sans MS" pitchFamily="66" charset="0"/>
              </a:rPr>
              <a:t>має</a:t>
            </a:r>
            <a:r>
              <a:rPr lang="ru-RU" sz="2800" dirty="0">
                <a:latin typeface="Comic Sans MS" pitchFamily="66" charset="0"/>
              </a:rPr>
              <a:t> два </a:t>
            </a:r>
            <a:r>
              <a:rPr lang="ru-RU" sz="2800" dirty="0" err="1">
                <a:latin typeface="Comic Sans MS" pitchFamily="66" charset="0"/>
              </a:rPr>
              <a:t>протилежних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значення</a:t>
            </a:r>
            <a:r>
              <a:rPr lang="ru-RU" sz="2800" dirty="0">
                <a:latin typeface="Comic Sans MS" pitchFamily="66" charset="0"/>
              </a:rPr>
              <a:t> — </a:t>
            </a:r>
            <a:r>
              <a:rPr lang="ru-RU" sz="2800" dirty="0" err="1">
                <a:latin typeface="Comic Sans MS" pitchFamily="66" charset="0"/>
              </a:rPr>
              <a:t>додатне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і</a:t>
            </a:r>
            <a:r>
              <a:rPr lang="ru-RU" sz="2800" dirty="0">
                <a:latin typeface="Comic Sans MS" pitchFamily="66" charset="0"/>
              </a:rPr>
              <a:t> </a:t>
            </a:r>
            <a:r>
              <a:rPr lang="ru-RU" sz="2800" dirty="0" err="1">
                <a:latin typeface="Comic Sans MS" pitchFamily="66" charset="0"/>
              </a:rPr>
              <a:t>від’ємне</a:t>
            </a:r>
            <a:r>
              <a:rPr lang="ru-RU" sz="2800" dirty="0">
                <a:latin typeface="Comic Sans MS" pitchFamily="66" charset="0"/>
              </a:rPr>
              <a:t>. </a:t>
            </a:r>
            <a:r>
              <a:rPr lang="ru-RU" sz="2800" dirty="0" err="1">
                <a:latin typeface="Comic Sans MS" pitchFamily="66" charset="0"/>
              </a:rPr>
              <a:t>Наприклад</a:t>
            </a:r>
            <a:r>
              <a:rPr lang="ru-RU" sz="2800" dirty="0">
                <a:latin typeface="Comic Sans MS" pitchFamily="66" charset="0"/>
              </a:rPr>
              <a:t>:  </a:t>
            </a:r>
            <a:r>
              <a:rPr lang="ru-RU" sz="2800" dirty="0" err="1">
                <a:latin typeface="Comic Sans MS" pitchFamily="66" charset="0"/>
              </a:rPr>
              <a:t>і</a:t>
            </a:r>
            <a:r>
              <a:rPr lang="ru-RU" sz="2800" dirty="0">
                <a:latin typeface="Comic Sans MS" pitchFamily="66" charset="0"/>
              </a:rPr>
              <a:t> , </a:t>
            </a:r>
            <a:r>
              <a:rPr lang="ru-RU" sz="2800" dirty="0" err="1">
                <a:latin typeface="Comic Sans MS" pitchFamily="66" charset="0"/>
              </a:rPr>
              <a:t>тобто</a:t>
            </a:r>
            <a:r>
              <a:rPr lang="ru-RU" sz="2800" dirty="0">
                <a:latin typeface="Comic Sans MS" pitchFamily="66" charset="0"/>
              </a:rPr>
              <a:t> числа 3 </a:t>
            </a:r>
            <a:r>
              <a:rPr lang="ru-RU" sz="2800" dirty="0" err="1">
                <a:latin typeface="Comic Sans MS" pitchFamily="66" charset="0"/>
              </a:rPr>
              <a:t>і</a:t>
            </a:r>
            <a:r>
              <a:rPr lang="ru-RU" sz="2800" dirty="0">
                <a:latin typeface="Comic Sans MS" pitchFamily="66" charset="0"/>
              </a:rPr>
              <a:t> –3 </a:t>
            </a:r>
            <a:r>
              <a:rPr lang="ru-RU" sz="2800" dirty="0" err="1">
                <a:latin typeface="Comic Sans MS" pitchFamily="66" charset="0"/>
              </a:rPr>
              <a:t>є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квадратними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коренями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з</a:t>
            </a:r>
            <a:r>
              <a:rPr lang="ru-RU" sz="2800" dirty="0">
                <a:latin typeface="Comic Sans MS" pitchFamily="66" charset="0"/>
              </a:rPr>
              <a:t> числа 9.</a:t>
            </a:r>
            <a:r>
              <a:rPr lang="ru-RU" sz="2800" dirty="0" smtClean="0">
                <a:latin typeface="Comic Sans MS" pitchFamily="66" charset="0"/>
              </a:rPr>
              <a:t/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err="1">
                <a:latin typeface="Comic Sans MS" pitchFamily="66" charset="0"/>
              </a:rPr>
              <a:t>Невід’ємне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значення</a:t>
            </a:r>
            <a:r>
              <a:rPr lang="ru-RU" sz="2800" dirty="0">
                <a:latin typeface="Comic Sans MS" pitchFamily="66" charset="0"/>
              </a:rPr>
              <a:t> квадратного </a:t>
            </a:r>
            <a:r>
              <a:rPr lang="ru-RU" sz="2800" dirty="0" err="1">
                <a:latin typeface="Comic Sans MS" pitchFamily="66" charset="0"/>
              </a:rPr>
              <a:t>кореня</a:t>
            </a: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err="1">
                <a:latin typeface="Comic Sans MS" pitchFamily="66" charset="0"/>
              </a:rPr>
              <a:t>називають</a:t>
            </a:r>
            <a:r>
              <a:rPr lang="ru-RU" sz="2800" b="1" dirty="0">
                <a:latin typeface="Comic Sans MS" pitchFamily="66" charset="0"/>
              </a:rPr>
              <a:t> </a:t>
            </a:r>
            <a:r>
              <a:rPr lang="ru-RU" sz="2800" b="1" dirty="0" err="1">
                <a:latin typeface="Comic Sans MS" pitchFamily="66" charset="0"/>
              </a:rPr>
              <a:t>арифметичним</a:t>
            </a:r>
            <a:r>
              <a:rPr lang="ru-RU" sz="2800" b="1" dirty="0">
                <a:latin typeface="Comic Sans MS" pitchFamily="66" charset="0"/>
              </a:rPr>
              <a:t> </a:t>
            </a:r>
            <a:r>
              <a:rPr lang="ru-RU" sz="2800" b="1" dirty="0" err="1">
                <a:latin typeface="Comic Sans MS" pitchFamily="66" charset="0"/>
              </a:rPr>
              <a:t>коренем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572560" cy="6215106"/>
          </a:xfrm>
        </p:spPr>
        <p:txBody>
          <a:bodyPr/>
          <a:lstStyle/>
          <a:p>
            <a:r>
              <a:rPr lang="ru-RU" sz="3200" b="1" dirty="0" err="1" smtClean="0">
                <a:latin typeface="Comic Sans MS" pitchFamily="66" charset="0"/>
              </a:rPr>
              <a:t>Квадратний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ru-RU" sz="3200" b="1" dirty="0" err="1" smtClean="0">
                <a:latin typeface="Comic Sans MS" pitchFamily="66" charset="0"/>
              </a:rPr>
              <a:t>корінь</a:t>
            </a:r>
            <a:r>
              <a:rPr lang="ru-RU" sz="3200" b="1" dirty="0" smtClean="0">
                <a:latin typeface="Comic Sans MS" pitchFamily="66" charset="0"/>
              </a:rPr>
              <a:t>. </a:t>
            </a:r>
            <a:r>
              <a:rPr lang="ru-RU" sz="3200" b="1" dirty="0" err="1" smtClean="0">
                <a:latin typeface="Comic Sans MS" pitchFamily="66" charset="0"/>
              </a:rPr>
              <a:t>Арифметичний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ru-RU" sz="3200" b="1" dirty="0" err="1" smtClean="0">
                <a:latin typeface="Comic Sans MS" pitchFamily="66" charset="0"/>
              </a:rPr>
              <a:t>квадратний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ru-RU" sz="3200" b="1" dirty="0" err="1" smtClean="0">
                <a:latin typeface="Comic Sans MS" pitchFamily="66" charset="0"/>
              </a:rPr>
              <a:t>корінь</a:t>
            </a:r>
            <a:r>
              <a:rPr lang="ru-RU" sz="3200" b="1" dirty="0" smtClean="0">
                <a:latin typeface="Comic Sans MS" pitchFamily="66" charset="0"/>
              </a:rPr>
              <a:t>.</a:t>
            </a:r>
            <a:endParaRPr lang="ru-RU" sz="3200" dirty="0" smtClean="0">
              <a:latin typeface="Comic Sans MS" pitchFamily="66" charset="0"/>
            </a:endParaRPr>
          </a:p>
          <a:p>
            <a:r>
              <a:rPr lang="ru-RU" sz="3200" b="1" dirty="0" err="1" smtClean="0">
                <a:latin typeface="Comic Sans MS" pitchFamily="66" charset="0"/>
              </a:rPr>
              <a:t>Рівняння</a:t>
            </a:r>
            <a:r>
              <a:rPr lang="ru-RU" sz="3200" b="1" dirty="0" smtClean="0">
                <a:latin typeface="Comic Sans MS" pitchFamily="66" charset="0"/>
              </a:rPr>
              <a:t> </a:t>
            </a:r>
            <a:r>
              <a:rPr lang="ru-RU" sz="3200" b="1" i="1" dirty="0" smtClean="0">
                <a:latin typeface="Comic Sans MS" pitchFamily="66" charset="0"/>
              </a:rPr>
              <a:t>х</a:t>
            </a:r>
            <a:r>
              <a:rPr lang="ru-RU" sz="3200" b="1" baseline="30000" dirty="0" smtClean="0">
                <a:latin typeface="Comic Sans MS" pitchFamily="66" charset="0"/>
              </a:rPr>
              <a:t>2</a:t>
            </a:r>
            <a:r>
              <a:rPr lang="ru-RU" sz="3200" b="1" dirty="0" smtClean="0">
                <a:latin typeface="Comic Sans MS" pitchFamily="66" charset="0"/>
              </a:rPr>
              <a:t> = </a:t>
            </a:r>
            <a:r>
              <a:rPr lang="ru-RU" sz="3200" b="1" i="1" dirty="0" smtClean="0">
                <a:latin typeface="Comic Sans MS" pitchFamily="66" charset="0"/>
              </a:rPr>
              <a:t>а</a:t>
            </a:r>
            <a:endParaRPr lang="ru-RU" sz="3200" dirty="0" smtClean="0">
              <a:latin typeface="Comic Sans MS" pitchFamily="66" charset="0"/>
            </a:endParaRPr>
          </a:p>
          <a:p>
            <a:r>
              <a:rPr lang="ru-RU" sz="3200" b="1" i="1" dirty="0" err="1" smtClean="0">
                <a:latin typeface="Comic Sans MS" pitchFamily="66" charset="0"/>
              </a:rPr>
              <a:t>Квадратним</a:t>
            </a:r>
            <a:r>
              <a:rPr lang="ru-RU" sz="3200" b="1" i="1" dirty="0" smtClean="0">
                <a:latin typeface="Comic Sans MS" pitchFamily="66" charset="0"/>
              </a:rPr>
              <a:t> </a:t>
            </a:r>
            <a:r>
              <a:rPr lang="ru-RU" sz="3200" b="1" i="1" dirty="0" err="1" smtClean="0">
                <a:latin typeface="Comic Sans MS" pitchFamily="66" charset="0"/>
              </a:rPr>
              <a:t>коренем</a:t>
            </a:r>
            <a:r>
              <a:rPr lang="ru-RU" sz="3200" dirty="0" smtClean="0">
                <a:latin typeface="Comic Sans MS" pitchFamily="66" charset="0"/>
              </a:rPr>
              <a:t> </a:t>
            </a:r>
            <a:r>
              <a:rPr lang="ru-RU" sz="3200" dirty="0" err="1" smtClean="0">
                <a:latin typeface="Comic Sans MS" pitchFamily="66" charset="0"/>
              </a:rPr>
              <a:t>із</a:t>
            </a:r>
            <a:r>
              <a:rPr lang="ru-RU" sz="3200" dirty="0" smtClean="0">
                <a:latin typeface="Comic Sans MS" pitchFamily="66" charset="0"/>
              </a:rPr>
              <a:t> числа </a:t>
            </a:r>
            <a:r>
              <a:rPr lang="en-US" sz="3200" i="1" dirty="0" smtClean="0"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 </a:t>
            </a:r>
            <a:r>
              <a:rPr lang="ru-RU" sz="3200" dirty="0" err="1" smtClean="0">
                <a:latin typeface="Comic Sans MS" pitchFamily="66" charset="0"/>
              </a:rPr>
              <a:t>називається</a:t>
            </a:r>
            <a:r>
              <a:rPr lang="ru-RU" sz="3200" dirty="0" smtClean="0">
                <a:latin typeface="Comic Sans MS" pitchFamily="66" charset="0"/>
              </a:rPr>
              <a:t> число, квадрат </a:t>
            </a:r>
            <a:r>
              <a:rPr lang="ru-RU" sz="3200" dirty="0" err="1" smtClean="0">
                <a:latin typeface="Comic Sans MS" pitchFamily="66" charset="0"/>
              </a:rPr>
              <a:t>якого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dirty="0" err="1" smtClean="0">
                <a:latin typeface="Comic Sans MS" pitchFamily="66" charset="0"/>
              </a:rPr>
              <a:t>дорівнює</a:t>
            </a:r>
            <a:r>
              <a:rPr lang="ru-RU" sz="3200" dirty="0" smtClean="0">
                <a:latin typeface="Comic Sans MS" pitchFamily="66" charset="0"/>
              </a:rPr>
              <a:t> </a:t>
            </a:r>
            <a:r>
              <a:rPr lang="en-US" sz="3200" i="1" dirty="0" smtClean="0"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.</a:t>
            </a:r>
          </a:p>
          <a:p>
            <a:r>
              <a:rPr lang="ru-RU" sz="3200" b="1" i="1" dirty="0" err="1" smtClean="0">
                <a:latin typeface="Comic Sans MS" pitchFamily="66" charset="0"/>
              </a:rPr>
              <a:t>Арифметичним</a:t>
            </a:r>
            <a:r>
              <a:rPr lang="ru-RU" sz="3200" b="1" i="1" dirty="0" smtClean="0">
                <a:latin typeface="Comic Sans MS" pitchFamily="66" charset="0"/>
              </a:rPr>
              <a:t> </a:t>
            </a:r>
            <a:r>
              <a:rPr lang="ru-RU" sz="3200" b="1" i="1" dirty="0" err="1" smtClean="0">
                <a:latin typeface="Comic Sans MS" pitchFamily="66" charset="0"/>
              </a:rPr>
              <a:t>квадратним</a:t>
            </a:r>
            <a:r>
              <a:rPr lang="ru-RU" sz="3200" b="1" i="1" dirty="0" smtClean="0">
                <a:latin typeface="Comic Sans MS" pitchFamily="66" charset="0"/>
              </a:rPr>
              <a:t> </a:t>
            </a:r>
            <a:r>
              <a:rPr lang="ru-RU" sz="3200" b="1" i="1" dirty="0" err="1" smtClean="0">
                <a:latin typeface="Comic Sans MS" pitchFamily="66" charset="0"/>
              </a:rPr>
              <a:t>коренем</a:t>
            </a:r>
            <a:r>
              <a:rPr lang="ru-RU" sz="3200" dirty="0" smtClean="0">
                <a:latin typeface="Comic Sans MS" pitchFamily="66" charset="0"/>
              </a:rPr>
              <a:t> </a:t>
            </a:r>
            <a:r>
              <a:rPr lang="ru-RU" sz="3200" dirty="0" err="1" smtClean="0">
                <a:latin typeface="Comic Sans MS" pitchFamily="66" charset="0"/>
              </a:rPr>
              <a:t>із</a:t>
            </a:r>
            <a:r>
              <a:rPr lang="ru-RU" sz="3200" dirty="0" smtClean="0">
                <a:latin typeface="Comic Sans MS" pitchFamily="66" charset="0"/>
              </a:rPr>
              <a:t> числа </a:t>
            </a:r>
            <a:r>
              <a:rPr lang="en-US" sz="3200" i="1" dirty="0" smtClean="0"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 </a:t>
            </a:r>
            <a:r>
              <a:rPr lang="ru-RU" sz="3200" dirty="0" err="1" smtClean="0">
                <a:latin typeface="Comic Sans MS" pitchFamily="66" charset="0"/>
              </a:rPr>
              <a:t>називається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dirty="0" err="1" smtClean="0">
                <a:latin typeface="Comic Sans MS" pitchFamily="66" charset="0"/>
              </a:rPr>
              <a:t>невід’ємне</a:t>
            </a:r>
            <a:r>
              <a:rPr lang="ru-RU" sz="3200" dirty="0" smtClean="0">
                <a:latin typeface="Comic Sans MS" pitchFamily="66" charset="0"/>
              </a:rPr>
              <a:t> число, квадрат </a:t>
            </a:r>
            <a:r>
              <a:rPr lang="ru-RU" sz="3200" dirty="0" err="1" smtClean="0">
                <a:latin typeface="Comic Sans MS" pitchFamily="66" charset="0"/>
              </a:rPr>
              <a:t>якого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dirty="0" err="1" smtClean="0">
                <a:latin typeface="Comic Sans MS" pitchFamily="66" charset="0"/>
              </a:rPr>
              <a:t>дорівнює</a:t>
            </a:r>
            <a:r>
              <a:rPr lang="ru-RU" sz="3200" dirty="0" smtClean="0">
                <a:latin typeface="Comic Sans MS" pitchFamily="66" charset="0"/>
              </a:rPr>
              <a:t> </a:t>
            </a:r>
            <a:r>
              <a:rPr lang="en-US" sz="3200" i="1" dirty="0" smtClean="0"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. </a:t>
            </a:r>
            <a:r>
              <a:rPr lang="ru-RU" sz="3200" dirty="0" err="1" smtClean="0">
                <a:latin typeface="Comic Sans MS" pitchFamily="66" charset="0"/>
              </a:rPr>
              <a:t>Читаємо</a:t>
            </a:r>
            <a:r>
              <a:rPr lang="ru-RU" sz="3200" dirty="0" smtClean="0">
                <a:latin typeface="Comic Sans MS" pitchFamily="66" charset="0"/>
              </a:rPr>
              <a:t> — «</a:t>
            </a:r>
            <a:r>
              <a:rPr lang="ru-RU" sz="3200" dirty="0" err="1" smtClean="0">
                <a:latin typeface="Comic Sans MS" pitchFamily="66" charset="0"/>
              </a:rPr>
              <a:t>корінь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dirty="0" err="1" smtClean="0">
                <a:latin typeface="Comic Sans MS" pitchFamily="66" charset="0"/>
              </a:rPr>
              <a:t>квадратний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dirty="0" err="1" smtClean="0">
                <a:latin typeface="Comic Sans MS" pitchFamily="66" charset="0"/>
              </a:rPr>
              <a:t>з</a:t>
            </a:r>
            <a:r>
              <a:rPr lang="ru-RU" sz="3200" dirty="0" smtClean="0">
                <a:latin typeface="Comic Sans MS" pitchFamily="66" charset="0"/>
              </a:rPr>
              <a:t> </a:t>
            </a:r>
            <a:r>
              <a:rPr lang="en-US" sz="3200" i="1" dirty="0" smtClean="0"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».</a:t>
            </a:r>
            <a:r>
              <a:rPr lang="ru-RU" sz="3200" dirty="0" smtClean="0">
                <a:latin typeface="Comic Sans MS" pitchFamily="66" charset="0"/>
              </a:rPr>
              <a:t>Знаком </a:t>
            </a:r>
            <a:r>
              <a:rPr lang="ru-RU" sz="3200" dirty="0" err="1" smtClean="0">
                <a:latin typeface="Comic Sans MS" pitchFamily="66" charset="0"/>
              </a:rPr>
              <a:t>арифметичного</a:t>
            </a:r>
            <a:r>
              <a:rPr lang="ru-RU" sz="3200" dirty="0" smtClean="0">
                <a:latin typeface="Comic Sans MS" pitchFamily="66" charset="0"/>
              </a:rPr>
              <a:t> квадратного </a:t>
            </a:r>
            <a:r>
              <a:rPr lang="ru-RU" sz="3200" dirty="0" err="1" smtClean="0">
                <a:latin typeface="Comic Sans MS" pitchFamily="66" charset="0"/>
              </a:rPr>
              <a:t>кореня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dirty="0" err="1" smtClean="0">
                <a:latin typeface="Comic Sans MS" pitchFamily="66" charset="0"/>
              </a:rPr>
              <a:t>слугує</a:t>
            </a:r>
            <a:r>
              <a:rPr lang="ru-RU" sz="3200" dirty="0" smtClean="0">
                <a:latin typeface="Comic Sans MS" pitchFamily="66" charset="0"/>
              </a:rPr>
              <a:t> радикал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357166"/>
            <a:ext cx="82826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0" y="285728"/>
            <a:ext cx="9144000" cy="54292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7429552" cy="298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654032"/>
          </a:xfrm>
        </p:spPr>
        <p:txBody>
          <a:bodyPr>
            <a:noAutofit/>
          </a:bodyPr>
          <a:lstStyle/>
          <a:p>
            <a:r>
              <a:rPr lang="uk-U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Пояснення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785794"/>
            <a:ext cx="7772400" cy="457200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Comic Sans MS" pitchFamily="66" charset="0"/>
              </a:rPr>
              <a:t>З </a:t>
            </a:r>
            <a:r>
              <a:rPr lang="ru-RU" sz="1800" b="1" dirty="0" err="1" smtClean="0">
                <a:latin typeface="Comic Sans MS" pitchFamily="66" charset="0"/>
              </a:rPr>
              <a:t>давніх-давен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поряд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із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відшукуванням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площі</a:t>
            </a:r>
            <a:r>
              <a:rPr lang="ru-RU" sz="1800" b="1" dirty="0" smtClean="0">
                <a:latin typeface="Comic Sans MS" pitchFamily="66" charset="0"/>
              </a:rPr>
              <a:t> квадрата за </a:t>
            </a:r>
            <a:r>
              <a:rPr lang="ru-RU" sz="1800" b="1" dirty="0" err="1" smtClean="0">
                <a:latin typeface="Comic Sans MS" pitchFamily="66" charset="0"/>
              </a:rPr>
              <a:t>відомою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довжиною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його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сторони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доводилося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розв'язувати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обер­нену</a:t>
            </a:r>
            <a:r>
              <a:rPr lang="ru-RU" sz="1800" b="1" dirty="0" smtClean="0">
                <a:latin typeface="Comic Sans MS" pitchFamily="66" charset="0"/>
              </a:rPr>
              <a:t> задачу: «</a:t>
            </a:r>
            <a:r>
              <a:rPr lang="ru-RU" sz="1800" b="1" dirty="0" err="1" smtClean="0">
                <a:latin typeface="Comic Sans MS" pitchFamily="66" charset="0"/>
              </a:rPr>
              <a:t>Якою</a:t>
            </a:r>
            <a:r>
              <a:rPr lang="ru-RU" sz="1800" b="1" dirty="0" smtClean="0">
                <a:latin typeface="Comic Sans MS" pitchFamily="66" charset="0"/>
              </a:rPr>
              <a:t> повинна бути сторона квадрата, </a:t>
            </a:r>
            <a:r>
              <a:rPr lang="ru-RU" sz="1800" b="1" dirty="0" err="1" smtClean="0">
                <a:latin typeface="Comic Sans MS" pitchFamily="66" charset="0"/>
              </a:rPr>
              <a:t>щоб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його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площа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дорівнювала</a:t>
            </a:r>
            <a:r>
              <a:rPr lang="ru-RU" sz="1800" b="1" dirty="0" smtClean="0">
                <a:latin typeface="Comic Sans MS" pitchFamily="66" charset="0"/>
              </a:rPr>
              <a:t> а?» </a:t>
            </a:r>
            <a:r>
              <a:rPr lang="ru-RU" sz="1800" b="1" dirty="0" err="1" smtClean="0">
                <a:latin typeface="Comic Sans MS" pitchFamily="66" charset="0"/>
              </a:rPr>
              <a:t>Таку</a:t>
            </a:r>
            <a:r>
              <a:rPr lang="ru-RU" sz="1800" b="1" dirty="0" smtClean="0">
                <a:latin typeface="Comic Sans MS" pitchFamily="66" charset="0"/>
              </a:rPr>
              <a:t> задачу </a:t>
            </a:r>
            <a:r>
              <a:rPr lang="ru-RU" sz="1800" b="1" dirty="0" err="1" smtClean="0">
                <a:latin typeface="Comic Sans MS" pitchFamily="66" charset="0"/>
              </a:rPr>
              <a:t>вміли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розв'язувати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ще</a:t>
            </a:r>
            <a:r>
              <a:rPr lang="ru-RU" sz="1800" b="1" dirty="0" smtClean="0">
                <a:latin typeface="Comic Sans MS" pitchFamily="66" charset="0"/>
              </a:rPr>
              <a:t> 4 </a:t>
            </a:r>
            <a:r>
              <a:rPr lang="ru-RU" sz="1800" b="1" dirty="0" err="1" smtClean="0">
                <a:latin typeface="Comic Sans MS" pitchFamily="66" charset="0"/>
              </a:rPr>
              <a:t>тисячі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років</a:t>
            </a:r>
            <a:r>
              <a:rPr lang="ru-RU" sz="1800" b="1" dirty="0" smtClean="0">
                <a:latin typeface="Comic Sans MS" pitchFamily="66" charset="0"/>
              </a:rPr>
              <a:t> тому </a:t>
            </a:r>
            <a:r>
              <a:rPr lang="ru-RU" sz="1800" b="1" dirty="0" err="1" smtClean="0">
                <a:latin typeface="Comic Sans MS" pitchFamily="66" charset="0"/>
              </a:rPr>
              <a:t>вавилонські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вчені</a:t>
            </a:r>
            <a:r>
              <a:rPr lang="ru-RU" sz="1800" b="1" dirty="0" smtClean="0">
                <a:latin typeface="Comic Sans MS" pitchFamily="66" charset="0"/>
              </a:rPr>
              <a:t>. Вони </a:t>
            </a:r>
            <a:r>
              <a:rPr lang="ru-RU" sz="1800" b="1" dirty="0" err="1" smtClean="0">
                <a:latin typeface="Comic Sans MS" pitchFamily="66" charset="0"/>
              </a:rPr>
              <a:t>складали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таблиці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квадратів</a:t>
            </a:r>
            <a:r>
              <a:rPr lang="ru-RU" sz="1800" b="1" dirty="0" smtClean="0">
                <a:latin typeface="Comic Sans MS" pitchFamily="66" charset="0"/>
              </a:rPr>
              <a:t> чисел.</a:t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smtClean="0">
                <a:latin typeface="Comic Sans MS" pitchFamily="66" charset="0"/>
              </a:rPr>
              <a:t/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err="1" smtClean="0">
                <a:latin typeface="Comic Sans MS" pitchFamily="66" charset="0"/>
              </a:rPr>
              <a:t>Розв'яжемо</a:t>
            </a:r>
            <a:r>
              <a:rPr lang="ru-RU" sz="1800" b="1" dirty="0" smtClean="0">
                <a:latin typeface="Comic Sans MS" pitchFamily="66" charset="0"/>
              </a:rPr>
              <a:t> задачу.</a:t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smtClean="0">
                <a:latin typeface="Comic Sans MS" pitchFamily="66" charset="0"/>
              </a:rPr>
              <a:t/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smtClean="0">
                <a:latin typeface="Comic Sans MS" pitchFamily="66" charset="0"/>
              </a:rPr>
              <a:t>Нехай </a:t>
            </a:r>
            <a:r>
              <a:rPr lang="ru-RU" sz="1800" b="1" dirty="0" err="1" smtClean="0">
                <a:latin typeface="Comic Sans MS" pitchFamily="66" charset="0"/>
              </a:rPr>
              <a:t>довжина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сторони</a:t>
            </a:r>
            <a:r>
              <a:rPr lang="ru-RU" sz="1800" b="1" dirty="0" smtClean="0">
                <a:latin typeface="Comic Sans MS" pitchFamily="66" charset="0"/>
              </a:rPr>
              <a:t> квадрата </a:t>
            </a:r>
            <a:r>
              <a:rPr lang="ru-RU" sz="1800" b="1" dirty="0" err="1" smtClean="0">
                <a:latin typeface="Comic Sans MS" pitchFamily="66" charset="0"/>
              </a:rPr>
              <a:t>дорівнює</a:t>
            </a:r>
            <a:r>
              <a:rPr lang="ru-RU" sz="1800" b="1" dirty="0" smtClean="0">
                <a:latin typeface="Comic Sans MS" pitchFamily="66" charset="0"/>
              </a:rPr>
              <a:t> </a:t>
            </a:r>
            <a:r>
              <a:rPr lang="ru-RU" sz="1800" b="1" i="1" dirty="0" err="1" smtClean="0">
                <a:latin typeface="Comic Sans MS" pitchFamily="66" charset="0"/>
              </a:rPr>
              <a:t>х</a:t>
            </a:r>
            <a:r>
              <a:rPr lang="ru-RU" sz="1800" b="1" i="1" dirty="0" smtClean="0">
                <a:latin typeface="Comic Sans MS" pitchFamily="66" charset="0"/>
              </a:rPr>
              <a:t>, </a:t>
            </a:r>
            <a:r>
              <a:rPr lang="ru-RU" sz="1800" b="1" dirty="0" err="1" smtClean="0">
                <a:latin typeface="Comic Sans MS" pitchFamily="66" charset="0"/>
              </a:rPr>
              <a:t>тоді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його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пло­ща</a:t>
            </a:r>
            <a:r>
              <a:rPr lang="ru-RU" sz="1800" b="1" dirty="0" smtClean="0">
                <a:latin typeface="Comic Sans MS" pitchFamily="66" charset="0"/>
              </a:rPr>
              <a:t> </a:t>
            </a:r>
            <a:r>
              <a:rPr lang="ru-RU" sz="1800" b="1" i="1" dirty="0" smtClean="0">
                <a:latin typeface="Comic Sans MS" pitchFamily="66" charset="0"/>
              </a:rPr>
              <a:t>х</a:t>
            </a:r>
            <a:r>
              <a:rPr lang="ru-RU" sz="1800" b="1" i="1" baseline="30000" dirty="0" smtClean="0">
                <a:latin typeface="Comic Sans MS" pitchFamily="66" charset="0"/>
              </a:rPr>
              <a:t>2</a:t>
            </a:r>
            <a:r>
              <a:rPr lang="ru-RU" sz="1800" b="1" i="1" dirty="0" smtClean="0">
                <a:latin typeface="Comic Sans MS" pitchFamily="66" charset="0"/>
              </a:rPr>
              <a:t>. </a:t>
            </a:r>
            <a:r>
              <a:rPr lang="ru-RU" sz="1800" b="1" dirty="0" err="1" smtClean="0">
                <a:latin typeface="Comic Sans MS" pitchFamily="66" charset="0"/>
              </a:rPr>
              <a:t>Маємо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рівняння</a:t>
            </a:r>
            <a:r>
              <a:rPr lang="ru-RU" sz="1800" b="1" dirty="0" smtClean="0">
                <a:latin typeface="Comic Sans MS" pitchFamily="66" charset="0"/>
              </a:rPr>
              <a:t> </a:t>
            </a:r>
            <a:r>
              <a:rPr lang="ru-RU" sz="1800" b="1" i="1" dirty="0" smtClean="0">
                <a:latin typeface="Comic Sans MS" pitchFamily="66" charset="0"/>
              </a:rPr>
              <a:t>х</a:t>
            </a:r>
            <a:r>
              <a:rPr lang="ru-RU" sz="1800" b="1" i="1" baseline="30000" dirty="0" smtClean="0">
                <a:latin typeface="Comic Sans MS" pitchFamily="66" charset="0"/>
              </a:rPr>
              <a:t>2</a:t>
            </a:r>
            <a:r>
              <a:rPr lang="ru-RU" sz="1800" b="1" i="1" dirty="0" smtClean="0">
                <a:latin typeface="Comic Sans MS" pitchFamily="66" charset="0"/>
              </a:rPr>
              <a:t>= а.</a:t>
            </a:r>
            <a:r>
              <a:rPr lang="ru-RU" sz="1800" b="1" dirty="0" smtClean="0">
                <a:latin typeface="Comic Sans MS" pitchFamily="66" charset="0"/>
              </a:rPr>
              <a:t/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smtClean="0">
                <a:latin typeface="Comic Sans MS" pitchFamily="66" charset="0"/>
              </a:rPr>
              <a:t/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err="1" smtClean="0">
                <a:latin typeface="Comic Sans MS" pitchFamily="66" charset="0"/>
              </a:rPr>
              <a:t>Щоб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знайти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корені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цього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рівняння</a:t>
            </a:r>
            <a:r>
              <a:rPr lang="ru-RU" sz="1800" b="1" dirty="0" smtClean="0">
                <a:latin typeface="Comic Sans MS" pitchFamily="66" charset="0"/>
              </a:rPr>
              <a:t>, нам </a:t>
            </a:r>
            <a:r>
              <a:rPr lang="ru-RU" sz="1800" b="1" dirty="0" err="1" smtClean="0">
                <a:latin typeface="Comic Sans MS" pitchFamily="66" charset="0"/>
              </a:rPr>
              <a:t>необхідно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познайо­митися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з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новими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математичними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поняттями</a:t>
            </a:r>
            <a:r>
              <a:rPr lang="ru-RU" sz="1800" b="1" dirty="0" smtClean="0">
                <a:latin typeface="Comic Sans MS" pitchFamily="66" charset="0"/>
              </a:rPr>
              <a:t>.</a:t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smtClean="0">
                <a:latin typeface="Comic Sans MS" pitchFamily="66" charset="0"/>
              </a:rPr>
              <a:t/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err="1" smtClean="0">
                <a:latin typeface="Comic Sans MS" pitchFamily="66" charset="0"/>
              </a:rPr>
              <a:t>Якщо</a:t>
            </a:r>
            <a:r>
              <a:rPr lang="ru-RU" sz="1800" b="1" dirty="0" smtClean="0">
                <a:latin typeface="Comic Sans MS" pitchFamily="66" charset="0"/>
              </a:rPr>
              <a:t> </a:t>
            </a:r>
            <a:r>
              <a:rPr lang="ru-RU" sz="1800" b="1" i="1" dirty="0" smtClean="0">
                <a:latin typeface="Comic Sans MS" pitchFamily="66" charset="0"/>
              </a:rPr>
              <a:t>а </a:t>
            </a:r>
            <a:r>
              <a:rPr lang="ru-RU" sz="1800" b="1" dirty="0" smtClean="0">
                <a:latin typeface="Comic Sans MS" pitchFamily="66" charset="0"/>
              </a:rPr>
              <a:t>= 49, то </a:t>
            </a:r>
            <a:r>
              <a:rPr lang="ru-RU" sz="1800" b="1" dirty="0" err="1" smtClean="0">
                <a:latin typeface="Comic Sans MS" pitchFamily="66" charset="0"/>
              </a:rPr>
              <a:t>рівняння</a:t>
            </a:r>
            <a:r>
              <a:rPr lang="ru-RU" sz="1800" b="1" dirty="0" smtClean="0">
                <a:latin typeface="Comic Sans MS" pitchFamily="66" charset="0"/>
              </a:rPr>
              <a:t> </a:t>
            </a:r>
            <a:r>
              <a:rPr lang="ru-RU" sz="1800" b="1" i="1" dirty="0" smtClean="0">
                <a:latin typeface="Comic Sans MS" pitchFamily="66" charset="0"/>
              </a:rPr>
              <a:t>х</a:t>
            </a:r>
            <a:r>
              <a:rPr lang="ru-RU" sz="1800" b="1" i="1" baseline="30000" dirty="0" smtClean="0">
                <a:latin typeface="Comic Sans MS" pitchFamily="66" charset="0"/>
              </a:rPr>
              <a:t>2</a:t>
            </a:r>
            <a:r>
              <a:rPr lang="ru-RU" sz="1800" b="1" dirty="0" smtClean="0">
                <a:latin typeface="Comic Sans MS" pitchFamily="66" charset="0"/>
              </a:rPr>
              <a:t> = 49 </a:t>
            </a:r>
            <a:r>
              <a:rPr lang="ru-RU" sz="1800" b="1" dirty="0" err="1" smtClean="0">
                <a:latin typeface="Comic Sans MS" pitchFamily="66" charset="0"/>
              </a:rPr>
              <a:t>має</a:t>
            </a:r>
            <a:r>
              <a:rPr lang="ru-RU" sz="1800" b="1" dirty="0" smtClean="0">
                <a:latin typeface="Comic Sans MS" pitchFamily="66" charset="0"/>
              </a:rPr>
              <a:t> два </a:t>
            </a:r>
            <a:r>
              <a:rPr lang="ru-RU" sz="1800" b="1" dirty="0" err="1" smtClean="0">
                <a:latin typeface="Comic Sans MS" pitchFamily="66" charset="0"/>
              </a:rPr>
              <a:t>корені</a:t>
            </a:r>
            <a:r>
              <a:rPr lang="ru-RU" sz="1800" b="1" dirty="0" smtClean="0">
                <a:latin typeface="Comic Sans MS" pitchFamily="66" charset="0"/>
              </a:rPr>
              <a:t> 7 </a:t>
            </a:r>
            <a:r>
              <a:rPr lang="ru-RU" sz="1800" b="1" dirty="0" err="1" smtClean="0">
                <a:latin typeface="Comic Sans MS" pitchFamily="66" charset="0"/>
              </a:rPr>
              <a:t>і</a:t>
            </a:r>
            <a:r>
              <a:rPr lang="ru-RU" sz="1800" b="1" dirty="0" smtClean="0">
                <a:latin typeface="Comic Sans MS" pitchFamily="66" charset="0"/>
              </a:rPr>
              <a:t> -7.</a:t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smtClean="0">
                <a:latin typeface="Comic Sans MS" pitchFamily="66" charset="0"/>
              </a:rPr>
              <a:t/>
            </a:r>
            <a:br>
              <a:rPr lang="ru-RU" sz="1800" b="1" dirty="0" smtClean="0">
                <a:latin typeface="Comic Sans MS" pitchFamily="66" charset="0"/>
              </a:rPr>
            </a:br>
            <a:r>
              <a:rPr lang="ru-RU" sz="1800" b="1" dirty="0" err="1" smtClean="0">
                <a:latin typeface="Comic Sans MS" pitchFamily="66" charset="0"/>
              </a:rPr>
              <a:t>Дійсно</a:t>
            </a:r>
            <a:r>
              <a:rPr lang="ru-RU" sz="1800" b="1" dirty="0" smtClean="0">
                <a:latin typeface="Comic Sans MS" pitchFamily="66" charset="0"/>
              </a:rPr>
              <a:t>, 7</a:t>
            </a:r>
            <a:r>
              <a:rPr lang="ru-RU" sz="1800" b="1" baseline="30000" dirty="0" smtClean="0">
                <a:latin typeface="Comic Sans MS" pitchFamily="66" charset="0"/>
              </a:rPr>
              <a:t>2</a:t>
            </a:r>
            <a:r>
              <a:rPr lang="ru-RU" sz="1800" b="1" dirty="0" smtClean="0">
                <a:latin typeface="Comic Sans MS" pitchFamily="66" charset="0"/>
              </a:rPr>
              <a:t> = 49 </a:t>
            </a:r>
            <a:r>
              <a:rPr lang="ru-RU" sz="1800" b="1" dirty="0" err="1" smtClean="0">
                <a:latin typeface="Comic Sans MS" pitchFamily="66" charset="0"/>
              </a:rPr>
              <a:t>і</a:t>
            </a:r>
            <a:r>
              <a:rPr lang="ru-RU" sz="1800" b="1" dirty="0" smtClean="0">
                <a:latin typeface="Comic Sans MS" pitchFamily="66" charset="0"/>
              </a:rPr>
              <a:t> (-7)</a:t>
            </a:r>
            <a:r>
              <a:rPr lang="ru-RU" sz="1800" b="1" baseline="30000" dirty="0" smtClean="0">
                <a:latin typeface="Comic Sans MS" pitchFamily="66" charset="0"/>
              </a:rPr>
              <a:t>2</a:t>
            </a:r>
            <a:r>
              <a:rPr lang="ru-RU" sz="1800" b="1" dirty="0" smtClean="0">
                <a:latin typeface="Comic Sans MS" pitchFamily="66" charset="0"/>
              </a:rPr>
              <a:t> = 49. Яке </a:t>
            </a:r>
            <a:r>
              <a:rPr lang="ru-RU" sz="1800" b="1" dirty="0" err="1" smtClean="0">
                <a:latin typeface="Comic Sans MS" pitchFamily="66" charset="0"/>
              </a:rPr>
              <a:t>з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цих</a:t>
            </a:r>
            <a:r>
              <a:rPr lang="ru-RU" sz="1800" b="1" dirty="0" smtClean="0">
                <a:latin typeface="Comic Sans MS" pitchFamily="66" charset="0"/>
              </a:rPr>
              <a:t> чисел </a:t>
            </a:r>
            <a:r>
              <a:rPr lang="ru-RU" sz="1800" b="1" dirty="0" err="1" smtClean="0">
                <a:latin typeface="Comic Sans MS" pitchFamily="66" charset="0"/>
              </a:rPr>
              <a:t>задовольняє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умові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задачі</a:t>
            </a:r>
            <a:r>
              <a:rPr lang="ru-RU" sz="1800" b="1" dirty="0" smtClean="0">
                <a:latin typeface="Comic Sans MS" pitchFamily="66" charset="0"/>
              </a:rPr>
              <a:t>? </a:t>
            </a:r>
            <a:r>
              <a:rPr lang="ru-RU" sz="1800" b="1" i="1" dirty="0" err="1" smtClean="0">
                <a:latin typeface="Comic Sans MS" pitchFamily="66" charset="0"/>
              </a:rPr>
              <a:t>Відповідь</a:t>
            </a:r>
            <a:r>
              <a:rPr lang="ru-RU" sz="1800" b="1" i="1" dirty="0" smtClean="0">
                <a:latin typeface="Comic Sans MS" pitchFamily="66" charset="0"/>
              </a:rPr>
              <a:t>: 7. </a:t>
            </a:r>
            <a:r>
              <a:rPr lang="ru-RU" sz="1800" b="1" dirty="0" err="1" smtClean="0">
                <a:latin typeface="Comic Sans MS" pitchFamily="66" charset="0"/>
              </a:rPr>
              <a:t>Чому</a:t>
            </a:r>
            <a:r>
              <a:rPr lang="ru-RU" sz="1800" b="1" dirty="0" smtClean="0">
                <a:latin typeface="Comic Sans MS" pitchFamily="66" charset="0"/>
              </a:rPr>
              <a:t>? (</a:t>
            </a:r>
            <a:r>
              <a:rPr lang="ru-RU" sz="1800" b="1" dirty="0" err="1" smtClean="0">
                <a:latin typeface="Comic Sans MS" pitchFamily="66" charset="0"/>
              </a:rPr>
              <a:t>Довжина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сторони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є</a:t>
            </a:r>
            <a:r>
              <a:rPr lang="ru-RU" sz="1800" b="1" dirty="0" smtClean="0">
                <a:latin typeface="Comic Sans MS" pitchFamily="66" charset="0"/>
              </a:rPr>
              <a:t> </a:t>
            </a:r>
            <a:r>
              <a:rPr lang="ru-RU" sz="1800" b="1" dirty="0" err="1" smtClean="0">
                <a:latin typeface="Comic Sans MS" pitchFamily="66" charset="0"/>
              </a:rPr>
              <a:t>додатне</a:t>
            </a:r>
            <a:r>
              <a:rPr lang="ru-RU" sz="1800" b="1" dirty="0" smtClean="0">
                <a:latin typeface="Comic Sans MS" pitchFamily="66" charset="0"/>
              </a:rPr>
              <a:t> число.)</a:t>
            </a:r>
            <a:endParaRPr lang="ru-RU" sz="1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09600" y="304800"/>
            <a:ext cx="81534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3200" b="1" dirty="0"/>
              <a:t>Застосування</a:t>
            </a:r>
            <a:endParaRPr lang="ru-RU" sz="3200" b="1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533400" y="1447800"/>
            <a:ext cx="8305800" cy="838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066800" y="2286000"/>
            <a:ext cx="533400" cy="2743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343400" y="2286000"/>
            <a:ext cx="5334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620000" y="2362200"/>
            <a:ext cx="533400" cy="2743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5181600"/>
            <a:ext cx="2895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429000" y="3505200"/>
            <a:ext cx="2438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477000" y="5181600"/>
            <a:ext cx="2438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0"/>
            <a:ext cx="22860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581400"/>
            <a:ext cx="12954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5334000"/>
            <a:ext cx="1143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1571612"/>
            <a:ext cx="5000660" cy="57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28596" y="500042"/>
          <a:ext cx="8358246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Приклади рішення рівнянь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Содержимое 3" descr="algebra_belyanina_-_0066-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2000240"/>
            <a:ext cx="7929618" cy="264320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</TotalTime>
  <Words>80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Квадратні корені</vt:lpstr>
      <vt:lpstr>Квадратний корінь</vt:lpstr>
      <vt:lpstr>Слайд 3</vt:lpstr>
      <vt:lpstr>Слайд 4</vt:lpstr>
      <vt:lpstr>Пояснення</vt:lpstr>
      <vt:lpstr>Слайд 6</vt:lpstr>
      <vt:lpstr>Слайд 7</vt:lpstr>
      <vt:lpstr>Приклади рішення рівнянь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Квадратні корені</dc:title>
  <dc:creator>Elvira</dc:creator>
  <cp:lastModifiedBy>Elvira</cp:lastModifiedBy>
  <cp:revision>7</cp:revision>
  <dcterms:created xsi:type="dcterms:W3CDTF">2013-04-24T17:45:14Z</dcterms:created>
  <dcterms:modified xsi:type="dcterms:W3CDTF">2013-04-24T18:46:28Z</dcterms:modified>
</cp:coreProperties>
</file>