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ADD2F1"/>
    <a:srgbClr val="68B1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7" autoAdjust="0"/>
    <p:restoredTop sz="94695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F21E3-BCFD-4298-A1AF-4BD09947D23E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F7A80-43B2-4816-833B-2782F124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F7A80-43B2-4816-833B-2782F1246AF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F3BB-97C3-4385-9F88-67593D963DE2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6BD15-4CEA-4A19-B75B-56CDC9192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Декартові координати на площині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3929066"/>
            <a:ext cx="5829296" cy="1643074"/>
          </a:xfrm>
        </p:spPr>
        <p:txBody>
          <a:bodyPr>
            <a:normAutofit/>
          </a:bodyPr>
          <a:lstStyle/>
          <a:p>
            <a:r>
              <a:rPr lang="uk-UA" smtClean="0"/>
              <a:t>  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57686" y="3786191"/>
            <a:ext cx="45720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 </a:t>
            </a:r>
            <a:r>
              <a:rPr lang="ru-RU" smtClean="0"/>
              <a:t>   «</a:t>
            </a:r>
            <a:r>
              <a:rPr lang="ru-RU" err="1"/>
              <a:t>Поки</a:t>
            </a:r>
            <a:r>
              <a:rPr lang="ru-RU"/>
              <a:t> алгебра </a:t>
            </a:r>
            <a:r>
              <a:rPr lang="ru-RU" err="1"/>
              <a:t>і</a:t>
            </a:r>
            <a:r>
              <a:rPr lang="ru-RU"/>
              <a:t> </a:t>
            </a:r>
            <a:r>
              <a:rPr lang="ru-RU" err="1"/>
              <a:t>геометрія</a:t>
            </a:r>
            <a:r>
              <a:rPr lang="ru-RU"/>
              <a:t> </a:t>
            </a:r>
            <a:r>
              <a:rPr lang="ru-RU" err="1"/>
              <a:t>розвивалися</a:t>
            </a:r>
            <a:r>
              <a:rPr lang="ru-RU"/>
              <a:t> </a:t>
            </a:r>
            <a:r>
              <a:rPr lang="ru-RU" err="1"/>
              <a:t>кожна</a:t>
            </a:r>
            <a:r>
              <a:rPr lang="ru-RU"/>
              <a:t> </a:t>
            </a:r>
            <a:r>
              <a:rPr lang="ru-RU" err="1"/>
              <a:t>своїм</a:t>
            </a:r>
            <a:r>
              <a:rPr lang="ru-RU"/>
              <a:t> шляхом, </a:t>
            </a:r>
            <a:r>
              <a:rPr lang="ru-RU" err="1"/>
              <a:t>розвиток</a:t>
            </a:r>
            <a:r>
              <a:rPr lang="ru-RU"/>
              <a:t> </a:t>
            </a:r>
            <a:r>
              <a:rPr lang="ru-RU" err="1"/>
              <a:t>їх</a:t>
            </a:r>
            <a:r>
              <a:rPr lang="ru-RU"/>
              <a:t> </a:t>
            </a:r>
            <a:r>
              <a:rPr lang="ru-RU" err="1"/>
              <a:t>був</a:t>
            </a:r>
            <a:r>
              <a:rPr lang="ru-RU"/>
              <a:t> </a:t>
            </a:r>
            <a:r>
              <a:rPr lang="ru-RU" err="1"/>
              <a:t>повільний</a:t>
            </a:r>
            <a:r>
              <a:rPr lang="ru-RU"/>
              <a:t>, а </a:t>
            </a:r>
            <a:r>
              <a:rPr lang="ru-RU" err="1"/>
              <a:t>застосування</a:t>
            </a:r>
            <a:r>
              <a:rPr lang="ru-RU"/>
              <a:t> </a:t>
            </a:r>
            <a:r>
              <a:rPr lang="ru-RU" err="1"/>
              <a:t>обмежене</a:t>
            </a:r>
            <a:r>
              <a:rPr lang="ru-RU"/>
              <a:t>. Та коли </a:t>
            </a:r>
            <a:r>
              <a:rPr lang="ru-RU" err="1"/>
              <a:t>ці</a:t>
            </a:r>
            <a:r>
              <a:rPr lang="ru-RU"/>
              <a:t> </a:t>
            </a:r>
            <a:r>
              <a:rPr lang="ru-RU" err="1"/>
              <a:t>дві</a:t>
            </a:r>
            <a:r>
              <a:rPr lang="ru-RU"/>
              <a:t> науки </a:t>
            </a:r>
            <a:r>
              <a:rPr lang="ru-RU" err="1"/>
              <a:t>об’єдналися</a:t>
            </a:r>
            <a:r>
              <a:rPr lang="ru-RU"/>
              <a:t>, вони одна </a:t>
            </a:r>
            <a:r>
              <a:rPr lang="ru-RU" err="1"/>
              <a:t>одній</a:t>
            </a:r>
            <a:r>
              <a:rPr lang="ru-RU"/>
              <a:t> додали </a:t>
            </a:r>
            <a:r>
              <a:rPr lang="ru-RU" err="1"/>
              <a:t>життєвої</a:t>
            </a:r>
            <a:r>
              <a:rPr lang="ru-RU"/>
              <a:t> </a:t>
            </a:r>
            <a:r>
              <a:rPr lang="ru-RU" err="1"/>
              <a:t>снаги</a:t>
            </a:r>
            <a:r>
              <a:rPr lang="ru-RU"/>
              <a:t> </a:t>
            </a:r>
            <a:r>
              <a:rPr lang="ru-RU" err="1"/>
              <a:t>і</a:t>
            </a:r>
            <a:r>
              <a:rPr lang="ru-RU"/>
              <a:t> </a:t>
            </a:r>
            <a:r>
              <a:rPr lang="ru-RU" err="1"/>
              <a:t>відтоді</a:t>
            </a:r>
            <a:r>
              <a:rPr lang="ru-RU"/>
              <a:t> </a:t>
            </a:r>
            <a:r>
              <a:rPr lang="ru-RU" err="1"/>
              <a:t>обидві</a:t>
            </a:r>
            <a:r>
              <a:rPr lang="ru-RU"/>
              <a:t> </a:t>
            </a:r>
            <a:r>
              <a:rPr lang="ru-RU" err="1"/>
              <a:t>швидкою</a:t>
            </a:r>
            <a:r>
              <a:rPr lang="ru-RU"/>
              <a:t> ходою рушили вперед до </a:t>
            </a:r>
            <a:r>
              <a:rPr lang="ru-RU" err="1"/>
              <a:t>досконалості</a:t>
            </a:r>
            <a:r>
              <a:rPr lang="ru-RU"/>
              <a:t>.»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285720" y="6357958"/>
            <a:ext cx="428628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000100" y="6357958"/>
            <a:ext cx="428628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Свиток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4572008"/>
            <a:ext cx="1219200" cy="120967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4187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10176 C 0.00573 0.11309 0.01181 0.10847 0.01945 0.10708 C 0.01997 0.10292 0.01945 0.09829 0.02084 0.09436 C 0.02153 0.09228 0.02396 0.09228 0.025 0.09066 C 0.03421 0.07632 0.02171 0.08927 0.03178 0.07979 C 0.03525 0.07308 0.0441 0.06152 0.0441 0.06152 C 0.04705 0.04579 0.04844 0.02961 0.05243 0.01411 C 0.05417 0.0074 0.06025 0.00139 0.06337 -0.00416 C 0.06632 -0.01919 0.06615 -0.03677 0.07292 -0.04972 C 0.0757 -0.06059 0.08247 -0.06822 0.08525 -0.07909 C 0.08473 -0.09435 0.08507 -0.10962 0.08386 -0.12465 C 0.08368 -0.12673 0.08195 -0.12812 0.08108 -0.12997 C 0.07917 -0.13367 0.07761 -0.13737 0.0757 -0.14107 C 0.06719 -0.15795 0.05747 -0.18941 0.04271 -0.19588 C 0.03941 -0.20259 0.03768 -0.20791 0.03178 -0.21045 C 0.02535 -0.22271 0.01598 -0.22941 0.0099 -0.24144 C 0.00643 -0.25971 0.00903 -0.28261 0.00174 -0.29972 C -0.00329 -0.31151 -0.00329 -0.30689 -0.0052 -0.31614 C -0.00625 -0.321 -0.00798 -0.33071 -0.00798 -0.33071 C -0.0092 -0.35985 -0.01215 -0.38668 -0.01753 -0.41466 C -0.01944 -0.42437 -0.01892 -0.42923 -0.0243 -0.43663 C -0.0335 -0.47271 -0.01284 -0.49028 0.00434 -0.51318 C 0.00834 -0.5185 0.01198 -0.52798 0.01667 -0.53145 C 0.01928 -0.5333 0.025 -0.53515 0.025 -0.53515 C 0.02639 -0.53631 0.02743 -0.53793 0.029 -0.53885 C 0.03073 -0.53978 0.03282 -0.53954 0.03455 -0.5407 C 0.04167 -0.54579 0.04705 -0.55481 0.05365 -0.56082 C 0.05191 -0.56151 0.04879 -0.56036 0.04827 -0.56267 C 0.04636 -0.57285 0.04983 -0.59274 0.05643 -0.60083 C 0.07396 -0.62211 0.1073 -0.63298 0.13039 -0.63922 C 0.14428 -0.64847 0.16962 -0.66535 0.18525 -0.66651 C 0.19983 -0.66767 0.21441 -0.66767 0.229 -0.66836 C 0.25053 -0.66119 0.22518 -0.66905 0.28108 -0.66466 C 0.28803 -0.6642 0.30174 -0.66119 0.30174 -0.66119 C 0.31181 -0.65425 0.32188 -0.65495 0.33316 -0.65379 C 0.34792 -0.64986 0.3625 -0.64778 0.37709 -0.64292 C 0.38021 -0.64084 0.38368 -0.63968 0.38664 -0.63737 C 0.39827 -0.62835 0.38664 -0.63413 0.39618 -0.62997 C 0.39966 -0.62673 0.40226 -0.62234 0.40573 -0.6191 C 0.40695 -0.61794 0.40851 -0.61817 0.4099 -0.61725 C 0.41893 -0.6117 0.429 -0.60222 0.43872 -0.59898 C 0.4566 -0.58348 0.47882 -0.58025 0.49896 -0.57354 C 0.57066 -0.57539 0.54966 -0.57423 0.59202 -0.58256 C 0.60573 -0.58857 0.61789 -0.60175 0.63178 -0.60823 C 0.64271 -0.62234 0.63178 -0.60476 0.63178 -0.6191 C 0.63178 -0.62141 0.63438 -0.62188 0.63594 -0.6228 C 0.63993 -0.62511 0.6441 -0.62673 0.64827 -0.62835 C 0.66007 -0.63298 0.66771 -0.63413 0.68108 -0.63552 C 0.69115 -0.63876 0.70122 -0.64153 0.71129 -0.64477 C 0.74931 -0.64315 0.75608 -0.64338 0.78525 -0.63367 C 0.79566 -0.62442 0.80643 -0.61586 0.81667 -0.60638 C 0.82014 -0.59274 0.82848 -0.58002 0.83455 -0.56799 C 0.8408 -0.5555 0.84323 -0.54001 0.84688 -0.52613 C 0.84636 -0.48173 0.84636 -0.43732 0.84549 -0.39292 C 0.84497 -0.37095 0.83247 -0.3395 0.82362 -0.32169 C 0.82032 -0.31498 0.81684 -0.30527 0.81129 -0.30157 C 0.80539 -0.29764 0.79827 -0.29879 0.79202 -0.29625 C 0.76459 -0.28561 0.76233 -0.28515 0.72778 -0.2833 C 0.72466 -0.27752 0.72657 -0.27798 0.72362 -0.27798 " pathEditMode="relative" ptsTypes="ffffffffffffffffffffffffffffffffffffffffffffffffffffffffffA">
                                      <p:cBhvr>
                                        <p:cTn id="1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5984" y="214311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               </a:t>
            </a:r>
            <a:r>
              <a:rPr lang="uk-UA" sz="3200" smtClean="0"/>
              <a:t>Дякую за увагу!</a:t>
            </a:r>
            <a:endParaRPr lang="ru-RU" sz="3200"/>
          </a:p>
        </p:txBody>
      </p:sp>
      <p:sp>
        <p:nvSpPr>
          <p:cNvPr id="4" name="TextBox 3"/>
          <p:cNvSpPr txBox="1"/>
          <p:nvPr/>
        </p:nvSpPr>
        <p:spPr>
          <a:xfrm>
            <a:off x="5715008" y="4929198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Презентацію виконала</a:t>
            </a:r>
          </a:p>
          <a:p>
            <a:r>
              <a:rPr lang="uk-UA" smtClean="0"/>
              <a:t>у</a:t>
            </a:r>
            <a:r>
              <a:rPr lang="uk-UA" smtClean="0"/>
              <a:t>чениця 9-Б класу</a:t>
            </a:r>
          </a:p>
          <a:p>
            <a:r>
              <a:rPr lang="uk-UA" smtClean="0"/>
              <a:t>Безпечанська Тетяна</a:t>
            </a:r>
            <a:endParaRPr lang="ru-RU"/>
          </a:p>
        </p:txBody>
      </p:sp>
      <p:pic>
        <p:nvPicPr>
          <p:cNvPr id="5" name="Рисунок 4" descr="line_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3143248"/>
            <a:ext cx="5738245" cy="72866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82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ApG0xgos5KY.jpgefgfdgxgfhxghg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571480"/>
            <a:ext cx="7670800" cy="5753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29058" y="2214554"/>
            <a:ext cx="39290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Декартова система координат </a:t>
            </a:r>
            <a:br>
              <a:rPr lang="ru-RU" smtClean="0"/>
            </a:br>
            <a:r>
              <a:rPr lang="ru-RU" smtClean="0"/>
              <a:t>-система координат на </a:t>
            </a:r>
            <a:br>
              <a:rPr lang="ru-RU" smtClean="0"/>
            </a:br>
            <a:r>
              <a:rPr lang="ru-RU" smtClean="0"/>
              <a:t>площині або в </a:t>
            </a:r>
            <a:br>
              <a:rPr lang="ru-RU" smtClean="0"/>
            </a:br>
            <a:r>
              <a:rPr lang="ru-RU" smtClean="0"/>
              <a:t>просторі, зазвичай з </a:t>
            </a:r>
            <a:br>
              <a:rPr lang="ru-RU" smtClean="0"/>
            </a:br>
            <a:r>
              <a:rPr lang="ru-RU" smtClean="0"/>
              <a:t>взаємно перпендикулярними </a:t>
            </a:r>
            <a:br>
              <a:rPr lang="ru-RU" smtClean="0"/>
            </a:br>
            <a:r>
              <a:rPr lang="ru-RU" smtClean="0"/>
              <a:t>осями і однаковими </a:t>
            </a:r>
            <a:br>
              <a:rPr lang="ru-RU" smtClean="0"/>
            </a:br>
            <a:r>
              <a:rPr lang="ru-RU" smtClean="0"/>
              <a:t>масштабами по осях - </a:t>
            </a:r>
            <a:br>
              <a:rPr lang="ru-RU" smtClean="0"/>
            </a:br>
            <a:r>
              <a:rPr lang="ru-RU" smtClean="0"/>
              <a:t>прямокутні декартові </a:t>
            </a:r>
            <a:br>
              <a:rPr lang="ru-RU" smtClean="0"/>
            </a:br>
            <a:r>
              <a:rPr lang="ru-RU" smtClean="0"/>
              <a:t>координати. Названі 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на</a:t>
            </a:r>
            <a:r>
              <a:rPr lang="en-US" smtClean="0"/>
              <a:t> </a:t>
            </a:r>
            <a:r>
              <a:rPr lang="ru-RU" smtClean="0"/>
              <a:t>ім'я </a:t>
            </a:r>
            <a:r>
              <a:rPr lang="ru-RU" smtClean="0"/>
              <a:t>Р. Декарта.</a:t>
            </a:r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357158" y="6500834"/>
            <a:ext cx="357190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57224" y="6500834"/>
            <a:ext cx="357190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ransition advTm="128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D2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Історична Довідка</a:t>
            </a: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357298"/>
            <a:ext cx="807249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smtClean="0"/>
              <a:t>Рене </a:t>
            </a:r>
            <a:r>
              <a:rPr lang="ru-RU" sz="1400"/>
              <a:t>Декарт </a:t>
            </a:r>
            <a:r>
              <a:rPr lang="ru-RU" sz="1400" err="1"/>
              <a:t>народився</a:t>
            </a:r>
            <a:r>
              <a:rPr lang="ru-RU" sz="1400"/>
              <a:t> у </a:t>
            </a:r>
            <a:r>
              <a:rPr lang="ru-RU" sz="1400" err="1"/>
              <a:t>Франції</a:t>
            </a:r>
            <a:r>
              <a:rPr lang="ru-RU" sz="1400"/>
              <a:t> 31 </a:t>
            </a:r>
            <a:r>
              <a:rPr lang="ru-RU" sz="1400" err="1"/>
              <a:t>березня</a:t>
            </a:r>
            <a:r>
              <a:rPr lang="ru-RU" sz="1400"/>
              <a:t> 1596 року. </a:t>
            </a:r>
            <a:r>
              <a:rPr lang="ru-RU" sz="1400" err="1"/>
              <a:t>Він</a:t>
            </a:r>
            <a:r>
              <a:rPr lang="ru-RU" sz="1400"/>
              <a:t> </a:t>
            </a:r>
            <a:r>
              <a:rPr lang="ru-RU" sz="1400" err="1"/>
              <a:t>отримав</a:t>
            </a:r>
            <a:r>
              <a:rPr lang="ru-RU" sz="1400"/>
              <a:t> </a:t>
            </a:r>
            <a:r>
              <a:rPr lang="ru-RU" sz="1400" err="1"/>
              <a:t>від</a:t>
            </a:r>
            <a:r>
              <a:rPr lang="ru-RU" sz="1400"/>
              <a:t> батька невеликий </a:t>
            </a:r>
            <a:r>
              <a:rPr lang="ru-RU" sz="1400" err="1"/>
              <a:t>спадок</a:t>
            </a:r>
            <a:r>
              <a:rPr lang="ru-RU" sz="1400"/>
              <a:t>, </a:t>
            </a:r>
            <a:r>
              <a:rPr lang="ru-RU" sz="1400" err="1"/>
              <a:t>який</a:t>
            </a:r>
            <a:r>
              <a:rPr lang="ru-RU" sz="1400"/>
              <a:t> дозволив </a:t>
            </a:r>
            <a:r>
              <a:rPr lang="ru-RU" sz="1400" err="1"/>
              <a:t>йому</a:t>
            </a:r>
            <a:r>
              <a:rPr lang="ru-RU" sz="1400"/>
              <a:t> </a:t>
            </a:r>
            <a:r>
              <a:rPr lang="ru-RU" sz="1400" err="1"/>
              <a:t>присвятити</a:t>
            </a:r>
            <a:r>
              <a:rPr lang="ru-RU" sz="1400"/>
              <a:t> </a:t>
            </a:r>
            <a:r>
              <a:rPr lang="ru-RU" sz="1400" err="1"/>
              <a:t>своє</a:t>
            </a:r>
            <a:r>
              <a:rPr lang="ru-RU" sz="1400"/>
              <a:t> </a:t>
            </a:r>
            <a:r>
              <a:rPr lang="ru-RU" sz="1400" err="1"/>
              <a:t>життя</a:t>
            </a:r>
            <a:r>
              <a:rPr lang="ru-RU" sz="1400"/>
              <a:t> </a:t>
            </a:r>
            <a:r>
              <a:rPr lang="ru-RU" sz="1400" err="1"/>
              <a:t>науці</a:t>
            </a:r>
            <a:r>
              <a:rPr lang="ru-RU" sz="1400"/>
              <a:t> та </a:t>
            </a:r>
            <a:r>
              <a:rPr lang="ru-RU" sz="1400" err="1"/>
              <a:t>мандрівкам</a:t>
            </a:r>
            <a:r>
              <a:rPr lang="ru-RU" sz="1400"/>
              <a:t>. З 1604 по 1612 роки Декарт </a:t>
            </a:r>
            <a:r>
              <a:rPr lang="ru-RU" sz="1400" err="1"/>
              <a:t>навчався</a:t>
            </a:r>
            <a:r>
              <a:rPr lang="ru-RU" sz="1400"/>
              <a:t> в </a:t>
            </a:r>
            <a:r>
              <a:rPr lang="ru-RU" sz="1400" err="1"/>
              <a:t>єзуїтському</a:t>
            </a:r>
            <a:r>
              <a:rPr lang="ru-RU" sz="1400"/>
              <a:t> </a:t>
            </a:r>
            <a:r>
              <a:rPr lang="ru-RU" sz="1400" err="1"/>
              <a:t>колежі</a:t>
            </a:r>
            <a:r>
              <a:rPr lang="ru-RU" sz="1400"/>
              <a:t>, де </a:t>
            </a:r>
            <a:r>
              <a:rPr lang="ru-RU" sz="1400" err="1"/>
              <a:t>отримав</a:t>
            </a:r>
            <a:r>
              <a:rPr lang="ru-RU" sz="1400"/>
              <a:t> добру </a:t>
            </a:r>
            <a:r>
              <a:rPr lang="ru-RU" sz="1400" err="1"/>
              <a:t>гуманітарну</a:t>
            </a:r>
            <a:r>
              <a:rPr lang="ru-RU" sz="1400"/>
              <a:t> та </a:t>
            </a:r>
            <a:r>
              <a:rPr lang="ru-RU" sz="1400" err="1"/>
              <a:t>математичну</a:t>
            </a:r>
            <a:r>
              <a:rPr lang="ru-RU" sz="1400"/>
              <a:t> </a:t>
            </a:r>
            <a:r>
              <a:rPr lang="ru-RU" sz="1400" err="1"/>
              <a:t>освіту</a:t>
            </a:r>
            <a:r>
              <a:rPr lang="ru-RU" sz="1400"/>
              <a:t>. </a:t>
            </a:r>
            <a:r>
              <a:rPr lang="ru-RU" sz="1400" err="1"/>
              <a:t>Він</a:t>
            </a:r>
            <a:r>
              <a:rPr lang="ru-RU" sz="1400"/>
              <a:t> проявляв </a:t>
            </a:r>
            <a:r>
              <a:rPr lang="ru-RU" sz="1400" err="1"/>
              <a:t>великі</a:t>
            </a:r>
            <a:r>
              <a:rPr lang="ru-RU" sz="1400"/>
              <a:t> </a:t>
            </a:r>
            <a:r>
              <a:rPr lang="ru-RU" sz="1400" err="1"/>
              <a:t>здібності</a:t>
            </a:r>
            <a:r>
              <a:rPr lang="ru-RU" sz="1400"/>
              <a:t> до </a:t>
            </a:r>
            <a:r>
              <a:rPr lang="ru-RU" sz="1400" err="1"/>
              <a:t>філософії</a:t>
            </a:r>
            <a:r>
              <a:rPr lang="ru-RU" sz="1400"/>
              <a:t>, </a:t>
            </a:r>
            <a:r>
              <a:rPr lang="ru-RU" sz="1400" err="1"/>
              <a:t>фізики</a:t>
            </a:r>
            <a:r>
              <a:rPr lang="ru-RU" sz="1400"/>
              <a:t> та </a:t>
            </a:r>
            <a:r>
              <a:rPr lang="ru-RU" sz="1400" err="1"/>
              <a:t>психології</a:t>
            </a:r>
            <a:r>
              <a:rPr lang="ru-RU" sz="1400"/>
              <a:t>. Через </a:t>
            </a:r>
            <a:r>
              <a:rPr lang="ru-RU" sz="1400" err="1"/>
              <a:t>слабке</a:t>
            </a:r>
            <a:r>
              <a:rPr lang="ru-RU" sz="1400"/>
              <a:t> </a:t>
            </a:r>
            <a:r>
              <a:rPr lang="ru-RU" sz="1400" err="1"/>
              <a:t>здоров'я</a:t>
            </a:r>
            <a:r>
              <a:rPr lang="ru-RU" sz="1400"/>
              <a:t> директор </a:t>
            </a:r>
            <a:r>
              <a:rPr lang="ru-RU" sz="1400" err="1"/>
              <a:t>коледжу</a:t>
            </a:r>
            <a:r>
              <a:rPr lang="ru-RU" sz="1400"/>
              <a:t> </a:t>
            </a:r>
            <a:r>
              <a:rPr lang="ru-RU" sz="1400" err="1"/>
              <a:t>звільнив</a:t>
            </a:r>
            <a:r>
              <a:rPr lang="ru-RU" sz="1400"/>
              <a:t> Декарта </a:t>
            </a:r>
            <a:r>
              <a:rPr lang="ru-RU" sz="1400" err="1"/>
              <a:t>від</a:t>
            </a:r>
            <a:r>
              <a:rPr lang="ru-RU" sz="1400"/>
              <a:t> </a:t>
            </a:r>
            <a:r>
              <a:rPr lang="ru-RU" sz="1400" err="1"/>
              <a:t>відвідування</a:t>
            </a:r>
            <a:r>
              <a:rPr lang="ru-RU" sz="1400"/>
              <a:t> </a:t>
            </a:r>
            <a:r>
              <a:rPr lang="ru-RU" sz="1400" err="1"/>
              <a:t>ранкових</a:t>
            </a:r>
            <a:r>
              <a:rPr lang="ru-RU" sz="1400"/>
              <a:t> </a:t>
            </a:r>
            <a:r>
              <a:rPr lang="ru-RU" sz="1400" err="1"/>
              <a:t>богослужінь</a:t>
            </a:r>
            <a:r>
              <a:rPr lang="ru-RU" sz="1400"/>
              <a:t> </a:t>
            </a:r>
            <a:r>
              <a:rPr lang="ru-RU" sz="1400" err="1"/>
              <a:t>і</a:t>
            </a:r>
            <a:r>
              <a:rPr lang="ru-RU" sz="1400"/>
              <a:t> дозволив </a:t>
            </a:r>
            <a:r>
              <a:rPr lang="ru-RU" sz="1400" err="1"/>
              <a:t>йому</a:t>
            </a:r>
            <a:r>
              <a:rPr lang="ru-RU" sz="1400"/>
              <a:t> </a:t>
            </a:r>
            <a:r>
              <a:rPr lang="ru-RU" sz="1400" err="1"/>
              <a:t>залишатися</a:t>
            </a:r>
            <a:r>
              <a:rPr lang="ru-RU" sz="1400"/>
              <a:t> у </a:t>
            </a:r>
            <a:r>
              <a:rPr lang="ru-RU" sz="1400" err="1"/>
              <a:t>ліжку</a:t>
            </a:r>
            <a:r>
              <a:rPr lang="ru-RU" sz="1400"/>
              <a:t> до полудня — </a:t>
            </a:r>
            <a:r>
              <a:rPr lang="ru-RU" sz="1400" err="1"/>
              <a:t>звичка</a:t>
            </a:r>
            <a:r>
              <a:rPr lang="ru-RU" sz="1400"/>
              <a:t>, яка </a:t>
            </a:r>
            <a:r>
              <a:rPr lang="ru-RU" sz="1400" err="1"/>
              <a:t>збереглася</a:t>
            </a:r>
            <a:r>
              <a:rPr lang="ru-RU" sz="1400"/>
              <a:t> у Декарта на все </a:t>
            </a:r>
            <a:r>
              <a:rPr lang="ru-RU" sz="1400" err="1"/>
              <a:t>життя</a:t>
            </a:r>
            <a:r>
              <a:rPr lang="ru-RU" sz="1400"/>
              <a:t>. </a:t>
            </a:r>
            <a:r>
              <a:rPr lang="ru-RU" sz="1400" err="1"/>
              <a:t>Саме</a:t>
            </a:r>
            <a:r>
              <a:rPr lang="ru-RU" sz="1400"/>
              <a:t> </a:t>
            </a:r>
            <a:r>
              <a:rPr lang="ru-RU" sz="1400" err="1"/>
              <a:t>ці</a:t>
            </a:r>
            <a:r>
              <a:rPr lang="ru-RU" sz="1400"/>
              <a:t> </a:t>
            </a:r>
            <a:r>
              <a:rPr lang="ru-RU" sz="1400" err="1"/>
              <a:t>тихі</a:t>
            </a:r>
            <a:r>
              <a:rPr lang="ru-RU" sz="1400"/>
              <a:t> </a:t>
            </a:r>
            <a:r>
              <a:rPr lang="ru-RU" sz="1400" err="1"/>
              <a:t>ранкові</a:t>
            </a:r>
            <a:r>
              <a:rPr lang="ru-RU" sz="1400"/>
              <a:t> </a:t>
            </a:r>
            <a:r>
              <a:rPr lang="ru-RU" sz="1400" err="1"/>
              <a:t>години</a:t>
            </a:r>
            <a:r>
              <a:rPr lang="ru-RU" sz="1400"/>
              <a:t> </a:t>
            </a:r>
            <a:r>
              <a:rPr lang="ru-RU" sz="1400" err="1"/>
              <a:t>були</a:t>
            </a:r>
            <a:r>
              <a:rPr lang="ru-RU" sz="1400"/>
              <a:t> для </a:t>
            </a:r>
            <a:r>
              <a:rPr lang="ru-RU" sz="1400" err="1"/>
              <a:t>нього</a:t>
            </a:r>
            <a:r>
              <a:rPr lang="ru-RU" sz="1400"/>
              <a:t> особливо </a:t>
            </a:r>
            <a:r>
              <a:rPr lang="ru-RU" sz="1400" err="1"/>
              <a:t>живодайними</a:t>
            </a:r>
            <a:r>
              <a:rPr lang="ru-RU" sz="1400"/>
              <a:t> у </a:t>
            </a:r>
            <a:r>
              <a:rPr lang="ru-RU" sz="1400" err="1"/>
              <a:t>творчому</a:t>
            </a:r>
            <a:r>
              <a:rPr lang="ru-RU" sz="1400"/>
              <a:t> </a:t>
            </a:r>
            <a:r>
              <a:rPr lang="ru-RU" sz="1400" err="1"/>
              <a:t>відношенні</a:t>
            </a:r>
            <a:r>
              <a:rPr lang="ru-RU" sz="1400"/>
              <a:t>.</a:t>
            </a: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err="1"/>
              <a:t>Після</a:t>
            </a:r>
            <a:r>
              <a:rPr lang="ru-RU" sz="1400"/>
              <a:t> </a:t>
            </a:r>
            <a:r>
              <a:rPr lang="ru-RU" sz="1400" err="1"/>
              <a:t>колежу</a:t>
            </a:r>
            <a:r>
              <a:rPr lang="ru-RU" sz="1400"/>
              <a:t> Декарт </a:t>
            </a:r>
            <a:r>
              <a:rPr lang="ru-RU" sz="1400" err="1"/>
              <a:t>навчався</a:t>
            </a:r>
            <a:r>
              <a:rPr lang="ru-RU" sz="1400"/>
              <a:t> в </a:t>
            </a:r>
            <a:r>
              <a:rPr lang="ru-RU" sz="1400" err="1"/>
              <a:t>університеті</a:t>
            </a:r>
            <a:r>
              <a:rPr lang="ru-RU" sz="1400"/>
              <a:t> </a:t>
            </a:r>
            <a:r>
              <a:rPr lang="ru-RU" sz="1400" err="1"/>
              <a:t>Пуатьє</a:t>
            </a:r>
            <a:r>
              <a:rPr lang="ru-RU" sz="1400"/>
              <a:t>, </a:t>
            </a:r>
            <a:r>
              <a:rPr lang="ru-RU" sz="1400" err="1"/>
              <a:t>отримавши</a:t>
            </a:r>
            <a:r>
              <a:rPr lang="ru-RU" sz="1400"/>
              <a:t> </a:t>
            </a:r>
            <a:r>
              <a:rPr lang="ru-RU" sz="1400" err="1"/>
              <a:t>в</a:t>
            </a:r>
            <a:r>
              <a:rPr lang="ru-RU" sz="1400"/>
              <a:t> 1616 диплом бакалавра </a:t>
            </a:r>
            <a:r>
              <a:rPr lang="ru-RU" sz="1400" err="1"/>
              <a:t>і</a:t>
            </a:r>
            <a:r>
              <a:rPr lang="ru-RU" sz="1400"/>
              <a:t> </a:t>
            </a:r>
            <a:r>
              <a:rPr lang="ru-RU" sz="1400" err="1"/>
              <a:t>ліцензію</a:t>
            </a:r>
            <a:r>
              <a:rPr lang="ru-RU" sz="1400"/>
              <a:t> </a:t>
            </a:r>
            <a:r>
              <a:rPr lang="ru-RU" sz="1400" err="1"/>
              <a:t>правника</a:t>
            </a:r>
            <a:r>
              <a:rPr lang="ru-RU" sz="1400"/>
              <a:t>, </a:t>
            </a:r>
            <a:r>
              <a:rPr lang="ru-RU" sz="1400" err="1"/>
              <a:t>виконуючи</a:t>
            </a:r>
            <a:r>
              <a:rPr lang="ru-RU" sz="1400"/>
              <a:t> волю батька, </a:t>
            </a:r>
            <a:r>
              <a:rPr lang="ru-RU" sz="1400" err="1"/>
              <a:t>який</a:t>
            </a:r>
            <a:r>
              <a:rPr lang="ru-RU" sz="1400"/>
              <a:t> </a:t>
            </a:r>
            <a:r>
              <a:rPr lang="ru-RU" sz="1400" err="1"/>
              <a:t>бажав</a:t>
            </a:r>
            <a:r>
              <a:rPr lang="ru-RU" sz="1400"/>
              <a:t>, </a:t>
            </a:r>
            <a:r>
              <a:rPr lang="ru-RU" sz="1400" err="1"/>
              <a:t>щоб</a:t>
            </a:r>
            <a:r>
              <a:rPr lang="ru-RU" sz="1400"/>
              <a:t> </a:t>
            </a:r>
            <a:r>
              <a:rPr lang="ru-RU" sz="1400" err="1"/>
              <a:t>син</a:t>
            </a:r>
            <a:r>
              <a:rPr lang="ru-RU" sz="1400"/>
              <a:t> став юристом.</a:t>
            </a: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z="1400" err="1"/>
              <a:t>Після</a:t>
            </a:r>
            <a:r>
              <a:rPr lang="ru-RU" sz="1400"/>
              <a:t> </a:t>
            </a:r>
            <a:r>
              <a:rPr lang="ru-RU" sz="1400" err="1"/>
              <a:t>закінчення</a:t>
            </a:r>
            <a:r>
              <a:rPr lang="ru-RU" sz="1400"/>
              <a:t> </a:t>
            </a:r>
            <a:r>
              <a:rPr lang="ru-RU" sz="1400" err="1"/>
              <a:t>освіти</a:t>
            </a:r>
            <a:r>
              <a:rPr lang="ru-RU" sz="1400"/>
              <a:t> Декарт проводив у </a:t>
            </a:r>
            <a:r>
              <a:rPr lang="ru-RU" sz="1400" err="1"/>
              <a:t>Парижі</a:t>
            </a:r>
            <a:r>
              <a:rPr lang="ru-RU" sz="1400"/>
              <a:t> </a:t>
            </a:r>
            <a:r>
              <a:rPr lang="ru-RU" sz="1400" err="1"/>
              <a:t>безтурботне</a:t>
            </a:r>
            <a:r>
              <a:rPr lang="ru-RU" sz="1400"/>
              <a:t> </a:t>
            </a:r>
            <a:r>
              <a:rPr lang="ru-RU" sz="1400" err="1"/>
              <a:t>життя</a:t>
            </a:r>
            <a:r>
              <a:rPr lang="ru-RU" sz="1400"/>
              <a:t>, </a:t>
            </a:r>
            <a:r>
              <a:rPr lang="ru-RU" sz="1400" err="1"/>
              <a:t>повне</a:t>
            </a:r>
            <a:r>
              <a:rPr lang="ru-RU" sz="1400"/>
              <a:t> насолоди. Але </a:t>
            </a:r>
            <a:r>
              <a:rPr lang="ru-RU" sz="1400" err="1"/>
              <a:t>врешті</a:t>
            </a:r>
            <a:r>
              <a:rPr lang="ru-RU" sz="1400"/>
              <a:t> </a:t>
            </a:r>
            <a:r>
              <a:rPr lang="ru-RU" sz="1400" err="1"/>
              <a:t>решт</a:t>
            </a:r>
            <a:r>
              <a:rPr lang="ru-RU" sz="1400"/>
              <a:t> </a:t>
            </a:r>
            <a:r>
              <a:rPr lang="ru-RU" sz="1400" err="1"/>
              <a:t>такий</a:t>
            </a:r>
            <a:r>
              <a:rPr lang="ru-RU" sz="1400"/>
              <a:t> </a:t>
            </a:r>
            <a:r>
              <a:rPr lang="ru-RU" sz="1400" err="1"/>
              <a:t>спосіб</a:t>
            </a:r>
            <a:r>
              <a:rPr lang="ru-RU" sz="1400"/>
              <a:t> </a:t>
            </a:r>
            <a:r>
              <a:rPr lang="ru-RU" sz="1400" err="1"/>
              <a:t>життя</a:t>
            </a:r>
            <a:r>
              <a:rPr lang="ru-RU" sz="1400"/>
              <a:t> став </a:t>
            </a:r>
            <a:r>
              <a:rPr lang="ru-RU" sz="1400" err="1"/>
              <a:t>тягарем</a:t>
            </a:r>
            <a:r>
              <a:rPr lang="ru-RU" sz="1400"/>
              <a:t> для </a:t>
            </a:r>
            <a:r>
              <a:rPr lang="ru-RU" sz="1400" err="1"/>
              <a:t>нього</a:t>
            </a:r>
            <a:r>
              <a:rPr lang="ru-RU" sz="1400"/>
              <a:t>, </a:t>
            </a:r>
            <a:r>
              <a:rPr lang="ru-RU" sz="1400" err="1"/>
              <a:t>і</a:t>
            </a:r>
            <a:r>
              <a:rPr lang="ru-RU" sz="1400"/>
              <a:t> </a:t>
            </a:r>
            <a:r>
              <a:rPr lang="ru-RU" sz="1400" err="1"/>
              <a:t>він</a:t>
            </a:r>
            <a:r>
              <a:rPr lang="ru-RU" sz="1400"/>
              <a:t> </a:t>
            </a:r>
            <a:r>
              <a:rPr lang="ru-RU" sz="1400" err="1"/>
              <a:t>усамітнився</a:t>
            </a:r>
            <a:r>
              <a:rPr lang="ru-RU" sz="1400"/>
              <a:t> </a:t>
            </a:r>
            <a:r>
              <a:rPr lang="ru-RU" sz="1400" err="1"/>
              <a:t>для</a:t>
            </a:r>
            <a:r>
              <a:rPr lang="ru-RU" sz="1400"/>
              <a:t> того, </a:t>
            </a:r>
            <a:r>
              <a:rPr lang="ru-RU" sz="1400" err="1"/>
              <a:t>щоб</a:t>
            </a:r>
            <a:r>
              <a:rPr lang="ru-RU" sz="1400"/>
              <a:t> </a:t>
            </a:r>
            <a:r>
              <a:rPr lang="ru-RU" sz="1400" err="1"/>
              <a:t>присвятити</a:t>
            </a:r>
            <a:r>
              <a:rPr lang="ru-RU" sz="1400"/>
              <a:t> себе </a:t>
            </a:r>
            <a:r>
              <a:rPr lang="ru-RU" sz="1400" err="1"/>
              <a:t>математичним</a:t>
            </a:r>
            <a:r>
              <a:rPr lang="ru-RU" sz="1400"/>
              <a:t> </a:t>
            </a:r>
            <a:r>
              <a:rPr lang="ru-RU" sz="1400" err="1"/>
              <a:t>дослідженням</a:t>
            </a:r>
            <a:r>
              <a:rPr lang="ru-RU" sz="1400"/>
              <a:t>. Коли </a:t>
            </a:r>
            <a:r>
              <a:rPr lang="ru-RU" sz="1400" err="1"/>
              <a:t>йому</a:t>
            </a:r>
            <a:r>
              <a:rPr lang="ru-RU" sz="1400"/>
              <a:t> </a:t>
            </a:r>
            <a:r>
              <a:rPr lang="ru-RU" sz="1400" err="1"/>
              <a:t>виповнився</a:t>
            </a:r>
            <a:r>
              <a:rPr lang="ru-RU" sz="1400"/>
              <a:t> 21 </a:t>
            </a:r>
            <a:r>
              <a:rPr lang="ru-RU" sz="1400" err="1"/>
              <a:t>рік</a:t>
            </a:r>
            <a:r>
              <a:rPr lang="ru-RU" sz="1400"/>
              <a:t>, </a:t>
            </a:r>
            <a:r>
              <a:rPr lang="ru-RU" sz="1400" err="1"/>
              <a:t>він</a:t>
            </a:r>
            <a:r>
              <a:rPr lang="ru-RU" sz="1400"/>
              <a:t> </a:t>
            </a:r>
            <a:r>
              <a:rPr lang="ru-RU" sz="1400" err="1"/>
              <a:t>кілька</a:t>
            </a:r>
            <a:r>
              <a:rPr lang="ru-RU" sz="1400"/>
              <a:t> </a:t>
            </a:r>
            <a:r>
              <a:rPr lang="ru-RU" sz="1400" err="1"/>
              <a:t>років</a:t>
            </a:r>
            <a:r>
              <a:rPr lang="ru-RU" sz="1400"/>
              <a:t> служив добровольцем в </a:t>
            </a:r>
            <a:r>
              <a:rPr lang="ru-RU" sz="1400" err="1"/>
              <a:t>арміях</a:t>
            </a:r>
            <a:r>
              <a:rPr lang="ru-RU" sz="1400"/>
              <a:t> </a:t>
            </a:r>
            <a:r>
              <a:rPr lang="ru-RU" sz="1400" err="1"/>
              <a:t>Голландії</a:t>
            </a:r>
            <a:r>
              <a:rPr lang="ru-RU" sz="1400"/>
              <a:t>, </a:t>
            </a:r>
            <a:r>
              <a:rPr lang="ru-RU" sz="1400" err="1"/>
              <a:t>Баварії</a:t>
            </a:r>
            <a:r>
              <a:rPr lang="ru-RU" sz="1400"/>
              <a:t> та </a:t>
            </a:r>
            <a:r>
              <a:rPr lang="ru-RU" sz="1400" err="1"/>
              <a:t>Угорщини</a:t>
            </a:r>
            <a:r>
              <a:rPr lang="ru-RU" sz="1400"/>
              <a:t>. За </a:t>
            </a:r>
            <a:r>
              <a:rPr lang="ru-RU" sz="1400" err="1"/>
              <a:t>цей</a:t>
            </a:r>
            <a:r>
              <a:rPr lang="ru-RU" sz="1400"/>
              <a:t> час Декарт </a:t>
            </a:r>
            <a:r>
              <a:rPr lang="ru-RU" sz="1400" err="1"/>
              <a:t>набув</a:t>
            </a:r>
            <a:r>
              <a:rPr lang="ru-RU" sz="1400"/>
              <a:t> </a:t>
            </a:r>
            <a:r>
              <a:rPr lang="ru-RU" sz="1400" err="1"/>
              <a:t>непогані</a:t>
            </a:r>
            <a:r>
              <a:rPr lang="ru-RU" sz="1400"/>
              <a:t> </a:t>
            </a:r>
            <a:r>
              <a:rPr lang="ru-RU" sz="1400" err="1"/>
              <a:t>військові</a:t>
            </a:r>
            <a:r>
              <a:rPr lang="ru-RU" sz="1400"/>
              <a:t> </a:t>
            </a:r>
            <a:r>
              <a:rPr lang="ru-RU" sz="1400" err="1"/>
              <a:t>звички</a:t>
            </a:r>
            <a:r>
              <a:rPr lang="ru-RU" sz="1400"/>
              <a:t>, а </a:t>
            </a:r>
            <a:r>
              <a:rPr lang="ru-RU" sz="1400" err="1"/>
              <a:t>також</a:t>
            </a:r>
            <a:r>
              <a:rPr lang="ru-RU" sz="1400"/>
              <a:t> </a:t>
            </a:r>
            <a:r>
              <a:rPr lang="ru-RU" sz="1400" err="1"/>
              <a:t>деякі</a:t>
            </a:r>
            <a:r>
              <a:rPr lang="ru-RU" sz="1400"/>
              <a:t> </a:t>
            </a:r>
            <a:r>
              <a:rPr lang="ru-RU" sz="1400" err="1"/>
              <a:t>авантюрницькі</a:t>
            </a:r>
            <a:r>
              <a:rPr lang="ru-RU" sz="1400"/>
              <a:t> </a:t>
            </a:r>
            <a:r>
              <a:rPr lang="ru-RU" sz="1400" err="1"/>
              <a:t>риси</a:t>
            </a:r>
            <a:r>
              <a:rPr lang="ru-RU" sz="1400"/>
              <a:t> характеру. </a:t>
            </a:r>
            <a:r>
              <a:rPr lang="ru-RU" sz="1400" err="1"/>
              <a:t>Йому</a:t>
            </a:r>
            <a:r>
              <a:rPr lang="ru-RU" sz="1400"/>
              <a:t> </a:t>
            </a:r>
            <a:r>
              <a:rPr lang="ru-RU" sz="1400" err="1"/>
              <a:t>подобались</a:t>
            </a:r>
            <a:r>
              <a:rPr lang="ru-RU" sz="1400"/>
              <a:t> </a:t>
            </a:r>
            <a:r>
              <a:rPr lang="ru-RU" sz="1400" err="1"/>
              <a:t>бали</a:t>
            </a:r>
            <a:r>
              <a:rPr lang="ru-RU" sz="1400"/>
              <a:t> та </a:t>
            </a:r>
            <a:r>
              <a:rPr lang="ru-RU" sz="1400" err="1"/>
              <a:t>азартні</a:t>
            </a:r>
            <a:r>
              <a:rPr lang="ru-RU" sz="1400"/>
              <a:t> </a:t>
            </a:r>
            <a:r>
              <a:rPr lang="ru-RU" sz="1400" err="1"/>
              <a:t>ігри</a:t>
            </a:r>
            <a:r>
              <a:rPr lang="ru-RU" sz="1400"/>
              <a:t> — при </a:t>
            </a:r>
            <a:r>
              <a:rPr lang="ru-RU" sz="1400" err="1"/>
              <a:t>цьому</a:t>
            </a:r>
            <a:r>
              <a:rPr lang="ru-RU" sz="1400"/>
              <a:t> </a:t>
            </a:r>
            <a:r>
              <a:rPr lang="ru-RU" sz="1400" err="1"/>
              <a:t>гравцем</a:t>
            </a:r>
            <a:r>
              <a:rPr lang="ru-RU" sz="1400"/>
              <a:t> </a:t>
            </a:r>
            <a:r>
              <a:rPr lang="ru-RU" sz="1400" err="1"/>
              <a:t>він</a:t>
            </a:r>
            <a:r>
              <a:rPr lang="ru-RU" sz="1400"/>
              <a:t> </a:t>
            </a:r>
            <a:r>
              <a:rPr lang="ru-RU" sz="1400" err="1"/>
              <a:t>був</a:t>
            </a:r>
            <a:r>
              <a:rPr lang="ru-RU" sz="1400"/>
              <a:t> </a:t>
            </a:r>
            <a:r>
              <a:rPr lang="ru-RU" sz="1400" err="1"/>
              <a:t>дуже</a:t>
            </a:r>
            <a:r>
              <a:rPr lang="ru-RU" sz="1400"/>
              <a:t> </a:t>
            </a:r>
            <a:r>
              <a:rPr lang="ru-RU" sz="1400" err="1"/>
              <a:t>вдалим</a:t>
            </a:r>
            <a:r>
              <a:rPr lang="ru-RU" sz="1400"/>
              <a:t>, в </a:t>
            </a:r>
            <a:r>
              <a:rPr lang="ru-RU" sz="1400" err="1"/>
              <a:t>чому</a:t>
            </a:r>
            <a:r>
              <a:rPr lang="ru-RU" sz="1400"/>
              <a:t> </a:t>
            </a:r>
            <a:r>
              <a:rPr lang="ru-RU" sz="1400" err="1"/>
              <a:t>велику</a:t>
            </a:r>
            <a:r>
              <a:rPr lang="ru-RU" sz="1400"/>
              <a:t> роль </a:t>
            </a:r>
            <a:r>
              <a:rPr lang="ru-RU" sz="1400" err="1"/>
              <a:t>зіграв</a:t>
            </a:r>
            <a:r>
              <a:rPr lang="ru-RU" sz="1400"/>
              <a:t> </a:t>
            </a:r>
            <a:r>
              <a:rPr lang="ru-RU" sz="1400" err="1"/>
              <a:t>його</a:t>
            </a:r>
            <a:r>
              <a:rPr lang="ru-RU" sz="1400"/>
              <a:t> </a:t>
            </a:r>
            <a:r>
              <a:rPr lang="ru-RU" sz="1400" err="1"/>
              <a:t>математичний</a:t>
            </a:r>
            <a:r>
              <a:rPr lang="ru-RU" sz="1400"/>
              <a:t> талант. У 1629 </a:t>
            </a:r>
            <a:r>
              <a:rPr lang="ru-RU" sz="1400" err="1"/>
              <a:t>році</a:t>
            </a:r>
            <a:r>
              <a:rPr lang="ru-RU" sz="1400"/>
              <a:t> </a:t>
            </a:r>
            <a:r>
              <a:rPr lang="ru-RU" sz="1400" err="1"/>
              <a:t>переїхав</a:t>
            </a:r>
            <a:r>
              <a:rPr lang="ru-RU" sz="1400"/>
              <a:t> до </a:t>
            </a:r>
            <a:r>
              <a:rPr lang="ru-RU" sz="1400" err="1"/>
              <a:t>Нідерландів</a:t>
            </a:r>
            <a:r>
              <a:rPr lang="ru-RU" sz="1400"/>
              <a:t>. </a:t>
            </a:r>
            <a:r>
              <a:rPr lang="ru-RU" sz="1400" err="1"/>
              <a:t>Ніщо</a:t>
            </a:r>
            <a:r>
              <a:rPr lang="ru-RU" sz="1400"/>
              <a:t> </a:t>
            </a:r>
            <a:r>
              <a:rPr lang="ru-RU" sz="1400" err="1"/>
              <a:t>людське</a:t>
            </a:r>
            <a:r>
              <a:rPr lang="ru-RU" sz="1400"/>
              <a:t> не </a:t>
            </a:r>
            <a:r>
              <a:rPr lang="ru-RU" sz="1400" err="1"/>
              <a:t>було</a:t>
            </a:r>
            <a:r>
              <a:rPr lang="ru-RU" sz="1400"/>
              <a:t> чужим для </a:t>
            </a:r>
            <a:r>
              <a:rPr lang="ru-RU" sz="1400" err="1"/>
              <a:t>нього</a:t>
            </a:r>
            <a:r>
              <a:rPr lang="ru-RU" sz="1400"/>
              <a:t> — правда </a:t>
            </a:r>
            <a:r>
              <a:rPr lang="ru-RU" sz="1400" err="1"/>
              <a:t>єдиний</a:t>
            </a:r>
            <a:r>
              <a:rPr lang="ru-RU" sz="1400"/>
              <a:t> </a:t>
            </a:r>
            <a:r>
              <a:rPr lang="ru-RU" sz="1400" err="1"/>
              <a:t>його</a:t>
            </a:r>
            <a:r>
              <a:rPr lang="ru-RU" sz="1400"/>
              <a:t> </a:t>
            </a:r>
            <a:r>
              <a:rPr lang="ru-RU" sz="1400" err="1"/>
              <a:t>любовний</a:t>
            </a:r>
            <a:r>
              <a:rPr lang="ru-RU" sz="1400"/>
              <a:t> роман </a:t>
            </a:r>
            <a:r>
              <a:rPr lang="ru-RU" sz="1400" err="1"/>
              <a:t>тривав</a:t>
            </a:r>
            <a:r>
              <a:rPr lang="ru-RU" sz="1400"/>
              <a:t> </a:t>
            </a:r>
            <a:r>
              <a:rPr lang="ru-RU" sz="1400" err="1"/>
              <a:t>всього</a:t>
            </a:r>
            <a:r>
              <a:rPr lang="ru-RU" sz="1400"/>
              <a:t> </a:t>
            </a:r>
            <a:r>
              <a:rPr lang="ru-RU" sz="1400" err="1"/>
              <a:t>лише</a:t>
            </a:r>
            <a:r>
              <a:rPr lang="ru-RU" sz="1400"/>
              <a:t> три роки. </a:t>
            </a:r>
            <a:r>
              <a:rPr lang="ru-RU" sz="1400" err="1"/>
              <a:t>Його</a:t>
            </a:r>
            <a:r>
              <a:rPr lang="ru-RU" sz="1400"/>
              <a:t> </a:t>
            </a:r>
            <a:r>
              <a:rPr lang="ru-RU" sz="1400" err="1"/>
              <a:t>коханою</a:t>
            </a:r>
            <a:r>
              <a:rPr lang="ru-RU" sz="1400"/>
              <a:t> </a:t>
            </a:r>
            <a:r>
              <a:rPr lang="ru-RU" sz="1400" err="1"/>
              <a:t>була</a:t>
            </a:r>
            <a:r>
              <a:rPr lang="ru-RU" sz="1400"/>
              <a:t> </a:t>
            </a:r>
            <a:r>
              <a:rPr lang="ru-RU" sz="1400" err="1"/>
              <a:t>якась</a:t>
            </a:r>
            <a:r>
              <a:rPr lang="ru-RU" sz="1400"/>
              <a:t> </a:t>
            </a:r>
            <a:r>
              <a:rPr lang="ru-RU" sz="1400" err="1"/>
              <a:t>голландська</a:t>
            </a:r>
            <a:r>
              <a:rPr lang="ru-RU" sz="1400"/>
              <a:t> </a:t>
            </a:r>
            <a:r>
              <a:rPr lang="ru-RU" sz="1400" err="1"/>
              <a:t>жінка</a:t>
            </a:r>
            <a:r>
              <a:rPr lang="ru-RU" sz="1400"/>
              <a:t>, яка в 1635 </a:t>
            </a:r>
            <a:r>
              <a:rPr lang="ru-RU" sz="1400" err="1"/>
              <a:t>році</a:t>
            </a:r>
            <a:r>
              <a:rPr lang="ru-RU" sz="1400"/>
              <a:t> народила </a:t>
            </a:r>
            <a:r>
              <a:rPr lang="ru-RU" sz="1400" err="1"/>
              <a:t>йому</a:t>
            </a:r>
            <a:r>
              <a:rPr lang="ru-RU" sz="1400"/>
              <a:t> </a:t>
            </a:r>
            <a:r>
              <a:rPr lang="ru-RU" sz="1400" err="1"/>
              <a:t>дівчинку</a:t>
            </a:r>
            <a:r>
              <a:rPr lang="ru-RU" sz="1400"/>
              <a:t>. Декарт </a:t>
            </a:r>
            <a:r>
              <a:rPr lang="ru-RU" sz="1400" err="1"/>
              <a:t>обожнював</a:t>
            </a:r>
            <a:r>
              <a:rPr lang="ru-RU" sz="1400"/>
              <a:t> </a:t>
            </a:r>
            <a:r>
              <a:rPr lang="ru-RU" sz="1400" err="1"/>
              <a:t>дитину</a:t>
            </a:r>
            <a:r>
              <a:rPr lang="ru-RU" sz="1400"/>
              <a:t> </a:t>
            </a:r>
            <a:r>
              <a:rPr lang="ru-RU" sz="1400" err="1"/>
              <a:t>і</a:t>
            </a:r>
            <a:r>
              <a:rPr lang="ru-RU" sz="1400"/>
              <a:t> </a:t>
            </a:r>
            <a:r>
              <a:rPr lang="ru-RU" sz="1400" err="1"/>
              <a:t>був</a:t>
            </a:r>
            <a:r>
              <a:rPr lang="ru-RU" sz="1400"/>
              <a:t> сильно </a:t>
            </a:r>
            <a:r>
              <a:rPr lang="ru-RU" sz="1400" err="1"/>
              <a:t>вражений</a:t>
            </a:r>
            <a:r>
              <a:rPr lang="ru-RU" sz="1400"/>
              <a:t> </a:t>
            </a:r>
            <a:r>
              <a:rPr lang="ru-RU" sz="1400" err="1"/>
              <a:t>раптовою</a:t>
            </a:r>
            <a:r>
              <a:rPr lang="ru-RU" sz="1400"/>
              <a:t> </a:t>
            </a:r>
            <a:r>
              <a:rPr lang="ru-RU" sz="1400" err="1"/>
              <a:t>смертю</a:t>
            </a:r>
            <a:r>
              <a:rPr lang="ru-RU" sz="1400"/>
              <a:t> дочки у </a:t>
            </a:r>
            <a:r>
              <a:rPr lang="ru-RU" sz="1400" err="1"/>
              <a:t>п'ятирічному</a:t>
            </a:r>
            <a:r>
              <a:rPr lang="ru-RU" sz="1400"/>
              <a:t> </a:t>
            </a:r>
            <a:r>
              <a:rPr lang="ru-RU" sz="1400" err="1"/>
              <a:t>віці</a:t>
            </a:r>
            <a:r>
              <a:rPr lang="ru-RU" sz="1400"/>
              <a:t>. </a:t>
            </a:r>
            <a:r>
              <a:rPr lang="ru-RU" sz="1400" err="1"/>
              <a:t>Він</a:t>
            </a:r>
            <a:r>
              <a:rPr lang="ru-RU" sz="1400"/>
              <a:t> </a:t>
            </a:r>
            <a:r>
              <a:rPr lang="ru-RU" sz="1400" err="1"/>
              <a:t>завжди</a:t>
            </a:r>
            <a:r>
              <a:rPr lang="ru-RU" sz="1400"/>
              <a:t> казав про </a:t>
            </a:r>
            <a:r>
              <a:rPr lang="ru-RU" sz="1400" err="1"/>
              <a:t>цю</a:t>
            </a:r>
            <a:r>
              <a:rPr lang="ru-RU" sz="1400"/>
              <a:t> </a:t>
            </a:r>
            <a:r>
              <a:rPr lang="ru-RU" sz="1400" err="1"/>
              <a:t>втрату</a:t>
            </a:r>
            <a:r>
              <a:rPr lang="ru-RU" sz="1400"/>
              <a:t>, як про </a:t>
            </a:r>
            <a:r>
              <a:rPr lang="ru-RU" sz="1400" err="1"/>
              <a:t>найбільше</a:t>
            </a:r>
            <a:r>
              <a:rPr lang="ru-RU" sz="1400"/>
              <a:t> </a:t>
            </a:r>
            <a:r>
              <a:rPr lang="ru-RU" sz="1400" err="1"/>
              <a:t>нещастя</a:t>
            </a:r>
            <a:r>
              <a:rPr lang="ru-RU" sz="1400"/>
              <a:t> у </a:t>
            </a:r>
            <a:r>
              <a:rPr lang="ru-RU" sz="1400" err="1"/>
              <a:t>своєму</a:t>
            </a:r>
            <a:r>
              <a:rPr lang="ru-RU" sz="1400"/>
              <a:t> </a:t>
            </a:r>
            <a:r>
              <a:rPr lang="ru-RU" sz="1400" err="1"/>
              <a:t>житті</a:t>
            </a:r>
            <a:r>
              <a:rPr lang="ru-RU" sz="1400"/>
              <a:t>.</a:t>
            </a:r>
          </a:p>
        </p:txBody>
      </p:sp>
      <p:pic>
        <p:nvPicPr>
          <p:cNvPr id="7" name="Содержимое 6" descr="M4VCh9Op_6A.jpgahhaha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2000" contrast="-8000"/>
          </a:blip>
          <a:stretch>
            <a:fillRect/>
          </a:stretch>
        </p:blipFill>
        <p:spPr>
          <a:xfrm>
            <a:off x="7858116" y="5357826"/>
            <a:ext cx="1285884" cy="1316396"/>
          </a:xfrm>
          <a:prstGeom prst="rect">
            <a:avLst/>
          </a:prstGeom>
          <a:noFill/>
          <a:ln>
            <a:solidFill>
              <a:srgbClr val="ADD2F1"/>
            </a:solidFill>
          </a:ln>
          <a:effectLst>
            <a:outerShdw blurRad="50800" dist="50800" dir="5400000" algn="ctr" rotWithShape="0">
              <a:srgbClr val="ADD2F1"/>
            </a:outerShdw>
          </a:effectLst>
          <a:scene3d>
            <a:camera prst="orthographicFront">
              <a:rot lat="0" lon="299993" rev="0"/>
            </a:camera>
            <a:lightRig rig="threePt" dir="t"/>
          </a:scene3d>
        </p:spPr>
      </p:pic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214282" y="6500834"/>
            <a:ext cx="428628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57224" y="6500834"/>
            <a:ext cx="428628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ransition advTm="24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854 0.00324 C -0.09288 -0.00509 -0.10538 -0.01503 -0.1132 -0.01873 C -0.12101 -0.03376 -0.11042 -0.0148 -0.12014 -0.02775 C -0.12136 -0.02937 -0.1217 -0.03191 -0.12292 -0.0333 C -0.12535 -0.03608 -0.13108 -0.04047 -0.13108 -0.04047 C -0.13507 -0.04856 -0.13924 -0.0562 -0.14341 -0.06429 C -0.14497 -0.07262 -0.14931 -0.08626 -0.15295 -0.09343 C -0.15816 -0.12118 -0.1566 -0.16281 -0.14341 -0.18825 C -0.14011 -0.20143 -0.13403 -0.21531 -0.1283 -0.22664 C -0.12674 -0.22988 -0.12587 -0.24144 -0.12552 -0.24306 C -0.12448 -0.24745 -0.12118 -0.25092 -0.11875 -0.25393 C -0.11459 -0.26526 -0.11719 -0.25902 -0.11059 -0.2722 C -0.10556 -0.28238 -0.10417 -0.29348 -0.09688 -0.30319 C -0.09358 -0.31614 -0.09827 -0.30157 -0.09132 -0.31244 C -0.08993 -0.31452 -0.08976 -0.31753 -0.08854 -0.31961 C -0.0875 -0.32123 -0.08577 -0.32169 -0.08455 -0.32331 C -0.08299 -0.32562 -0.08212 -0.32863 -0.08038 -0.33071 C -0.07795 -0.33349 -0.07222 -0.33788 -0.07222 -0.33788 C -0.06806 -0.34621 -0.06042 -0.36031 -0.05434 -0.3654 C -0.05018 -0.36887 -0.04202 -0.37627 -0.04202 -0.37627 C -0.03889 -0.38251 -0.02882 -0.39593 -0.02413 -0.40009 C -0.02222 -0.40842 -0.01841 -0.41559 -0.01597 -0.42368 C -0.01094 -0.44056 -0.00573 -0.45768 0.00173 -0.47294 C 0.01146 -0.53816 0.00642 -0.50069 0.00173 -0.65726 C 0.00156 -0.6642 -0.00781 -0.67368 -0.00781 -0.67368 C -0.01059 -0.68825 -0.01702 -0.69773 -0.02292 -0.71022 C -0.02604 -0.7167 -0.02726 -0.72086 -0.03108 -0.72664 C -0.03525 -0.73312 -0.03681 -0.73843 -0.04202 -0.74306 C -0.04705 -0.75277 -0.04757 -0.75578 -0.05573 -0.75948 C -0.06424 -0.77081 -0.07396 -0.78284 -0.08594 -0.78677 C -0.10747 -0.80157 -0.13507 -0.80342 -0.15851 -0.80504 C -0.26511 -0.84644 -0.38038 -0.81545 -0.49132 -0.81614 C -0.60972 -0.81822 -0.72778 -0.81429 -0.84618 -0.81244 C -0.88177 -0.80851 -0.86945 -0.8136 -0.88455 -0.80689 C -0.88854 -0.80319 -0.89688 -0.79602 -0.89688 -0.79602 C -0.89948 -0.79047 -0.90087 -0.78492 -0.90365 -0.7796 C -0.90729 -0.76526 -0.90868 -0.75023 -0.91181 -0.73566 C -0.91025 -0.71253 -0.90938 -0.69126 -0.91059 -0.66813 C -0.91007 -0.6679 -0.9 -0.66512 -0.89948 -0.66466 C -0.89809 -0.6635 -0.89792 -0.66073 -0.89688 -0.65911 C -0.89566 -0.65703 -0.8941 -0.65541 -0.89271 -0.65356 C -0.89115 -0.64755 -0.88594 -0.63714 -0.88594 -0.63714 C -0.88403 -0.62234 -0.88264 -0.60777 -0.879 -0.59343 C -0.87761 -0.57146 -0.87674 -0.55943 -0.86528 -0.54417 C -0.86268 -0.53376 -0.86354 -0.53006 -0.85434 -0.5259 C -0.85156 -0.52474 -0.84618 -0.5222 -0.84618 -0.5222 C -0.84479 -0.52035 -0.84358 -0.51827 -0.84202 -0.51688 C -0.8408 -0.51572 -0.83906 -0.51619 -0.83785 -0.51503 C -0.83646 -0.51341 -0.83299 -0.50347 -0.83247 -0.50208 C -0.83073 -0.49838 -0.82691 -0.49121 -0.82691 -0.49121 C -0.82275 -0.4697 -0.82865 -0.49676 -0.82292 -0.47849 C -0.82049 -0.47063 -0.82101 -0.46369 -0.81736 -0.45652 C -0.81597 -0.44565 -0.81441 -0.43409 -0.81181 -0.42368 C -0.81233 -0.395 -0.81198 -0.36633 -0.8132 -0.33788 C -0.81389 -0.32331 -0.82118 -0.30758 -0.82691 -0.29602 C -0.83264 -0.28446 -0.82743 -0.29278 -0.83108 -0.2833 C -0.83438 -0.27474 -0.84063 -0.26688 -0.84618 -0.26133 C -0.85573 -0.24075 -0.86129 -0.21855 -0.86945 -0.1975 C -0.86997 -0.19496 -0.87014 -0.19241 -0.87084 -0.1901 C -0.87153 -0.18825 -0.87292 -0.18686 -0.87344 -0.18478 C -0.87483 -0.17946 -0.875 -0.17368 -0.87622 -0.16836 C -0.87761 -0.16189 -0.88021 -0.15633 -0.88177 -0.15009 C -0.88125 -0.10846 -0.90139 -0.0444 -0.87344 -0.0259 C -0.86077 -0.00832 -0.84184 0.00301 -0.82413 0.00879 C -0.80886 0.0192 -0.79028 0.02313 -0.77344 0.02521 C -0.76007 0.02984 -0.77466 0.02521 -0.74757 0.02891 C -0.73663 0.0303 -0.72535 0.037 -0.71459 0.03793 C -0.70087 0.03909 -0.68716 0.03909 -0.67361 0.03978 C -0.65018 0.03354 -0.6382 0.04764 -0.61875 0.0488 C -0.60191 0.04972 -0.58507 0.04996 -0.56806 0.05065 C -0.56129 0.05689 -0.55434 0.06268 -0.54757 0.06892 C -0.54358 0.08465 -0.52952 0.08534 -0.51875 0.08534 " pathEditMode="relative" ptsTypes="fffffffffffffffffffffffffffffffffffffffffffffffffffffffffffffffffffffffA">
                                      <p:cBhvr>
                                        <p:cTn id="3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err="1" smtClean="0"/>
              <a:t>Рене</a:t>
            </a:r>
            <a:r>
              <a:rPr lang="uk-UA" smtClean="0"/>
              <a:t> Декарт</a:t>
            </a:r>
            <a:endParaRPr lang="ru-RU"/>
          </a:p>
        </p:txBody>
      </p:sp>
      <p:pic>
        <p:nvPicPr>
          <p:cNvPr id="4" name="Содержимое 3" descr="FOTO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14282" y="1142984"/>
            <a:ext cx="2333641" cy="2857519"/>
          </a:xfrm>
        </p:spPr>
      </p:pic>
      <p:pic>
        <p:nvPicPr>
          <p:cNvPr id="5" name="Рисунок 4" descr="FOTO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488" y="2285992"/>
            <a:ext cx="2881316" cy="3123347"/>
          </a:xfrm>
          <a:prstGeom prst="rect">
            <a:avLst/>
          </a:prstGeom>
        </p:spPr>
      </p:pic>
      <p:pic>
        <p:nvPicPr>
          <p:cNvPr id="6" name="Рисунок 5" descr="descartes1.jpg ahaha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29322" y="1142984"/>
            <a:ext cx="2357454" cy="28575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6050" y="164305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          ( 1596-1650 рр.)</a:t>
            </a:r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214282" y="6429396"/>
            <a:ext cx="428628" cy="2857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57224" y="6429396"/>
            <a:ext cx="428628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85918" y="5857892"/>
            <a:ext cx="5572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smtClean="0"/>
              <a:t>Найважливішим досягненням Р. Декарта було створення нового методу </a:t>
            </a:r>
            <a:r>
              <a:rPr lang="uk-UA" i="1" smtClean="0"/>
              <a:t>математичного </a:t>
            </a:r>
            <a:r>
              <a:rPr lang="uk-UA" i="1" smtClean="0"/>
              <a:t>дослідження</a:t>
            </a:r>
            <a:r>
              <a:rPr lang="uk-UA" i="1" smtClean="0"/>
              <a:t> </a:t>
            </a:r>
            <a:r>
              <a:rPr lang="uk-UA" smtClean="0"/>
              <a:t>–</a:t>
            </a:r>
            <a:r>
              <a:rPr lang="uk-UA" i="1" smtClean="0"/>
              <a:t> методу координат.</a:t>
            </a:r>
            <a:endParaRPr lang="ru-RU"/>
          </a:p>
        </p:txBody>
      </p:sp>
    </p:spTree>
    <p:custDataLst>
      <p:tags r:id="rId1"/>
    </p:custDataLst>
  </p:cSld>
  <p:clrMapOvr>
    <a:masterClrMapping/>
  </p:clrMapOvr>
  <p:transition advTm="276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571480"/>
            <a:ext cx="7929618" cy="2286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Проведемо на площині дві перпендикулярні координатні прямі і , які перетинаються в початку відліку - точці (рис. 1). Площину, на якій задано такі координатні прямі, називають координатною площиною (координатна площина - </a:t>
            </a:r>
            <a:r>
              <a:rPr lang="en-US"/>
              <a:t>coordinate plane), </a:t>
            </a:r>
            <a:r>
              <a:rPr lang="ru-RU"/>
              <a:t>пряму - віссю абсцис (вісь абсцис - </a:t>
            </a:r>
            <a:r>
              <a:rPr lang="en-US"/>
              <a:t>abscissa axis), </a:t>
            </a:r>
            <a:r>
              <a:rPr lang="ru-RU"/>
              <a:t>пряму - віссю ординат (вісь ординат - </a:t>
            </a:r>
            <a:r>
              <a:rPr lang="en-US"/>
              <a:t>ordinate axis) , </a:t>
            </a:r>
            <a:r>
              <a:rPr lang="ru-RU"/>
              <a:t>точку - початком координат (початок координат - </a:t>
            </a:r>
            <a:r>
              <a:rPr lang="en-US"/>
              <a:t>coordinate origin). </a:t>
            </a:r>
            <a:r>
              <a:rPr lang="ru-RU"/>
              <a:t>Початок координат розбиває кожну із осей на дві півосі - додатну та від'ємну. </a:t>
            </a:r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3" cstate="print"/>
          <a:srcRect r="49624"/>
          <a:stretch>
            <a:fillRect/>
          </a:stretch>
        </p:blipFill>
        <p:spPr>
          <a:xfrm>
            <a:off x="2214546" y="3071810"/>
            <a:ext cx="4143404" cy="3290215"/>
          </a:xfrm>
          <a:prstGeom prst="rect">
            <a:avLst/>
          </a:prstGeom>
        </p:spPr>
      </p:pic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214282" y="6429396"/>
            <a:ext cx="428628" cy="2857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7224" y="6429396"/>
            <a:ext cx="357190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ransition advTm="99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356037"/>
            <a:ext cx="7500926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Кожній парі чисел на координатній площині відповідає єдина точка. На рис. 2 показано як позначити, наприклад, точки B(5; 2) і C( 3;3,5). 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Координати точок першим використовував французький математик Рене Декарт (1596-1650). Тому їх часто називають декартовими координатами (декартові координати - Cartesian rectangular coordinates). 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Якщо A(x</a:t>
            </a:r>
            <a:r>
              <a:rPr kumimoji="0" lang="ru-RU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;y</a:t>
            </a:r>
            <a:r>
              <a:rPr kumimoji="0" lang="ru-RU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і B(x</a:t>
            </a:r>
            <a:r>
              <a:rPr kumimoji="0" lang="ru-RU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;y</a:t>
            </a:r>
            <a:r>
              <a:rPr kumimoji="0" lang="ru-RU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- дві довільні точки і C(x;y) середина відрізка AB. Тоді 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>
              <a:latin typeface="Arial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Якщо A(x</a:t>
            </a:r>
            <a:r>
              <a:rPr kumimoji="0" lang="ru-RU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;y</a:t>
            </a:r>
            <a:r>
              <a:rPr kumimoji="0" lang="ru-RU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і B(x</a:t>
            </a:r>
            <a:r>
              <a:rPr kumimoji="0" lang="ru-RU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;y</a:t>
            </a:r>
            <a:r>
              <a:rPr kumimoji="0" lang="ru-RU" sz="1400" b="0" i="0" u="none" strike="noStrike" cap="none" normalizeH="0" baseline="-3000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- дві довільні точки, то відстань між точками A і B обчислюється </a:t>
            </a: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 формулою </a:t>
            </a: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3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http://posibnyky.vntu.edu.ua/web-m/336/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785926"/>
            <a:ext cx="1085850" cy="1285875"/>
          </a:xfrm>
          <a:prstGeom prst="rect">
            <a:avLst/>
          </a:prstGeom>
          <a:noFill/>
        </p:spPr>
      </p:pic>
      <p:pic>
        <p:nvPicPr>
          <p:cNvPr id="1027" name="Picture 3" descr="http://posibnyky.vntu.edu.ua/web-m/336/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929066"/>
            <a:ext cx="2409825" cy="523875"/>
          </a:xfrm>
          <a:prstGeom prst="rect">
            <a:avLst/>
          </a:prstGeom>
          <a:noFill/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5" cstate="print"/>
          <a:srcRect l="50201"/>
          <a:stretch>
            <a:fillRect/>
          </a:stretch>
        </p:blipFill>
        <p:spPr>
          <a:xfrm>
            <a:off x="5000628" y="4000504"/>
            <a:ext cx="3106625" cy="2495550"/>
          </a:xfrm>
          <a:prstGeom prst="rect">
            <a:avLst/>
          </a:prstGeom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357158" y="6357958"/>
            <a:ext cx="500066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1071538" y="6357958"/>
            <a:ext cx="500066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1403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Приклад 1</a:t>
            </a: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214414" y="1643050"/>
            <a:ext cx="58579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Знайдіть довжину </a:t>
            </a:r>
            <a:r>
              <a:rPr lang="en-US" smtClean="0"/>
              <a:t>d </a:t>
            </a:r>
            <a:r>
              <a:rPr lang="uk-UA" smtClean="0"/>
              <a:t>відрізка АВ та координати його середини С, якщо відомі координати точок А і В: А(1;-6), В(4;-2).</a:t>
            </a: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43108" y="3143248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                            Розв</a:t>
            </a:r>
            <a:r>
              <a:rPr lang="en-US" smtClean="0"/>
              <a:t>’</a:t>
            </a:r>
            <a:r>
              <a:rPr lang="uk-UA" smtClean="0"/>
              <a:t>язання</a:t>
            </a:r>
            <a:endParaRPr lang="ru-RU"/>
          </a:p>
        </p:txBody>
      </p:sp>
      <p:pic>
        <p:nvPicPr>
          <p:cNvPr id="20482" name="Picture 2" descr="http://posibnyky.vntu.edu.ua/web-m/336/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3643314"/>
            <a:ext cx="2571750" cy="485775"/>
          </a:xfrm>
          <a:prstGeom prst="rect">
            <a:avLst/>
          </a:prstGeom>
          <a:noFill/>
        </p:spPr>
      </p:pic>
      <p:pic>
        <p:nvPicPr>
          <p:cNvPr id="20483" name="Picture 3" descr="http://posibnyky.vntu.edu.ua/web-m/336/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4429132"/>
            <a:ext cx="1409700" cy="135255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71472" y="3643314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Довжина відрізка АВ:</a:t>
            </a:r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28596" y="4429132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/>
              <a:t> </a:t>
            </a:r>
            <a:r>
              <a:rPr lang="uk-UA" smtClean="0"/>
              <a:t> Координати точки С(х,у)</a:t>
            </a:r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00034" y="6143644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Відповідь:</a:t>
            </a:r>
            <a:r>
              <a:rPr lang="en-US" smtClean="0"/>
              <a:t>d=5, C(2,5</a:t>
            </a:r>
            <a:r>
              <a:rPr lang="uk-UA" smtClean="0"/>
              <a:t>;-4)</a:t>
            </a:r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285720" y="6572272"/>
            <a:ext cx="428628" cy="2857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928662" y="6572272"/>
            <a:ext cx="428628" cy="2857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1140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chemeClr val="bg1">
                <a:lumMod val="9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1500174"/>
            <a:ext cx="650085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mtClean="0"/>
              <a:t>   Рівнянням </a:t>
            </a:r>
            <a:r>
              <a:rPr lang="ru-RU"/>
              <a:t>фігури на площині в декартових координатах називається рівняння з двома змінними </a:t>
            </a:r>
            <a:r>
              <a:rPr lang="en-US"/>
              <a:t>x </a:t>
            </a:r>
            <a:r>
              <a:rPr lang="ru-RU"/>
              <a:t>і </a:t>
            </a:r>
            <a:r>
              <a:rPr lang="en-US"/>
              <a:t>y, </a:t>
            </a:r>
            <a:r>
              <a:rPr lang="ru-RU"/>
              <a:t>яке задовольняють координати будь-якої точки фігури. </a:t>
            </a:r>
            <a:r>
              <a:rPr lang="ru-RU" smtClean="0"/>
              <a:t>                                                                      І </a:t>
            </a:r>
            <a:r>
              <a:rPr lang="ru-RU"/>
              <a:t>навпаки, будь-які два числа, що задовольняють це рівняння, є координатами деякої точки фігури.</a:t>
            </a:r>
          </a:p>
          <a:p>
            <a:r>
              <a:rPr lang="ru-RU" smtClean="0"/>
              <a:t>  Рівняння </a:t>
            </a:r>
            <a:r>
              <a:rPr lang="ru-RU"/>
              <a:t>прямої в декартовій системі координат </a:t>
            </a:r>
            <a:br>
              <a:rPr lang="ru-RU"/>
            </a:br>
            <a:r>
              <a:rPr lang="en-US"/>
              <a:t>ax+by+c=0, </a:t>
            </a:r>
            <a:br>
              <a:rPr lang="en-US"/>
            </a:br>
            <a:r>
              <a:rPr lang="ru-RU"/>
              <a:t>де </a:t>
            </a:r>
            <a:r>
              <a:rPr lang="en-US"/>
              <a:t>a,b,c - </a:t>
            </a:r>
            <a:r>
              <a:rPr lang="ru-RU"/>
              <a:t>константи.</a:t>
            </a:r>
          </a:p>
          <a:p>
            <a:r>
              <a:rPr lang="ru-RU"/>
              <a:t>Рівняння кола з центром у точці </a:t>
            </a:r>
            <a:r>
              <a:rPr lang="en-US"/>
              <a:t>A(a;b) </a:t>
            </a:r>
            <a:r>
              <a:rPr lang="ru-RU"/>
              <a:t>і радіусом </a:t>
            </a:r>
            <a:r>
              <a:rPr lang="en-US"/>
              <a:t>R </a:t>
            </a:r>
            <a:br>
              <a:rPr lang="en-US"/>
            </a:br>
            <a:r>
              <a:rPr lang="en-US"/>
              <a:t>(x-a)</a:t>
            </a:r>
            <a:r>
              <a:rPr lang="en-US" baseline="30000"/>
              <a:t>2</a:t>
            </a:r>
            <a:r>
              <a:rPr lang="en-US"/>
              <a:t>+(y-b)</a:t>
            </a:r>
            <a:r>
              <a:rPr lang="en-US" baseline="30000"/>
              <a:t>2</a:t>
            </a:r>
            <a:r>
              <a:rPr lang="en-US"/>
              <a:t>=R</a:t>
            </a:r>
            <a:r>
              <a:rPr lang="en-US" baseline="30000"/>
              <a:t>2</a:t>
            </a:r>
            <a:r>
              <a:rPr lang="en-US"/>
              <a:t>.</a:t>
            </a: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285720" y="6572272"/>
            <a:ext cx="428628" cy="2857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928662" y="6572272"/>
            <a:ext cx="428628" cy="2857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Profesor-Dando-Clase-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7358050" y="3857628"/>
            <a:ext cx="1785950" cy="335537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68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056E-7 C -0.00157 0.00139 -0.00591 0.00601 -0.00834 0.00555 C -0.01268 0.00463 -0.01893 -0.00439 -0.02344 -0.0074 C -0.02726 -0.01526 -0.03195 -0.01665 -0.03698 -0.02197 C -0.04011 -0.02521 -0.04254 -0.02914 -0.04532 -0.03284 C -0.04688 -0.03469 -0.04705 -0.03793 -0.04809 -0.04024 C -0.05157 -0.04787 -0.05469 -0.05435 -0.05764 -0.06198 C -0.06233 -0.07447 -0.06789 -0.08603 -0.07275 -0.09852 C -0.07726 -0.12882 -0.07483 -0.15148 -0.07674 -0.18617 C -0.07691 -0.1901 -0.07952 -0.19704 -0.07952 -0.19704 C -0.07848 -0.22572 -0.07934 -0.2537 -0.07275 -0.28099 C -0.06997 -0.29232 -0.06146 -0.29857 -0.05903 -0.31013 C -0.05764 -0.31614 -0.05487 -0.3284 -0.05487 -0.3284 C -0.05313 -0.36008 -0.05105 -0.39177 -0.04809 -0.42345 C -0.04844 -0.43802 -0.04775 -0.45282 -0.04931 -0.46716 C -0.04966 -0.47063 -0.05591 -0.47433 -0.05764 -0.47618 C -0.05955 -0.47826 -0.06303 -0.48451 -0.0658 -0.48543 C -0.07466 -0.48867 -0.08421 -0.48913 -0.09323 -0.4926 C -0.11129 -0.49144 -0.11667 -0.49283 -0.13021 -0.48728 C -0.13438 -0.48566 -0.13889 -0.48497 -0.14254 -0.48173 C -0.14532 -0.47942 -0.1507 -0.47456 -0.1507 -0.47456 C -0.15278 -0.4704 -0.15469 -0.46531 -0.15903 -0.46531 " pathEditMode="relative" ptsTypes="fffffffffffffffffffff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Приклад 2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857364"/>
            <a:ext cx="5072098" cy="642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/>
              <a:t>Які з точок лежать на прямій y-x=2: (1;-1), (-1;1), (8;10); (-2;-6)?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28926" y="285749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   </a:t>
            </a:r>
            <a:r>
              <a:rPr lang="uk-UA" smtClean="0"/>
              <a:t>Розв</a:t>
            </a:r>
            <a:r>
              <a:rPr lang="en-US" smtClean="0"/>
              <a:t>’</a:t>
            </a:r>
            <a:r>
              <a:rPr lang="uk-UA" smtClean="0"/>
              <a:t>язання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71475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/>
              <a:t>Точки, які лежать на прямі й повинні задовольняти рівняння цієї прямої. Підставимо координати точок у рівняння прямої: 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(1;-1)⇒-1-1=-2≠2 - не лежить на прямій; 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(-1;1)⇒1-(-1)=2 - лежить на прямій; 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(8;10)⇒10-8=2 - лежить на прямій; 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(-2;6)⇒-6-(-2)=-4≠2 - не лежить на прямій; </a:t>
            </a:r>
            <a:r>
              <a:rPr lang="ru-RU" smtClean="0"/>
              <a:t/>
            </a:r>
            <a:br>
              <a:rPr lang="ru-RU" smtClean="0"/>
            </a:br>
            <a:r>
              <a:rPr lang="ru-RU"/>
              <a:t>Відповідь: (-1;1), (8;10).</a:t>
            </a: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285720" y="6572272"/>
            <a:ext cx="428628" cy="2857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1232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7|1|5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7|5.5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4|1.3|5.6|5.4|5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5|1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408</Words>
  <Application>Microsoft Office PowerPoint</Application>
  <PresentationFormat>Экран (4:3)</PresentationFormat>
  <Paragraphs>35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Декартові координати на площині</vt:lpstr>
      <vt:lpstr>Слайд 2</vt:lpstr>
      <vt:lpstr>Історична Довідка</vt:lpstr>
      <vt:lpstr>Рене Декарт</vt:lpstr>
      <vt:lpstr>Слайд 5</vt:lpstr>
      <vt:lpstr>Слайд 6</vt:lpstr>
      <vt:lpstr>Приклад 1</vt:lpstr>
      <vt:lpstr>Слайд 8</vt:lpstr>
      <vt:lpstr>Приклад 2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Декартові координати на площині</dc:title>
  <dc:creator>Admin</dc:creator>
  <cp:lastModifiedBy>Admin</cp:lastModifiedBy>
  <cp:revision>24</cp:revision>
  <dcterms:created xsi:type="dcterms:W3CDTF">2015-01-10T16:49:45Z</dcterms:created>
  <dcterms:modified xsi:type="dcterms:W3CDTF">2015-01-12T20:36:17Z</dcterms:modified>
</cp:coreProperties>
</file>