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97" r:id="rId2"/>
    <p:sldMasterId id="2147483751" r:id="rId3"/>
  </p:sldMasterIdLst>
  <p:sldIdLst>
    <p:sldId id="256" r:id="rId4"/>
    <p:sldId id="275" r:id="rId5"/>
    <p:sldId id="276" r:id="rId6"/>
    <p:sldId id="277" r:id="rId7"/>
    <p:sldId id="280" r:id="rId8"/>
    <p:sldId id="281" r:id="rId9"/>
    <p:sldId id="259" r:id="rId10"/>
    <p:sldId id="260" r:id="rId11"/>
    <p:sldId id="286" r:id="rId12"/>
    <p:sldId id="287" r:id="rId13"/>
    <p:sldId id="288" r:id="rId14"/>
    <p:sldId id="289" r:id="rId15"/>
    <p:sldId id="291" r:id="rId16"/>
    <p:sldId id="270" r:id="rId17"/>
    <p:sldId id="273" r:id="rId18"/>
    <p:sldId id="271" r:id="rId19"/>
    <p:sldId id="268" r:id="rId20"/>
    <p:sldId id="290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223B"/>
    <a:srgbClr val="AB27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075" y="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61988" y="228600"/>
            <a:ext cx="8329612" cy="579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3F2B8-CC61-440B-BE11-33F757C56C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61988" y="228600"/>
            <a:ext cx="8329612" cy="579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3F2B8-CC61-440B-BE11-33F757C56C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" TargetMode="External"/><Relationship Id="rId2" Type="http://schemas.openxmlformats.org/officeDocument/2006/relationships/hyperlink" Target="http://www.yandex.ru/" TargetMode="Externa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2.gif"/><Relationship Id="rId5" Type="http://schemas.openxmlformats.org/officeDocument/2006/relationships/image" Target="../media/image61.png"/><Relationship Id="rId4" Type="http://schemas.openxmlformats.org/officeDocument/2006/relationships/hyperlink" Target="http://otherreferats.allbest.ru/mathematics/00050000_0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1.jpeg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gi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2.gif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Irina\картинки\математика\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08" y="1000108"/>
            <a:ext cx="4857784" cy="521497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14480" y="142852"/>
            <a:ext cx="5929354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Многогранники</a:t>
            </a:r>
            <a:endParaRPr lang="ru-RU" sz="4000" b="1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2" descr="D:\Irina\анимашки\математика\5.jpg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357430"/>
            <a:ext cx="1905000" cy="1905000"/>
          </a:xfrm>
          <a:prstGeom prst="rect">
            <a:avLst/>
          </a:prstGeom>
          <a:noFill/>
        </p:spPr>
      </p:pic>
      <p:pic>
        <p:nvPicPr>
          <p:cNvPr id="3075" name="Picture 3" descr="D:\Irina\анимашки\математика\4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26911" y="2571744"/>
            <a:ext cx="1817089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2643174" y="285728"/>
            <a:ext cx="381635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36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Октаедр</a:t>
            </a:r>
            <a:endParaRPr lang="ru-RU" sz="32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030632" y="5301208"/>
            <a:ext cx="48577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kumimoji="0"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октаедр-повітря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00298" y="1214422"/>
            <a:ext cx="614366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грецького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okto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вісім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hedra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- грань) </a:t>
            </a:r>
          </a:p>
          <a:p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8 граней (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трикутник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), 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кажній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вершині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сходяться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4 ребра.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5" descr="octahedron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57158" y="1071546"/>
            <a:ext cx="2000264" cy="2000264"/>
          </a:xfrm>
          <a:noFill/>
        </p:spPr>
      </p:pic>
      <p:sp>
        <p:nvSpPr>
          <p:cNvPr id="14" name="Прямоугольник 13"/>
          <p:cNvSpPr/>
          <p:nvPr/>
        </p:nvSpPr>
        <p:spPr>
          <a:xfrm>
            <a:off x="3419872" y="3643314"/>
            <a:ext cx="500978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Октаэдр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символізував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повітря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як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найповітряніший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"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D:\Irina\анимашки\природа\1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3214686"/>
            <a:ext cx="2714644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2643174" y="285728"/>
            <a:ext cx="381635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36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6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косаедр</a:t>
            </a:r>
            <a:endParaRPr lang="ru-RU" sz="32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071802" y="5357826"/>
            <a:ext cx="48577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</a:t>
            </a:r>
            <a:r>
              <a:rPr kumimoji="0"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косаедр</a:t>
            </a:r>
            <a:r>
              <a:rPr kumimoji="0"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-вода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86050" y="3929066"/>
            <a:ext cx="5786478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косаедр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символизував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воду, </a:t>
            </a:r>
          </a:p>
          <a:p>
            <a:pPr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так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300" dirty="0" err="1" smtClean="0"/>
              <a:t>ві</a:t>
            </a:r>
            <a:r>
              <a:rPr lang="ru-RU" sz="2300" dirty="0" err="1" smtClean="0"/>
              <a:t>н</a:t>
            </a:r>
            <a:r>
              <a:rPr lang="ru-RU" sz="2300" dirty="0" smtClean="0"/>
              <a:t> «</a:t>
            </a:r>
            <a:r>
              <a:rPr lang="ru-RU" sz="2300" dirty="0" err="1" smtClean="0"/>
              <a:t>обтічний</a:t>
            </a:r>
            <a:r>
              <a:rPr lang="ru-RU" sz="2300" dirty="0" smtClean="0"/>
              <a:t>»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7" descr="icosahedron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lum bright="-6000" contrast="12000"/>
          </a:blip>
          <a:srcRect/>
          <a:stretch>
            <a:fillRect/>
          </a:stretch>
        </p:blipFill>
        <p:spPr>
          <a:xfrm>
            <a:off x="350414" y="862809"/>
            <a:ext cx="2000264" cy="2000264"/>
          </a:xfrm>
          <a:noFill/>
        </p:spPr>
      </p:pic>
      <p:sp>
        <p:nvSpPr>
          <p:cNvPr id="14" name="Прямоугольник 13"/>
          <p:cNvSpPr/>
          <p:nvPr/>
        </p:nvSpPr>
        <p:spPr>
          <a:xfrm>
            <a:off x="2500298" y="1285860"/>
            <a:ext cx="621510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грецького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eikosi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двадцять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hedra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- грань) </a:t>
            </a:r>
          </a:p>
          <a:p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20 граней (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трикутних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), 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кожній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вершині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сходиться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ребер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D:\Irina\анимашки\природа\природa3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2996952"/>
            <a:ext cx="2714644" cy="3146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2643174" y="285728"/>
            <a:ext cx="381635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kumimoji="0" lang="ru-RU" sz="36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Додекаедр</a:t>
            </a:r>
            <a:endParaRPr lang="ru-RU" sz="32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071802" y="5572140"/>
            <a:ext cx="56436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kumimoji="0"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додекаедр-всесвіт</a:t>
            </a:r>
            <a:r>
              <a:rPr kumimoji="0"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43174" y="3786190"/>
            <a:ext cx="635798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Додекаедр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/>
              <a:t>втілював</a:t>
            </a:r>
            <a:r>
              <a:rPr lang="ru-RU" sz="2300" dirty="0" smtClean="0"/>
              <a:t> </a:t>
            </a:r>
            <a:r>
              <a:rPr lang="ru-RU" sz="2300" dirty="0"/>
              <a:t>у</a:t>
            </a:r>
            <a:r>
              <a:rPr lang="ru-RU" sz="2300" dirty="0" smtClean="0"/>
              <a:t> </a:t>
            </a:r>
            <a:r>
              <a:rPr lang="ru-RU" sz="2300" dirty="0" err="1" smtClean="0"/>
              <a:t>собі</a:t>
            </a:r>
            <a:r>
              <a:rPr lang="ru-RU" sz="2300" dirty="0" smtClean="0"/>
              <a:t> </a:t>
            </a:r>
            <a:r>
              <a:rPr lang="ru-RU" sz="2300" dirty="0" smtClean="0"/>
              <a:t>"все </a:t>
            </a:r>
            <a:r>
              <a:rPr lang="ru-RU" sz="2300" dirty="0" smtClean="0"/>
              <a:t>суще", </a:t>
            </a:r>
            <a:r>
              <a:rPr lang="ru-RU" sz="2300" dirty="0" err="1" smtClean="0"/>
              <a:t>символізував</a:t>
            </a:r>
            <a:r>
              <a:rPr lang="ru-RU" sz="2300" dirty="0" smtClean="0"/>
              <a:t> </a:t>
            </a:r>
            <a:r>
              <a:rPr lang="ru-RU" sz="2300" dirty="0" smtClean="0"/>
              <a:t>все </a:t>
            </a:r>
            <a:r>
              <a:rPr lang="ru-RU" sz="2300" dirty="0" err="1" smtClean="0"/>
              <a:t>світотворення</a:t>
            </a:r>
            <a:r>
              <a:rPr lang="ru-RU" sz="2300" dirty="0" smtClean="0"/>
              <a:t>, </a:t>
            </a:r>
            <a:r>
              <a:rPr lang="ru-RU" sz="2300" dirty="0" err="1" smtClean="0"/>
              <a:t>вважався</a:t>
            </a:r>
            <a:r>
              <a:rPr lang="ru-RU" sz="2300" dirty="0" smtClean="0"/>
              <a:t> </a:t>
            </a:r>
            <a:r>
              <a:rPr lang="ru-RU" sz="2300" dirty="0" err="1" smtClean="0"/>
              <a:t>головним</a:t>
            </a:r>
            <a:r>
              <a:rPr lang="ru-RU" sz="2300" dirty="0" smtClean="0"/>
              <a:t>.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5" descr="dodecahedron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4795" y="932059"/>
            <a:ext cx="2068313" cy="2068313"/>
          </a:xfrm>
          <a:noFill/>
        </p:spPr>
      </p:pic>
      <p:sp>
        <p:nvSpPr>
          <p:cNvPr id="14" name="Прямоугольник 13"/>
          <p:cNvSpPr/>
          <p:nvPr/>
        </p:nvSpPr>
        <p:spPr>
          <a:xfrm>
            <a:off x="2285984" y="1357298"/>
            <a:ext cx="657229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грецького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dodeka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дванадцять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hedra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- грань)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12 граней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п'ятикутних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),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 каждой вершине сходятся 3 ребра.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D:\Irina\анимашки\космос\419093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8556" y="3140968"/>
            <a:ext cx="2591433" cy="34552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Irina\картинки\математика\33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" y="-20833"/>
            <a:ext cx="9143999" cy="6878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2000232" y="4929198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611188" y="620713"/>
            <a:ext cx="8064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0" lang="ru-RU"/>
          </a:p>
        </p:txBody>
      </p:sp>
      <p:graphicFrame>
        <p:nvGraphicFramePr>
          <p:cNvPr id="22590" name="Group 6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167276657"/>
              </p:ext>
            </p:extLst>
          </p:nvPr>
        </p:nvGraphicFramePr>
        <p:xfrm>
          <a:off x="214282" y="928670"/>
          <a:ext cx="8786874" cy="4715511"/>
        </p:xfrm>
        <a:graphic>
          <a:graphicData uri="http://schemas.openxmlformats.org/drawingml/2006/table">
            <a:tbl>
              <a:tblPr/>
              <a:tblGrid>
                <a:gridCol w="1464479"/>
                <a:gridCol w="1464479"/>
                <a:gridCol w="1098359"/>
                <a:gridCol w="1464479"/>
                <a:gridCol w="1684151"/>
                <a:gridCol w="1610927"/>
              </a:tblGrid>
              <a:tr h="723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Назви</a:t>
                      </a: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kumimoji="0" lang="ru-RU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Тетраедр</a:t>
                      </a:r>
                      <a:endParaRPr kumimoji="0" lang="ru-RU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Куб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Октаедр</a:t>
                      </a: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kumimoji="0" lang="ru-RU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Додекаедр</a:t>
                      </a:r>
                      <a:endParaRPr kumimoji="0" lang="ru-RU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Икосаедр</a:t>
                      </a: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kumimoji="0" lang="ru-RU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граней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8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граней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4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ребер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6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вершин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15" name="AutoShape 43"/>
          <p:cNvSpPr>
            <a:spLocks noChangeArrowheads="1"/>
          </p:cNvSpPr>
          <p:nvPr/>
        </p:nvSpPr>
        <p:spPr bwMode="auto">
          <a:xfrm>
            <a:off x="1928794" y="1714488"/>
            <a:ext cx="857256" cy="714380"/>
          </a:xfrm>
          <a:prstGeom prst="triangle">
            <a:avLst>
              <a:gd name="adj" fmla="val 50000"/>
            </a:avLst>
          </a:prstGeom>
          <a:solidFill>
            <a:srgbClr val="7030A0"/>
          </a:solidFill>
          <a:ln w="508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0" lang="ru-RU">
              <a:solidFill>
                <a:srgbClr val="993300"/>
              </a:solidFill>
            </a:endParaRPr>
          </a:p>
        </p:txBody>
      </p:sp>
      <p:sp>
        <p:nvSpPr>
          <p:cNvPr id="20516" name="Rectangle 46"/>
          <p:cNvSpPr>
            <a:spLocks noChangeArrowheads="1"/>
          </p:cNvSpPr>
          <p:nvPr/>
        </p:nvSpPr>
        <p:spPr bwMode="auto">
          <a:xfrm>
            <a:off x="3357554" y="1785926"/>
            <a:ext cx="798091" cy="588881"/>
          </a:xfrm>
          <a:prstGeom prst="rect">
            <a:avLst/>
          </a:prstGeom>
          <a:solidFill>
            <a:srgbClr val="7030A0"/>
          </a:solidFill>
          <a:ln w="508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17" name="AutoShape 47"/>
          <p:cNvSpPr>
            <a:spLocks noChangeArrowheads="1"/>
          </p:cNvSpPr>
          <p:nvPr/>
        </p:nvSpPr>
        <p:spPr bwMode="auto">
          <a:xfrm>
            <a:off x="4643438" y="1714488"/>
            <a:ext cx="785818" cy="714380"/>
          </a:xfrm>
          <a:prstGeom prst="triangle">
            <a:avLst>
              <a:gd name="adj" fmla="val 50000"/>
            </a:avLst>
          </a:prstGeom>
          <a:solidFill>
            <a:srgbClr val="7030A0"/>
          </a:solidFill>
          <a:ln w="508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18" name="AutoShape 48"/>
          <p:cNvSpPr>
            <a:spLocks noChangeArrowheads="1"/>
          </p:cNvSpPr>
          <p:nvPr/>
        </p:nvSpPr>
        <p:spPr bwMode="auto">
          <a:xfrm>
            <a:off x="6072198" y="1714488"/>
            <a:ext cx="913902" cy="675766"/>
          </a:xfrm>
          <a:prstGeom prst="pentagon">
            <a:avLst/>
          </a:prstGeom>
          <a:solidFill>
            <a:srgbClr val="7030A0"/>
          </a:solidFill>
          <a:ln w="508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20" name="Text Box 64"/>
          <p:cNvSpPr txBox="1">
            <a:spLocks noChangeArrowheads="1"/>
          </p:cNvSpPr>
          <p:nvPr/>
        </p:nvSpPr>
        <p:spPr bwMode="auto">
          <a:xfrm>
            <a:off x="2124075" y="4941888"/>
            <a:ext cx="6264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54848" y="142852"/>
            <a:ext cx="47211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Заповнення</a:t>
            </a:r>
            <a:r>
              <a:rPr lang="ru-RU" sz="40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cap="none" spc="0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таблиці</a:t>
            </a:r>
            <a:endParaRPr lang="ru-RU" sz="40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AutoShape 47"/>
          <p:cNvSpPr>
            <a:spLocks noChangeArrowheads="1"/>
          </p:cNvSpPr>
          <p:nvPr/>
        </p:nvSpPr>
        <p:spPr bwMode="auto">
          <a:xfrm>
            <a:off x="7786710" y="1714488"/>
            <a:ext cx="857256" cy="714380"/>
          </a:xfrm>
          <a:prstGeom prst="triangle">
            <a:avLst>
              <a:gd name="adj" fmla="val 50000"/>
            </a:avLst>
          </a:prstGeom>
          <a:solidFill>
            <a:srgbClr val="7030A0"/>
          </a:solidFill>
          <a:ln w="508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285984" y="2571744"/>
            <a:ext cx="42449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285984" y="4643446"/>
            <a:ext cx="42449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500430" y="2571744"/>
            <a:ext cx="42449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285984" y="3571876"/>
            <a:ext cx="42449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786314" y="4643446"/>
            <a:ext cx="42449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786314" y="2571744"/>
            <a:ext cx="42449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571868" y="4643446"/>
            <a:ext cx="42449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072198" y="2571744"/>
            <a:ext cx="9906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500562" y="3571876"/>
            <a:ext cx="9906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715272" y="4643446"/>
            <a:ext cx="9906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214678" y="3571876"/>
            <a:ext cx="9906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072198" y="4643446"/>
            <a:ext cx="9906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786710" y="2571744"/>
            <a:ext cx="9906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215074" y="3571876"/>
            <a:ext cx="9906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30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715272" y="3571876"/>
            <a:ext cx="9906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30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5" grpId="0" animBg="1"/>
      <p:bldP spid="20516" grpId="0" animBg="1"/>
      <p:bldP spid="20517" grpId="0" animBg="1"/>
      <p:bldP spid="20518" grpId="0" animBg="1"/>
      <p:bldP spid="12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accent6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1214414" y="1071546"/>
            <a:ext cx="66960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ru-RU" sz="3200" dirty="0">
                <a:solidFill>
                  <a:srgbClr val="800000"/>
                </a:solidFill>
                <a:latin typeface="Times New Roman" pitchFamily="18" charset="0"/>
              </a:rPr>
              <a:t>Теорема </a:t>
            </a:r>
            <a:r>
              <a:rPr kumimoji="0" lang="ru-RU" sz="3200" dirty="0" err="1" smtClean="0">
                <a:solidFill>
                  <a:srgbClr val="800000"/>
                </a:solidFill>
                <a:latin typeface="Times New Roman" pitchFamily="18" charset="0"/>
              </a:rPr>
              <a:t>Ейлера</a:t>
            </a:r>
            <a:r>
              <a:rPr kumimoji="0" lang="ru-RU" sz="3200" dirty="0">
                <a:solidFill>
                  <a:srgbClr val="800000"/>
                </a:solidFill>
                <a:latin typeface="Times New Roman" pitchFamily="18" charset="0"/>
              </a:rPr>
              <a:t>:</a:t>
            </a:r>
          </a:p>
          <a:p>
            <a:pPr algn="ctr"/>
            <a:r>
              <a:rPr kumimoji="0" lang="ru-RU" sz="3200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kumimoji="0" lang="ru-RU" sz="2000" b="1" dirty="0">
                <a:solidFill>
                  <a:srgbClr val="800000"/>
                </a:solidFill>
                <a:latin typeface="Times New Roman" pitchFamily="18" charset="0"/>
              </a:rPr>
              <a:t>Число вершин - число ребер + число граней =2</a:t>
            </a:r>
            <a:endParaRPr lang="ru-RU" sz="2000" dirty="0">
              <a:latin typeface="Times New Roman" pitchFamily="18" charset="0"/>
            </a:endParaRPr>
          </a:p>
        </p:txBody>
      </p:sp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4000496" y="3929066"/>
            <a:ext cx="4429156" cy="239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300" b="1" dirty="0" err="1" smtClean="0">
                <a:solidFill>
                  <a:srgbClr val="96223B"/>
                </a:solidFill>
              </a:rPr>
              <a:t>Швейцарський</a:t>
            </a:r>
            <a:r>
              <a:rPr lang="ru-RU" sz="2300" b="1" dirty="0" smtClean="0">
                <a:solidFill>
                  <a:srgbClr val="96223B"/>
                </a:solidFill>
              </a:rPr>
              <a:t>, </a:t>
            </a:r>
            <a:r>
              <a:rPr lang="ru-RU" sz="2300" b="1" dirty="0" err="1" smtClean="0">
                <a:solidFill>
                  <a:srgbClr val="96223B"/>
                </a:solidFill>
              </a:rPr>
              <a:t>німецкий</a:t>
            </a:r>
            <a:r>
              <a:rPr lang="ru-RU" sz="2300" b="1" dirty="0" smtClean="0">
                <a:solidFill>
                  <a:srgbClr val="96223B"/>
                </a:solidFill>
              </a:rPr>
              <a:t> </a:t>
            </a:r>
            <a:r>
              <a:rPr lang="ru-RU" sz="2300" b="1" dirty="0">
                <a:solidFill>
                  <a:srgbClr val="96223B"/>
                </a:solidFill>
              </a:rPr>
              <a:t>і</a:t>
            </a:r>
            <a:r>
              <a:rPr lang="ru-RU" sz="2300" b="1" dirty="0" smtClean="0">
                <a:solidFill>
                  <a:srgbClr val="96223B"/>
                </a:solidFill>
              </a:rPr>
              <a:t> </a:t>
            </a:r>
            <a:r>
              <a:rPr lang="ru-RU" sz="2300" b="1" dirty="0" err="1" smtClean="0">
                <a:solidFill>
                  <a:srgbClr val="96223B"/>
                </a:solidFill>
              </a:rPr>
              <a:t>російский</a:t>
            </a:r>
            <a:r>
              <a:rPr lang="ru-RU" sz="2300" dirty="0" smtClean="0">
                <a:solidFill>
                  <a:srgbClr val="96223B"/>
                </a:solidFill>
              </a:rPr>
              <a:t> </a:t>
            </a:r>
            <a:r>
              <a:rPr lang="ru-RU" sz="2300" b="1" dirty="0" smtClean="0">
                <a:solidFill>
                  <a:srgbClr val="96223B"/>
                </a:solidFill>
              </a:rPr>
              <a:t>математик </a:t>
            </a:r>
            <a:r>
              <a:rPr lang="ru-RU" sz="2300" dirty="0" smtClean="0">
                <a:solidFill>
                  <a:srgbClr val="96223B"/>
                </a:solidFill>
              </a:rPr>
              <a:t> </a:t>
            </a:r>
          </a:p>
          <a:p>
            <a:pPr>
              <a:spcBef>
                <a:spcPct val="50000"/>
              </a:spcBef>
            </a:pPr>
            <a:r>
              <a:rPr lang="ru-RU" sz="2300" dirty="0" smtClean="0"/>
              <a:t>автор </a:t>
            </a:r>
            <a:r>
              <a:rPr lang="ru-RU" sz="2300" dirty="0" err="1" smtClean="0"/>
              <a:t>більш</a:t>
            </a:r>
            <a:r>
              <a:rPr lang="ru-RU" sz="2300" dirty="0" smtClean="0"/>
              <a:t> </a:t>
            </a:r>
            <a:r>
              <a:rPr lang="ru-RU" sz="2300" dirty="0" err="1" smtClean="0"/>
              <a:t>ніж</a:t>
            </a:r>
            <a:r>
              <a:rPr lang="ru-RU" sz="2300" dirty="0" smtClean="0"/>
              <a:t> 800 </a:t>
            </a:r>
            <a:r>
              <a:rPr lang="ru-RU" sz="2300" dirty="0" err="1" smtClean="0"/>
              <a:t>робіт</a:t>
            </a:r>
            <a:r>
              <a:rPr lang="ru-RU" sz="2300" dirty="0" smtClean="0"/>
              <a:t> </a:t>
            </a:r>
            <a:r>
              <a:rPr lang="ru-RU" sz="2300" dirty="0" smtClean="0"/>
              <a:t>по </a:t>
            </a:r>
            <a:r>
              <a:rPr lang="ru-RU" sz="2300" dirty="0" err="1" smtClean="0"/>
              <a:t>математичному</a:t>
            </a:r>
            <a:r>
              <a:rPr lang="ru-RU" sz="2300" dirty="0" smtClean="0"/>
              <a:t> </a:t>
            </a:r>
            <a:r>
              <a:rPr lang="ru-RU" sz="2300" dirty="0" err="1" smtClean="0"/>
              <a:t>аналізу</a:t>
            </a:r>
            <a:r>
              <a:rPr lang="ru-RU" sz="2300" dirty="0" smtClean="0"/>
              <a:t>, </a:t>
            </a:r>
            <a:r>
              <a:rPr lang="ru-RU" sz="2300" dirty="0" err="1" smtClean="0"/>
              <a:t>диференційній</a:t>
            </a:r>
            <a:r>
              <a:rPr lang="ru-RU" sz="2300" dirty="0" smtClean="0"/>
              <a:t> </a:t>
            </a:r>
            <a:r>
              <a:rPr lang="ru-RU" sz="2300" dirty="0" err="1" smtClean="0"/>
              <a:t>геометрії</a:t>
            </a:r>
            <a:r>
              <a:rPr lang="ru-RU" sz="2300" dirty="0" smtClean="0"/>
              <a:t>, </a:t>
            </a:r>
            <a:r>
              <a:rPr lang="ru-RU" sz="2300" dirty="0" err="1" smtClean="0"/>
              <a:t>теорії</a:t>
            </a:r>
            <a:r>
              <a:rPr lang="ru-RU" sz="2300" dirty="0" smtClean="0"/>
              <a:t> </a:t>
            </a:r>
            <a:r>
              <a:rPr lang="ru-RU" sz="2300" dirty="0" err="1" smtClean="0"/>
              <a:t>музики</a:t>
            </a:r>
            <a:r>
              <a:rPr lang="ru-RU" sz="2300" dirty="0" smtClean="0"/>
              <a:t> та </a:t>
            </a:r>
            <a:r>
              <a:rPr lang="ru-RU" sz="2300" dirty="0" err="1" smtClean="0"/>
              <a:t>ін</a:t>
            </a:r>
            <a:r>
              <a:rPr lang="ru-RU" sz="2300" dirty="0" smtClean="0"/>
              <a:t>..</a:t>
            </a:r>
            <a:endParaRPr lang="ru-RU" sz="2300" b="1" u="sng" dirty="0"/>
          </a:p>
        </p:txBody>
      </p:sp>
      <p:sp>
        <p:nvSpPr>
          <p:cNvPr id="103434" name="Text Box 10"/>
          <p:cNvSpPr txBox="1">
            <a:spLocks noChangeArrowheads="1"/>
          </p:cNvSpPr>
          <p:nvPr/>
        </p:nvSpPr>
        <p:spPr bwMode="auto">
          <a:xfrm>
            <a:off x="4357686" y="2571744"/>
            <a:ext cx="3168650" cy="952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500"/>
              </a:lnSpc>
              <a:spcBef>
                <a:spcPct val="50000"/>
              </a:spcBef>
            </a:pP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</a:rPr>
              <a:t>Леонард Эйлер</a:t>
            </a:r>
            <a:endParaRPr lang="ru-RU" sz="2800" b="1" dirty="0">
              <a:solidFill>
                <a:srgbClr val="800000"/>
              </a:solidFill>
              <a:latin typeface="Times New Roman" pitchFamily="18" charset="0"/>
            </a:endParaRPr>
          </a:p>
          <a:p>
            <a:pPr algn="ctr">
              <a:lnSpc>
                <a:spcPts val="2500"/>
              </a:lnSpc>
              <a:spcBef>
                <a:spcPct val="50000"/>
              </a:spcBef>
            </a:pPr>
            <a:r>
              <a:rPr lang="ru-RU" sz="2800" b="1" dirty="0">
                <a:solidFill>
                  <a:srgbClr val="800000"/>
                </a:solidFill>
                <a:latin typeface="Times New Roman" pitchFamily="18" charset="0"/>
              </a:rPr>
              <a:t>(</a:t>
            </a:r>
            <a:r>
              <a:rPr lang="en-US" sz="2800" b="1" dirty="0">
                <a:solidFill>
                  <a:srgbClr val="800000"/>
                </a:solidFill>
                <a:latin typeface="Times New Roman" pitchFamily="18" charset="0"/>
              </a:rPr>
              <a:t>1707-1783</a:t>
            </a:r>
            <a:r>
              <a:rPr lang="ru-RU" sz="2800" b="1" dirty="0">
                <a:solidFill>
                  <a:srgbClr val="800000"/>
                </a:solidFill>
                <a:latin typeface="Times New Roman" pitchFamily="18" charset="0"/>
              </a:rPr>
              <a:t>)</a:t>
            </a:r>
            <a:endParaRPr lang="ru-RU" sz="2800" dirty="0">
              <a:latin typeface="Times New Roman" pitchFamily="18" charset="0"/>
            </a:endParaRPr>
          </a:p>
        </p:txBody>
      </p:sp>
      <p:sp>
        <p:nvSpPr>
          <p:cNvPr id="6" name="Text Box 65"/>
          <p:cNvSpPr txBox="1">
            <a:spLocks noChangeArrowheads="1"/>
          </p:cNvSpPr>
          <p:nvPr/>
        </p:nvSpPr>
        <p:spPr bwMode="auto">
          <a:xfrm>
            <a:off x="214282" y="214290"/>
            <a:ext cx="87154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>
                <a:solidFill>
                  <a:srgbClr val="800000"/>
                </a:solidFill>
              </a:rPr>
              <a:t>Число вершин, </a:t>
            </a:r>
            <a:r>
              <a:rPr lang="ru-RU" sz="2400" dirty="0" smtClean="0">
                <a:solidFill>
                  <a:srgbClr val="800000"/>
                </a:solidFill>
              </a:rPr>
              <a:t>ребер </a:t>
            </a:r>
            <a:r>
              <a:rPr lang="ru-RU" sz="2400" dirty="0" smtClean="0">
                <a:solidFill>
                  <a:srgbClr val="800000"/>
                </a:solidFill>
              </a:rPr>
              <a:t>та</a:t>
            </a:r>
            <a:r>
              <a:rPr lang="ru-RU" sz="2400" dirty="0" smtClean="0">
                <a:solidFill>
                  <a:srgbClr val="800000"/>
                </a:solidFill>
              </a:rPr>
              <a:t> </a:t>
            </a:r>
            <a:r>
              <a:rPr lang="ru-RU" sz="2400" dirty="0">
                <a:solidFill>
                  <a:srgbClr val="800000"/>
                </a:solidFill>
              </a:rPr>
              <a:t>граней </a:t>
            </a:r>
            <a:r>
              <a:rPr lang="ru-RU" sz="2400" dirty="0" err="1" smtClean="0">
                <a:solidFill>
                  <a:srgbClr val="800000"/>
                </a:solidFill>
              </a:rPr>
              <a:t>правильних</a:t>
            </a:r>
            <a:r>
              <a:rPr lang="ru-RU" sz="2400" dirty="0" smtClean="0">
                <a:solidFill>
                  <a:srgbClr val="800000"/>
                </a:solidFill>
              </a:rPr>
              <a:t> </a:t>
            </a:r>
            <a:r>
              <a:rPr lang="ru-RU" sz="2400" dirty="0" err="1" smtClean="0">
                <a:solidFill>
                  <a:srgbClr val="800000"/>
                </a:solidFill>
              </a:rPr>
              <a:t>многокутників</a:t>
            </a:r>
            <a:r>
              <a:rPr lang="ru-RU" sz="2400" dirty="0" smtClean="0">
                <a:solidFill>
                  <a:srgbClr val="800000"/>
                </a:solidFill>
              </a:rPr>
              <a:t> </a:t>
            </a:r>
            <a:r>
              <a:rPr lang="ru-RU" sz="2400" dirty="0" err="1" smtClean="0">
                <a:solidFill>
                  <a:srgbClr val="800000"/>
                </a:solidFill>
              </a:rPr>
              <a:t>повязане</a:t>
            </a:r>
            <a:r>
              <a:rPr lang="ru-RU" sz="2400" dirty="0" smtClean="0">
                <a:solidFill>
                  <a:srgbClr val="800000"/>
                </a:solidFill>
              </a:rPr>
              <a:t> </a:t>
            </a:r>
            <a:r>
              <a:rPr lang="ru-RU" sz="2400" dirty="0" err="1" smtClean="0">
                <a:solidFill>
                  <a:srgbClr val="800000"/>
                </a:solidFill>
              </a:rPr>
              <a:t>одне</a:t>
            </a:r>
            <a:r>
              <a:rPr lang="ru-RU" sz="2400" dirty="0" smtClean="0">
                <a:solidFill>
                  <a:srgbClr val="800000"/>
                </a:solidFill>
              </a:rPr>
              <a:t> </a:t>
            </a:r>
            <a:r>
              <a:rPr lang="ru-RU" sz="2400" dirty="0">
                <a:solidFill>
                  <a:srgbClr val="800000"/>
                </a:solidFill>
              </a:rPr>
              <a:t>з</a:t>
            </a:r>
            <a:r>
              <a:rPr lang="ru-RU" sz="2400" dirty="0" smtClean="0">
                <a:solidFill>
                  <a:srgbClr val="800000"/>
                </a:solidFill>
              </a:rPr>
              <a:t> одним </a:t>
            </a:r>
            <a:r>
              <a:rPr lang="ru-RU" sz="2400" dirty="0" err="1" smtClean="0">
                <a:solidFill>
                  <a:srgbClr val="800000"/>
                </a:solidFill>
              </a:rPr>
              <a:t>цікавим</a:t>
            </a:r>
            <a:r>
              <a:rPr lang="ru-RU" sz="2400" dirty="0" smtClean="0">
                <a:solidFill>
                  <a:srgbClr val="800000"/>
                </a:solidFill>
              </a:rPr>
              <a:t> </a:t>
            </a:r>
            <a:r>
              <a:rPr lang="ru-RU" sz="2400" dirty="0" err="1" smtClean="0">
                <a:solidFill>
                  <a:srgbClr val="800000"/>
                </a:solidFill>
              </a:rPr>
              <a:t>співвідношенням</a:t>
            </a:r>
            <a:r>
              <a:rPr lang="ru-RU" sz="2400" dirty="0">
                <a:solidFill>
                  <a:srgbClr val="800000"/>
                </a:solidFill>
              </a:rPr>
              <a:t>.</a:t>
            </a:r>
          </a:p>
        </p:txBody>
      </p:sp>
      <p:pic>
        <p:nvPicPr>
          <p:cNvPr id="11266" name="Picture 2" descr="D:\Irina\картинки\Ученые\Leonhard_Euler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2214554"/>
            <a:ext cx="3259696" cy="4071966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3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9" grpId="0"/>
      <p:bldP spid="103432" grpId="0"/>
      <p:bldP spid="1034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6">
                <a:lumMod val="40000"/>
                <a:lumOff val="60000"/>
              </a:schemeClr>
            </a:gs>
            <a:gs pos="40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61988" y="228600"/>
            <a:ext cx="8329612" cy="10572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Математика</a:t>
            </a:r>
            <a:r>
              <a:rPr lang="ru-RU" dirty="0" smtClean="0"/>
              <a:t> - </a:t>
            </a:r>
            <a:r>
              <a:rPr lang="ru-RU" dirty="0" err="1" smtClean="0"/>
              <a:t>гімнастика</a:t>
            </a:r>
            <a:r>
              <a:rPr lang="ru-RU" dirty="0" smtClean="0"/>
              <a:t> для </a:t>
            </a:r>
            <a:r>
              <a:rPr lang="ru-RU" dirty="0" err="1" smtClean="0"/>
              <a:t>розуму</a:t>
            </a:r>
            <a:r>
              <a:rPr lang="ru-RU" dirty="0" smtClean="0"/>
              <a:t>, </a:t>
            </a:r>
            <a:r>
              <a:rPr lang="ru-RU" dirty="0" err="1" smtClean="0"/>
              <a:t>СТЕРЕОМЕТРіЯ</a:t>
            </a:r>
            <a:r>
              <a:rPr lang="ru-RU" dirty="0" smtClean="0"/>
              <a:t> </a:t>
            </a:r>
            <a:r>
              <a:rPr lang="ru-RU" dirty="0" smtClean="0"/>
              <a:t>- </a:t>
            </a:r>
            <a:r>
              <a:rPr lang="ru-RU" dirty="0" err="1" smtClean="0"/>
              <a:t>витамін</a:t>
            </a:r>
            <a:r>
              <a:rPr lang="ru-RU" dirty="0" smtClean="0"/>
              <a:t> </a:t>
            </a:r>
            <a:r>
              <a:rPr lang="ru-RU" dirty="0" smtClean="0"/>
              <a:t>для </a:t>
            </a:r>
            <a:r>
              <a:rPr lang="ru-RU" dirty="0" err="1" smtClean="0"/>
              <a:t>мозку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3" name="Picture 3" descr="D:\Irina\картинки\математика\29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86578" y="1285860"/>
            <a:ext cx="2143140" cy="2143140"/>
          </a:xfrm>
          <a:prstGeom prst="rect">
            <a:avLst/>
          </a:prstGeom>
          <a:noFill/>
        </p:spPr>
      </p:pic>
      <p:pic>
        <p:nvPicPr>
          <p:cNvPr id="5124" name="Picture 4" descr="D:\Irina\картинки\кусудамы\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857364"/>
            <a:ext cx="3429024" cy="4389151"/>
          </a:xfrm>
          <a:prstGeom prst="rect">
            <a:avLst/>
          </a:prstGeom>
          <a:noFill/>
        </p:spPr>
      </p:pic>
      <p:pic>
        <p:nvPicPr>
          <p:cNvPr id="5125" name="Picture 5" descr="D:\Irina\картинки\кусудамы\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19876" y="3929066"/>
            <a:ext cx="2357454" cy="2357454"/>
          </a:xfrm>
          <a:prstGeom prst="rect">
            <a:avLst/>
          </a:prstGeom>
          <a:noFill/>
        </p:spPr>
      </p:pic>
      <p:pic>
        <p:nvPicPr>
          <p:cNvPr id="5126" name="Picture 6" descr="D:\Irina\картинки\кусудамы\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43372" y="1500174"/>
            <a:ext cx="2420926" cy="1815695"/>
          </a:xfrm>
          <a:prstGeom prst="rect">
            <a:avLst/>
          </a:prstGeom>
          <a:noFill/>
        </p:spPr>
      </p:pic>
      <p:pic>
        <p:nvPicPr>
          <p:cNvPr id="5127" name="Picture 7" descr="D:\Irina\картинки\кусудамы\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857620" y="3857628"/>
            <a:ext cx="2500330" cy="250033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7" name="Picture 5" descr="arxit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071802" y="928670"/>
            <a:ext cx="2500330" cy="1660525"/>
          </a:xfrm>
          <a:noFill/>
        </p:spPr>
      </p:pic>
      <p:pic>
        <p:nvPicPr>
          <p:cNvPr id="110599" name="Picture 7" descr="arxit7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/>
          <a:stretch>
            <a:fillRect/>
          </a:stretch>
        </p:blipFill>
        <p:spPr>
          <a:xfrm>
            <a:off x="5056187" y="3402806"/>
            <a:ext cx="3000375" cy="2000250"/>
          </a:xfrm>
          <a:noFill/>
        </p:spPr>
      </p:pic>
      <p:sp>
        <p:nvSpPr>
          <p:cNvPr id="110602" name="Text Box 10"/>
          <p:cNvSpPr txBox="1">
            <a:spLocks noChangeArrowheads="1"/>
          </p:cNvSpPr>
          <p:nvPr/>
        </p:nvSpPr>
        <p:spPr bwMode="auto">
          <a:xfrm>
            <a:off x="3000364" y="2143116"/>
            <a:ext cx="259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/>
              <a:t>Велика </a:t>
            </a:r>
            <a:r>
              <a:rPr lang="ru-RU" sz="2400" b="1" dirty="0" err="1" smtClean="0"/>
              <a:t>піраміда</a:t>
            </a:r>
            <a:r>
              <a:rPr lang="ru-RU" sz="2400" b="1" dirty="0" smtClean="0"/>
              <a:t> </a:t>
            </a:r>
            <a:r>
              <a:rPr lang="ru-RU" sz="2400" b="1" dirty="0"/>
              <a:t>в </a:t>
            </a:r>
            <a:r>
              <a:rPr lang="ru-RU" sz="2400" b="1" dirty="0" err="1" smtClean="0"/>
              <a:t>Гізі</a:t>
            </a:r>
            <a:endParaRPr lang="ru-RU" sz="2400" b="1" dirty="0"/>
          </a:p>
        </p:txBody>
      </p:sp>
      <p:sp>
        <p:nvSpPr>
          <p:cNvPr id="110603" name="Text Box 11"/>
          <p:cNvSpPr txBox="1">
            <a:spLocks noChangeArrowheads="1"/>
          </p:cNvSpPr>
          <p:nvPr/>
        </p:nvSpPr>
        <p:spPr bwMode="auto">
          <a:xfrm>
            <a:off x="5715008" y="5857892"/>
            <a:ext cx="31638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err="1" smtClean="0"/>
              <a:t>Александрійский</a:t>
            </a:r>
            <a:r>
              <a:rPr lang="ru-RU" sz="2400" b="1" dirty="0" smtClean="0"/>
              <a:t> </a:t>
            </a:r>
            <a:r>
              <a:rPr lang="ru-RU" sz="2400" b="1" dirty="0"/>
              <a:t>маяк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6072198" y="928670"/>
            <a:ext cx="2786082" cy="3033433"/>
            <a:chOff x="6072198" y="928670"/>
            <a:chExt cx="2786082" cy="3033433"/>
          </a:xfrm>
        </p:grpSpPr>
        <p:pic>
          <p:nvPicPr>
            <p:cNvPr id="12290" name="Picture 2" descr="D:\Irina\картинки\математика\0010-010-Nikolskij-sobor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286512" y="928670"/>
              <a:ext cx="2357454" cy="2579861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6072198" y="3500438"/>
              <a:ext cx="27860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err="1" smtClean="0"/>
                <a:t>Нікольский</a:t>
              </a:r>
              <a:r>
                <a:rPr lang="ru-RU" sz="2400" b="1" dirty="0" smtClean="0"/>
                <a:t> </a:t>
              </a:r>
              <a:r>
                <a:rPr lang="ru-RU" sz="2400" b="1" dirty="0" smtClean="0"/>
                <a:t>собор</a:t>
              </a:r>
              <a:endParaRPr lang="ru-RU" sz="2400" b="1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285720" y="928670"/>
            <a:ext cx="2357454" cy="2902699"/>
            <a:chOff x="285720" y="928670"/>
            <a:chExt cx="2357454" cy="2902699"/>
          </a:xfrm>
        </p:grpSpPr>
        <p:pic>
          <p:nvPicPr>
            <p:cNvPr id="12291" name="Picture 3" descr="D:\Irina\картинки\математика\69317510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85720" y="928670"/>
              <a:ext cx="2283819" cy="2571768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285720" y="3000372"/>
              <a:ext cx="23574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err="1" smtClean="0">
                  <a:solidFill>
                    <a:schemeClr val="bg1"/>
                  </a:solidFill>
                </a:rPr>
                <a:t>Галикарнаський</a:t>
              </a:r>
              <a:r>
                <a:rPr lang="ru-RU" sz="2400" b="1" dirty="0" smtClean="0"/>
                <a:t> </a:t>
              </a:r>
              <a:r>
                <a:rPr lang="ru-RU" sz="2400" b="1" dirty="0" smtClean="0"/>
                <a:t>мавзолей</a:t>
              </a:r>
              <a:endParaRPr lang="ru-RU" sz="2400" b="1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3071802" y="3071810"/>
            <a:ext cx="2286016" cy="3460292"/>
            <a:chOff x="3071802" y="3071810"/>
            <a:chExt cx="2286016" cy="3460292"/>
          </a:xfrm>
        </p:grpSpPr>
        <p:pic>
          <p:nvPicPr>
            <p:cNvPr id="12292" name="Picture 4" descr="D:\Irina\картинки\математика\Башня Сююмбике.jp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071802" y="3071810"/>
              <a:ext cx="2286016" cy="3460292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3071802" y="6072206"/>
              <a:ext cx="22145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chemeClr val="bg1"/>
                  </a:solidFill>
                </a:rPr>
                <a:t>Башня </a:t>
              </a:r>
              <a:r>
                <a:rPr lang="ru-RU" sz="2000" b="1" dirty="0" err="1" smtClean="0">
                  <a:solidFill>
                    <a:schemeClr val="bg1"/>
                  </a:solidFill>
                </a:rPr>
                <a:t>Сююмбике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1285852" y="214290"/>
            <a:ext cx="708783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Многогранники в архитектуре.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285720" y="3786190"/>
            <a:ext cx="2357454" cy="3071810"/>
            <a:chOff x="285720" y="3786190"/>
            <a:chExt cx="2357454" cy="3071810"/>
          </a:xfrm>
        </p:grpSpPr>
        <p:pic>
          <p:nvPicPr>
            <p:cNvPr id="12293" name="Picture 5" descr="D:\Irina\картинки\математика\0009-009-Mechet-Kul-SHarif.jp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285720" y="3786190"/>
              <a:ext cx="2221072" cy="2714644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285720" y="6027003"/>
              <a:ext cx="23574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/>
                <a:t>Мечеть </a:t>
              </a:r>
            </a:p>
            <a:p>
              <a:pPr algn="ctr"/>
              <a:r>
                <a:rPr lang="ru-RU" sz="2400" b="1" dirty="0" err="1" smtClean="0"/>
                <a:t>Кул-Шариф</a:t>
              </a:r>
              <a:endParaRPr lang="ru-RU" sz="2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2" grpId="0"/>
      <p:bldP spid="11060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71604" y="357166"/>
            <a:ext cx="5884776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Многогранники в </a:t>
            </a:r>
            <a:r>
              <a:rPr lang="ru-RU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житті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314" name="Picture 2" descr="D:\Irina\картинки\математика\платье из многогран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500174"/>
            <a:ext cx="3071834" cy="2591737"/>
          </a:xfrm>
          <a:prstGeom prst="rect">
            <a:avLst/>
          </a:prstGeom>
          <a:noFill/>
        </p:spPr>
      </p:pic>
      <p:pic>
        <p:nvPicPr>
          <p:cNvPr id="13315" name="Picture 3" descr="D:\Irina\картинки\математика\3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43306" y="1428736"/>
            <a:ext cx="2405066" cy="3607599"/>
          </a:xfrm>
          <a:prstGeom prst="rect">
            <a:avLst/>
          </a:prstGeom>
          <a:noFill/>
        </p:spPr>
      </p:pic>
      <p:pic>
        <p:nvPicPr>
          <p:cNvPr id="13316" name="Picture 4" descr="D:\Irina\картинки\математика\36.jp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3714744" y="5143512"/>
            <a:ext cx="2143140" cy="1435904"/>
          </a:xfrm>
          <a:prstGeom prst="rect">
            <a:avLst/>
          </a:prstGeom>
          <a:solidFill>
            <a:schemeClr val="tx2">
              <a:lumMod val="40000"/>
              <a:lumOff val="60000"/>
              <a:alpha val="82000"/>
            </a:schemeClr>
          </a:solidFill>
          <a:ln>
            <a:noFill/>
          </a:ln>
        </p:spPr>
      </p:pic>
      <p:pic>
        <p:nvPicPr>
          <p:cNvPr id="13317" name="Picture 5" descr="D:\Irina\картинки\математика\3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69038" y="1285860"/>
            <a:ext cx="2874962" cy="2609853"/>
          </a:xfrm>
          <a:prstGeom prst="rect">
            <a:avLst/>
          </a:prstGeom>
          <a:noFill/>
        </p:spPr>
      </p:pic>
      <p:pic>
        <p:nvPicPr>
          <p:cNvPr id="13318" name="Picture 6" descr="D:\Irina\картинки\математика\3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715140" y="4000504"/>
            <a:ext cx="2266952" cy="2724702"/>
          </a:xfrm>
          <a:prstGeom prst="rect">
            <a:avLst/>
          </a:prstGeom>
          <a:noFill/>
        </p:spPr>
      </p:pic>
      <p:pic>
        <p:nvPicPr>
          <p:cNvPr id="13320" name="Picture 8" descr="Картинка 199 из 22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4282" y="4429132"/>
            <a:ext cx="3048000" cy="2019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214282" y="2143116"/>
            <a:ext cx="828680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400" dirty="0" smtClean="0">
                <a:hlinkClick r:id="rId2"/>
              </a:rPr>
              <a:t>http://www.yandex.ru/</a:t>
            </a:r>
            <a:r>
              <a:rPr lang="ru-RU" sz="2400" dirty="0" smtClean="0"/>
              <a:t> </a:t>
            </a:r>
            <a:endParaRPr lang="ru-RU" sz="2400" dirty="0" smtClean="0"/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400" dirty="0" smtClean="0">
                <a:hlinkClick r:id="rId3"/>
              </a:rPr>
              <a:t>http</a:t>
            </a:r>
            <a:r>
              <a:rPr lang="en-US" sz="2400" dirty="0" smtClean="0">
                <a:hlinkClick r:id="rId3"/>
              </a:rPr>
              <a:t>://ru.wikipedia.org/</a:t>
            </a:r>
            <a:endParaRPr lang="ru-RU" sz="2400" dirty="0" smtClean="0"/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400" dirty="0" smtClean="0">
                <a:hlinkClick r:id="rId4"/>
              </a:rPr>
              <a:t>http://otherreferats.allbest.ru/mathematics/00050000_0.html</a:t>
            </a:r>
            <a:endParaRPr lang="ru-RU" sz="2400" dirty="0" smtClean="0"/>
          </a:p>
        </p:txBody>
      </p:sp>
      <p:pic>
        <p:nvPicPr>
          <p:cNvPr id="27649" name="Picture 1" descr="D:\Irina\анимашки\книги\saityak_(5).png"/>
          <p:cNvPicPr>
            <a:picLocks noGrp="1" noChangeAspect="1" noChangeArrowheads="1"/>
          </p:cNvPicPr>
          <p:nvPr>
            <p:ph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58016" y="214290"/>
            <a:ext cx="1956834" cy="28574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85918" y="214290"/>
            <a:ext cx="40999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Библиография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7650" name="Picture 2" descr="D:\Irina\анимашки\книги\liv17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643306" y="4214818"/>
            <a:ext cx="1643074" cy="1980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214282" y="357166"/>
            <a:ext cx="8715436" cy="6260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>
                <a:solidFill>
                  <a:srgbClr val="C00000"/>
                </a:solidFill>
              </a:rPr>
              <a:t>Многогранник</a:t>
            </a:r>
            <a:r>
              <a:rPr lang="ru-RU" sz="2400" b="0" dirty="0">
                <a:solidFill>
                  <a:schemeClr val="tx1"/>
                </a:solidFill>
              </a:rPr>
              <a:t> </a:t>
            </a:r>
            <a:r>
              <a:rPr lang="ru-RU" sz="2400" b="0" dirty="0" smtClean="0">
                <a:solidFill>
                  <a:schemeClr val="tx1"/>
                </a:solidFill>
              </a:rPr>
              <a:t>– </a:t>
            </a:r>
            <a:r>
              <a:rPr lang="ru-RU" sz="2400" b="0" dirty="0" err="1" smtClean="0">
                <a:solidFill>
                  <a:schemeClr val="tx1"/>
                </a:solidFill>
              </a:rPr>
              <a:t>це</a:t>
            </a:r>
            <a:r>
              <a:rPr lang="ru-RU" sz="2400" b="0" dirty="0" smtClean="0">
                <a:solidFill>
                  <a:schemeClr val="tx1"/>
                </a:solidFill>
              </a:rPr>
              <a:t> </a:t>
            </a:r>
            <a:r>
              <a:rPr lang="ru-RU" sz="2400" b="0" dirty="0" err="1" smtClean="0">
                <a:solidFill>
                  <a:schemeClr val="tx1"/>
                </a:solidFill>
              </a:rPr>
              <a:t>геометричне</a:t>
            </a:r>
            <a:r>
              <a:rPr lang="ru-RU" sz="2400" b="0" dirty="0" smtClean="0">
                <a:solidFill>
                  <a:schemeClr val="tx1"/>
                </a:solidFill>
              </a:rPr>
              <a:t> </a:t>
            </a:r>
            <a:r>
              <a:rPr lang="ru-RU" sz="2400" b="0" dirty="0" err="1" smtClean="0">
                <a:solidFill>
                  <a:schemeClr val="tx1"/>
                </a:solidFill>
              </a:rPr>
              <a:t>тіло</a:t>
            </a:r>
            <a:r>
              <a:rPr lang="ru-RU" sz="2400" b="0" dirty="0" smtClean="0">
                <a:solidFill>
                  <a:schemeClr val="tx1"/>
                </a:solidFill>
              </a:rPr>
              <a:t>, </a:t>
            </a:r>
            <a:r>
              <a:rPr lang="ru-RU" sz="2400" b="0" dirty="0" err="1" smtClean="0">
                <a:solidFill>
                  <a:schemeClr val="tx1"/>
                </a:solidFill>
              </a:rPr>
              <a:t>обмежене</a:t>
            </a:r>
            <a:r>
              <a:rPr lang="ru-RU" sz="2400" b="0" dirty="0" smtClean="0">
                <a:solidFill>
                  <a:schemeClr val="tx1"/>
                </a:solidFill>
              </a:rPr>
              <a:t> плоскими </a:t>
            </a:r>
            <a:r>
              <a:rPr lang="ru-RU" sz="2400" b="0" dirty="0" err="1" smtClean="0">
                <a:solidFill>
                  <a:schemeClr val="tx1"/>
                </a:solidFill>
              </a:rPr>
              <a:t>многокутниками</a:t>
            </a:r>
            <a:r>
              <a:rPr lang="ru-RU" sz="2400" b="0" dirty="0" smtClean="0">
                <a:solidFill>
                  <a:schemeClr val="tx1"/>
                </a:solidFill>
              </a:rPr>
              <a:t>. </a:t>
            </a:r>
            <a:r>
              <a:rPr lang="ru-RU" sz="2400" b="0" dirty="0">
                <a:solidFill>
                  <a:schemeClr val="tx1"/>
                </a:solidFill>
              </a:rPr>
              <a:t/>
            </a:r>
            <a:br>
              <a:rPr lang="ru-RU" sz="2400" b="0" dirty="0">
                <a:solidFill>
                  <a:schemeClr val="tx1"/>
                </a:solidFill>
              </a:rPr>
            </a:br>
            <a:endParaRPr lang="ru-RU" sz="2400" b="0" dirty="0" smtClean="0">
              <a:solidFill>
                <a:schemeClr val="tx1"/>
              </a:solidFill>
            </a:endParaRPr>
          </a:p>
          <a:p>
            <a:endParaRPr lang="ru-RU" sz="1400" dirty="0" smtClean="0"/>
          </a:p>
          <a:p>
            <a:endParaRPr lang="ru-RU" sz="1400" b="0" dirty="0" smtClean="0">
              <a:solidFill>
                <a:schemeClr val="tx1"/>
              </a:solidFill>
            </a:endParaRP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b="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2300" b="0" dirty="0" err="1" smtClean="0">
                <a:solidFill>
                  <a:schemeClr val="tx1"/>
                </a:solidFill>
              </a:rPr>
              <a:t>Плоскі</a:t>
            </a:r>
            <a:r>
              <a:rPr lang="ru-RU" sz="2300" b="0" dirty="0" smtClean="0">
                <a:solidFill>
                  <a:schemeClr val="tx1"/>
                </a:solidFill>
              </a:rPr>
              <a:t> </a:t>
            </a:r>
            <a:r>
              <a:rPr lang="ru-RU" sz="2300" b="0" dirty="0" err="1" smtClean="0">
                <a:solidFill>
                  <a:schemeClr val="tx1"/>
                </a:solidFill>
              </a:rPr>
              <a:t>многоугокутники</a:t>
            </a:r>
            <a:r>
              <a:rPr lang="ru-RU" sz="2300" b="0" dirty="0" smtClean="0">
                <a:solidFill>
                  <a:schemeClr val="tx1"/>
                </a:solidFill>
              </a:rPr>
              <a:t> </a:t>
            </a:r>
            <a:endParaRPr lang="ru-RU" sz="2300" b="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300" b="0" dirty="0" err="1" smtClean="0">
                <a:solidFill>
                  <a:schemeClr val="tx1"/>
                </a:solidFill>
              </a:rPr>
              <a:t>називаются</a:t>
            </a:r>
            <a:r>
              <a:rPr lang="ru-RU" sz="2300" b="0" dirty="0" smtClean="0">
                <a:solidFill>
                  <a:schemeClr val="tx1"/>
                </a:solidFill>
              </a:rPr>
              <a:t> </a:t>
            </a:r>
            <a:r>
              <a:rPr lang="ru-RU" sz="2300" b="0" dirty="0" smtClean="0">
                <a:solidFill>
                  <a:srgbClr val="C00000"/>
                </a:solidFill>
              </a:rPr>
              <a:t>гранями </a:t>
            </a:r>
            <a:r>
              <a:rPr lang="ru-RU" sz="2300" b="0" dirty="0" smtClean="0"/>
              <a:t>многогранника</a:t>
            </a:r>
            <a:r>
              <a:rPr lang="ru-RU" sz="2300" b="0" dirty="0" smtClean="0">
                <a:solidFill>
                  <a:schemeClr val="tx1"/>
                </a:solidFill>
              </a:rPr>
              <a:t> </a:t>
            </a:r>
          </a:p>
          <a:p>
            <a:endParaRPr lang="ru-RU" sz="1200" b="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2300" b="0" dirty="0" smtClean="0">
                <a:solidFill>
                  <a:schemeClr val="tx1"/>
                </a:solidFill>
              </a:rPr>
              <a:t>стороны </a:t>
            </a:r>
            <a:r>
              <a:rPr lang="ru-RU" sz="2300" b="0" dirty="0" err="1" smtClean="0">
                <a:solidFill>
                  <a:schemeClr val="tx1"/>
                </a:solidFill>
              </a:rPr>
              <a:t>многокутника</a:t>
            </a:r>
            <a:r>
              <a:rPr lang="ru-RU" sz="2300" b="0" dirty="0" smtClean="0">
                <a:solidFill>
                  <a:schemeClr val="tx1"/>
                </a:solidFill>
              </a:rPr>
              <a:t> </a:t>
            </a:r>
            <a:r>
              <a:rPr lang="ru-RU" sz="2300" b="0" dirty="0" smtClean="0">
                <a:solidFill>
                  <a:schemeClr val="tx1"/>
                </a:solidFill>
              </a:rPr>
              <a:t>– </a:t>
            </a:r>
          </a:p>
          <a:p>
            <a:pPr>
              <a:buNone/>
            </a:pPr>
            <a:r>
              <a:rPr lang="ru-RU" sz="2300" b="0" dirty="0" smtClean="0">
                <a:solidFill>
                  <a:srgbClr val="00B050"/>
                </a:solidFill>
              </a:rPr>
              <a:t>ребрами</a:t>
            </a:r>
            <a:r>
              <a:rPr lang="ru-RU" sz="2300" b="0" dirty="0" smtClean="0">
                <a:solidFill>
                  <a:schemeClr val="tx1"/>
                </a:solidFill>
              </a:rPr>
              <a:t> многогранника </a:t>
            </a:r>
          </a:p>
          <a:p>
            <a:endParaRPr lang="ru-RU" sz="1200" b="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2300" b="0" dirty="0" smtClean="0">
                <a:solidFill>
                  <a:schemeClr val="tx1"/>
                </a:solidFill>
              </a:rPr>
              <a:t>вершины </a:t>
            </a:r>
            <a:r>
              <a:rPr lang="ru-RU" sz="2300" b="0" dirty="0" err="1" smtClean="0">
                <a:solidFill>
                  <a:schemeClr val="tx1"/>
                </a:solidFill>
              </a:rPr>
              <a:t>многокутника</a:t>
            </a:r>
            <a:r>
              <a:rPr lang="ru-RU" sz="2300" b="0" dirty="0" smtClean="0">
                <a:solidFill>
                  <a:schemeClr val="tx1"/>
                </a:solidFill>
              </a:rPr>
              <a:t> </a:t>
            </a:r>
            <a:r>
              <a:rPr lang="ru-RU" sz="2300" b="0" dirty="0" smtClean="0">
                <a:solidFill>
                  <a:schemeClr val="tx1"/>
                </a:solidFill>
              </a:rPr>
              <a:t>– </a:t>
            </a:r>
          </a:p>
          <a:p>
            <a:pPr>
              <a:buNone/>
            </a:pPr>
            <a:r>
              <a:rPr lang="ru-RU" sz="2300" b="0" dirty="0" smtClean="0">
                <a:solidFill>
                  <a:srgbClr val="7030A0"/>
                </a:solidFill>
              </a:rPr>
              <a:t>вершинами</a:t>
            </a:r>
            <a:r>
              <a:rPr lang="ru-RU" sz="2300" b="0" dirty="0" smtClean="0">
                <a:solidFill>
                  <a:schemeClr val="tx1"/>
                </a:solidFill>
              </a:rPr>
              <a:t> </a:t>
            </a:r>
            <a:r>
              <a:rPr lang="ru-RU" sz="2300" b="0" dirty="0">
                <a:solidFill>
                  <a:schemeClr val="tx1"/>
                </a:solidFill>
              </a:rPr>
              <a:t>многогранника. </a:t>
            </a:r>
            <a:endParaRPr lang="ru-RU" sz="1400" b="0" dirty="0">
              <a:solidFill>
                <a:schemeClr val="tx1"/>
              </a:solidFill>
            </a:endParaRPr>
          </a:p>
        </p:txBody>
      </p:sp>
      <p:pic>
        <p:nvPicPr>
          <p:cNvPr id="1026" name="Picture 2" descr="D:\Irina\картинки\математика\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31840" y="1428735"/>
            <a:ext cx="1989379" cy="1946573"/>
          </a:xfrm>
          <a:prstGeom prst="rect">
            <a:avLst/>
          </a:prstGeom>
          <a:noFill/>
        </p:spPr>
      </p:pic>
      <p:pic>
        <p:nvPicPr>
          <p:cNvPr id="1027" name="Picture 3" descr="D:\Irina\картинки\математика\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152" y="1428736"/>
            <a:ext cx="1989434" cy="1989434"/>
          </a:xfrm>
          <a:prstGeom prst="rect">
            <a:avLst/>
          </a:prstGeom>
          <a:noFill/>
        </p:spPr>
      </p:pic>
      <p:pic>
        <p:nvPicPr>
          <p:cNvPr id="1029" name="Picture 5" descr="D:\Irina\картинки\математика\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5576" y="1049743"/>
            <a:ext cx="1532688" cy="2304174"/>
          </a:xfrm>
          <a:prstGeom prst="rect">
            <a:avLst/>
          </a:prstGeom>
          <a:noFill/>
        </p:spPr>
      </p:pic>
      <p:pic>
        <p:nvPicPr>
          <p:cNvPr id="1030" name="Picture 6" descr="D:\Irina\картинки\математика\15.jpg"/>
          <p:cNvPicPr>
            <a:picLocks noChangeAspect="1" noChangeArrowheads="1"/>
          </p:cNvPicPr>
          <p:nvPr/>
        </p:nvPicPr>
        <p:blipFill>
          <a:blip r:embed="rId5" cstate="email"/>
          <a:srcRect r="44141"/>
          <a:stretch>
            <a:fillRect/>
          </a:stretch>
        </p:blipFill>
        <p:spPr bwMode="auto">
          <a:xfrm>
            <a:off x="5436096" y="3500438"/>
            <a:ext cx="2922118" cy="3193211"/>
          </a:xfrm>
          <a:prstGeom prst="rect">
            <a:avLst/>
          </a:prstGeom>
          <a:noFill/>
        </p:spPr>
      </p:pic>
      <p:sp>
        <p:nvSpPr>
          <p:cNvPr id="7" name="Равнобедренный треугольник 6"/>
          <p:cNvSpPr/>
          <p:nvPr/>
        </p:nvSpPr>
        <p:spPr>
          <a:xfrm rot="19701543">
            <a:off x="6179561" y="3494182"/>
            <a:ext cx="1233731" cy="2962632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11" name="Прямая соединительная линия 10"/>
          <p:cNvCxnSpPr>
            <a:endCxn id="7" idx="2"/>
          </p:cNvCxnSpPr>
          <p:nvPr/>
        </p:nvCxnSpPr>
        <p:spPr>
          <a:xfrm>
            <a:off x="5940154" y="3717034"/>
            <a:ext cx="1108193" cy="2843190"/>
          </a:xfrm>
          <a:prstGeom prst="line">
            <a:avLst/>
          </a:prstGeom>
          <a:ln w="63500" cmpd="sng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Группа 17"/>
          <p:cNvGrpSpPr/>
          <p:nvPr/>
        </p:nvGrpSpPr>
        <p:grpSpPr>
          <a:xfrm>
            <a:off x="7143768" y="5357826"/>
            <a:ext cx="428628" cy="369332"/>
            <a:chOff x="6143636" y="5929330"/>
            <a:chExt cx="428628" cy="369332"/>
          </a:xfrm>
        </p:grpSpPr>
        <p:sp>
          <p:nvSpPr>
            <p:cNvPr id="16" name="Овал 15"/>
            <p:cNvSpPr/>
            <p:nvPr/>
          </p:nvSpPr>
          <p:spPr>
            <a:xfrm>
              <a:off x="6429388" y="6000768"/>
              <a:ext cx="142876" cy="14287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43636" y="5929330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7030A0"/>
                  </a:solidFill>
                </a:rPr>
                <a:t>С</a:t>
              </a:r>
              <a:endParaRPr lang="ru-RU" b="1" dirty="0">
                <a:solidFill>
                  <a:srgbClr val="7030A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Irina\картинки\математика\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9159" y="2552232"/>
            <a:ext cx="2272336" cy="2272336"/>
          </a:xfrm>
          <a:prstGeom prst="rect">
            <a:avLst/>
          </a:prstGeom>
          <a:noFill/>
        </p:spPr>
      </p:pic>
      <p:pic>
        <p:nvPicPr>
          <p:cNvPr id="2051" name="Picture 3" descr="D:\Irina\картинки\математика\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71777" y="2143115"/>
            <a:ext cx="2571767" cy="2571767"/>
          </a:xfrm>
          <a:prstGeom prst="rect">
            <a:avLst/>
          </a:prstGeom>
          <a:noFill/>
        </p:spPr>
      </p:pic>
      <p:pic>
        <p:nvPicPr>
          <p:cNvPr id="2052" name="Picture 4" descr="D:\Irina\картинки\математика\1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86512" y="2714620"/>
            <a:ext cx="2346263" cy="150019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596" y="1928802"/>
            <a:ext cx="20717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>
                <a:solidFill>
                  <a:prstClr val="black"/>
                </a:solidFill>
                <a:ea typeface="+mj-ea"/>
                <a:cs typeface="+mj-cs"/>
              </a:rPr>
              <a:t>піраміда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43306" y="1571612"/>
            <a:ext cx="14830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  <a:ea typeface="+mj-ea"/>
                <a:cs typeface="+mj-cs"/>
              </a:rPr>
              <a:t>призма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857884" y="1928802"/>
            <a:ext cx="32861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>
                <a:solidFill>
                  <a:prstClr val="black"/>
                </a:solidFill>
                <a:ea typeface="+mj-ea"/>
                <a:cs typeface="+mj-cs"/>
              </a:rPr>
              <a:t>паралелепіпед</a:t>
            </a:r>
            <a:endParaRPr lang="ru-RU" sz="3200" dirty="0"/>
          </a:p>
        </p:txBody>
      </p:sp>
      <p:pic>
        <p:nvPicPr>
          <p:cNvPr id="2053" name="Picture 5" descr="D:\Irina\картинки\математика\13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72263" y="4227120"/>
            <a:ext cx="2060511" cy="2381630"/>
          </a:xfrm>
          <a:prstGeom prst="rect">
            <a:avLst/>
          </a:prstGeom>
          <a:noFill/>
        </p:spPr>
      </p:pic>
      <p:pic>
        <p:nvPicPr>
          <p:cNvPr id="2054" name="Picture 6" descr="D:\Irina\картинки\математика\15.jpg"/>
          <p:cNvPicPr>
            <a:picLocks noChangeAspect="1" noChangeArrowheads="1"/>
          </p:cNvPicPr>
          <p:nvPr/>
        </p:nvPicPr>
        <p:blipFill>
          <a:blip r:embed="rId6" cstate="email"/>
          <a:srcRect l="51913"/>
          <a:stretch>
            <a:fillRect/>
          </a:stretch>
        </p:blipFill>
        <p:spPr bwMode="auto">
          <a:xfrm>
            <a:off x="539552" y="4771758"/>
            <a:ext cx="2057452" cy="1931988"/>
          </a:xfrm>
          <a:prstGeom prst="rect">
            <a:avLst/>
          </a:prstGeom>
          <a:noFill/>
        </p:spPr>
      </p:pic>
      <p:pic>
        <p:nvPicPr>
          <p:cNvPr id="2055" name="Picture 7" descr="D:\Irina\картинки\математика\14.gif"/>
          <p:cNvPicPr>
            <a:picLocks noChangeAspect="1" noChangeArrowheads="1"/>
          </p:cNvPicPr>
          <p:nvPr/>
        </p:nvPicPr>
        <p:blipFill>
          <a:blip r:embed="rId7" cstate="email"/>
          <a:srcRect b="10511"/>
          <a:stretch>
            <a:fillRect/>
          </a:stretch>
        </p:blipFill>
        <p:spPr bwMode="auto">
          <a:xfrm>
            <a:off x="3643306" y="4437113"/>
            <a:ext cx="1900238" cy="232351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185191" y="500042"/>
            <a:ext cx="67842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Види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многогранників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43500" y="1822683"/>
            <a:ext cx="4000500" cy="232069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300" b="1" i="1" dirty="0" err="1" smtClean="0">
                <a:solidFill>
                  <a:schemeClr val="bg1"/>
                </a:solidFill>
                <a:cs typeface="Times New Roman" pitchFamily="18" charset="0"/>
              </a:rPr>
              <a:t>Піраміда</a:t>
            </a:r>
            <a:r>
              <a:rPr lang="ru-RU" sz="2300" b="1" i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2300" b="1" i="1" dirty="0" smtClean="0">
                <a:solidFill>
                  <a:schemeClr val="bg1"/>
                </a:solidFill>
                <a:cs typeface="Times New Roman" pitchFamily="18" charset="0"/>
              </a:rPr>
              <a:t>называется </a:t>
            </a:r>
            <a:r>
              <a:rPr lang="ru-RU" sz="2300" b="1" i="1" dirty="0" smtClean="0">
                <a:solidFill>
                  <a:srgbClr val="C00000"/>
                </a:solidFill>
                <a:cs typeface="Times New Roman" pitchFamily="18" charset="0"/>
              </a:rPr>
              <a:t>правильною,</a:t>
            </a:r>
            <a:endParaRPr lang="ru-RU" sz="2300" b="1" i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300" b="1" i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2300" b="1" i="1" dirty="0" err="1" smtClean="0">
                <a:solidFill>
                  <a:schemeClr val="bg1"/>
                </a:solidFill>
                <a:cs typeface="Times New Roman" pitchFamily="18" charset="0"/>
              </a:rPr>
              <a:t>якщо</a:t>
            </a:r>
            <a:r>
              <a:rPr lang="ru-RU" sz="2300" b="1" i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2300" b="1" i="1" dirty="0" smtClean="0">
                <a:solidFill>
                  <a:schemeClr val="bg1"/>
                </a:solidFill>
                <a:cs typeface="Times New Roman" pitchFamily="18" charset="0"/>
              </a:rPr>
              <a:t>в </a:t>
            </a:r>
            <a:r>
              <a:rPr lang="ru-RU" sz="2300" b="1" i="1" dirty="0" err="1" smtClean="0">
                <a:solidFill>
                  <a:schemeClr val="bg1"/>
                </a:solidFill>
                <a:cs typeface="Times New Roman" pitchFamily="18" charset="0"/>
              </a:rPr>
              <a:t>основі</a:t>
            </a:r>
            <a:r>
              <a:rPr lang="ru-RU" sz="2300" b="1" i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2300" b="1" i="1" dirty="0" err="1" smtClean="0">
                <a:solidFill>
                  <a:schemeClr val="bg1"/>
                </a:solidFill>
                <a:cs typeface="Times New Roman" pitchFamily="18" charset="0"/>
              </a:rPr>
              <a:t>лежить</a:t>
            </a:r>
            <a:r>
              <a:rPr lang="ru-RU" sz="2300" b="1" i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2300" b="1" i="1" dirty="0" smtClean="0">
                <a:solidFill>
                  <a:srgbClr val="C00000"/>
                </a:solidFill>
                <a:cs typeface="Times New Roman" pitchFamily="18" charset="0"/>
              </a:rPr>
              <a:t>правильный </a:t>
            </a:r>
            <a:r>
              <a:rPr lang="ru-RU" sz="2300" b="1" i="1" dirty="0" smtClean="0">
                <a:solidFill>
                  <a:srgbClr val="C00000"/>
                </a:solidFill>
                <a:cs typeface="Times New Roman" pitchFamily="18" charset="0"/>
              </a:rPr>
              <a:t>многокутник</a:t>
            </a:r>
            <a:r>
              <a:rPr lang="ru-RU" sz="2300" b="1" i="1" dirty="0" smtClean="0">
                <a:solidFill>
                  <a:schemeClr val="bg1"/>
                </a:solidFill>
                <a:cs typeface="Times New Roman" pitchFamily="18" charset="0"/>
              </a:rPr>
              <a:t>, а вершина </a:t>
            </a:r>
            <a:r>
              <a:rPr lang="ru-RU" sz="2300" b="1" i="1" dirty="0" err="1" smtClean="0">
                <a:solidFill>
                  <a:schemeClr val="bg1"/>
                </a:solidFill>
                <a:cs typeface="Times New Roman" pitchFamily="18" charset="0"/>
              </a:rPr>
              <a:t>проектується</a:t>
            </a:r>
            <a:r>
              <a:rPr lang="ru-RU" sz="2300" b="1" i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endParaRPr lang="ru-RU" sz="2300" b="1" i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300" b="1" i="1" dirty="0" smtClean="0">
                <a:solidFill>
                  <a:schemeClr val="bg1"/>
                </a:solidFill>
                <a:cs typeface="Times New Roman" pitchFamily="18" charset="0"/>
              </a:rPr>
              <a:t>в центр </a:t>
            </a:r>
            <a:r>
              <a:rPr lang="ru-RU" sz="2300" b="1" i="1" dirty="0" err="1" smtClean="0">
                <a:solidFill>
                  <a:schemeClr val="bg1"/>
                </a:solidFill>
                <a:cs typeface="Times New Roman" pitchFamily="18" charset="0"/>
              </a:rPr>
              <a:t>основи</a:t>
            </a:r>
            <a:endParaRPr lang="ru-RU" sz="2300" b="1" i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i="1" dirty="0" smtClean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43174" y="214290"/>
            <a:ext cx="6143668" cy="1397242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3000">
                <a:schemeClr val="accent6">
                  <a:lumMod val="40000"/>
                  <a:lumOff val="60000"/>
                </a:schemeClr>
              </a:gs>
              <a:gs pos="46750">
                <a:schemeClr val="accent6">
                  <a:lumMod val="20000"/>
                  <a:lumOff val="80000"/>
                </a:schemeClr>
              </a:gs>
              <a:gs pos="53000">
                <a:schemeClr val="accent6">
                  <a:lumMod val="40000"/>
                  <a:lumOff val="60000"/>
                </a:schemeClr>
              </a:gs>
              <a:gs pos="68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8350000" scaled="1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5000"/>
              </a:lnSpc>
            </a:pPr>
            <a:r>
              <a:rPr lang="ru-RU" sz="5400" b="1" i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Піраміда</a:t>
            </a:r>
            <a:r>
              <a:rPr lang="ru-RU" sz="5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- </a:t>
            </a:r>
            <a:r>
              <a:rPr lang="ru-RU" sz="54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</a:t>
            </a:r>
            <a:r>
              <a:rPr lang="ru-RU" sz="5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многогранник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D:\Irina\картинки\математика\17.jpg"/>
          <p:cNvPicPr>
            <a:picLocks noChangeAspect="1" noChangeArrowheads="1"/>
          </p:cNvPicPr>
          <p:nvPr/>
        </p:nvPicPr>
        <p:blipFill>
          <a:blip r:embed="rId3" cstate="email"/>
          <a:srcRect r="51512" b="13265"/>
          <a:stretch>
            <a:fillRect/>
          </a:stretch>
        </p:blipFill>
        <p:spPr bwMode="auto">
          <a:xfrm>
            <a:off x="5508104" y="4286256"/>
            <a:ext cx="3064424" cy="2707659"/>
          </a:xfrm>
          <a:prstGeom prst="rect">
            <a:avLst/>
          </a:prstGeom>
          <a:noFill/>
        </p:spPr>
      </p:pic>
      <p:grpSp>
        <p:nvGrpSpPr>
          <p:cNvPr id="19" name="Группа 18"/>
          <p:cNvGrpSpPr/>
          <p:nvPr/>
        </p:nvGrpSpPr>
        <p:grpSpPr>
          <a:xfrm>
            <a:off x="214282" y="2143116"/>
            <a:ext cx="4429108" cy="1643074"/>
            <a:chOff x="40851" y="1816975"/>
            <a:chExt cx="4388257" cy="1643074"/>
          </a:xfrm>
        </p:grpSpPr>
        <p:sp>
          <p:nvSpPr>
            <p:cNvPr id="10" name="Шестиугольник 9"/>
            <p:cNvSpPr/>
            <p:nvPr/>
          </p:nvSpPr>
          <p:spPr>
            <a:xfrm rot="1465284">
              <a:off x="40851" y="1816975"/>
              <a:ext cx="1888053" cy="1643074"/>
            </a:xfrm>
            <a:prstGeom prst="hexagon">
              <a:avLst>
                <a:gd name="adj" fmla="val 31277"/>
                <a:gd name="vf" fmla="val 11547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143108" y="2071678"/>
              <a:ext cx="2286000" cy="115416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/>
              <a:r>
                <a:rPr lang="ru-RU" sz="2300" b="1" i="1" dirty="0" smtClean="0">
                  <a:solidFill>
                    <a:schemeClr val="bg1"/>
                  </a:solidFill>
                </a:rPr>
                <a:t>Основою піраміди є многокутник</a:t>
              </a:r>
              <a:endParaRPr lang="ru-RU" sz="23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14282" y="4496051"/>
            <a:ext cx="4786346" cy="1866425"/>
            <a:chOff x="214282" y="4572008"/>
            <a:chExt cx="4786346" cy="1866425"/>
          </a:xfrm>
        </p:grpSpPr>
        <p:sp>
          <p:nvSpPr>
            <p:cNvPr id="13" name="Равнобедренный треугольник 12"/>
            <p:cNvSpPr/>
            <p:nvPr/>
          </p:nvSpPr>
          <p:spPr>
            <a:xfrm>
              <a:off x="214282" y="4572008"/>
              <a:ext cx="1285884" cy="171451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643042" y="4714884"/>
              <a:ext cx="3357586" cy="1723549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300" b="1" i="1" dirty="0" smtClean="0">
                  <a:solidFill>
                    <a:schemeClr val="bg1"/>
                  </a:solidFill>
                </a:rPr>
                <a:t>бічні грані -- трикутники </a:t>
              </a:r>
              <a:endParaRPr lang="ru-RU" sz="2300" b="1" i="1" dirty="0" smtClean="0">
                <a:solidFill>
                  <a:schemeClr val="bg1"/>
                </a:solidFill>
              </a:endParaRPr>
            </a:p>
            <a:p>
              <a:r>
                <a:rPr lang="ru-RU" sz="2000" b="1" i="1" dirty="0" smtClean="0">
                  <a:solidFill>
                    <a:schemeClr val="bg1"/>
                  </a:solidFill>
                </a:rPr>
                <a:t>(</a:t>
              </a:r>
              <a:r>
                <a:rPr lang="ru-RU" sz="2000" b="1" i="1" dirty="0" smtClean="0">
                  <a:solidFill>
                    <a:schemeClr val="bg1"/>
                  </a:solidFill>
                </a:rPr>
                <a:t>n-</a:t>
              </a:r>
              <a:r>
                <a:rPr lang="ru-RU" sz="2000" b="1" i="1" dirty="0" err="1" smtClean="0">
                  <a:solidFill>
                    <a:schemeClr val="bg1"/>
                  </a:solidFill>
                </a:rPr>
                <a:t>кутна</a:t>
              </a:r>
              <a:r>
                <a:rPr lang="ru-RU" sz="2000" b="1" i="1" dirty="0" smtClean="0">
                  <a:solidFill>
                    <a:schemeClr val="bg1"/>
                  </a:solidFill>
                </a:rPr>
                <a:t> </a:t>
              </a:r>
              <a:r>
                <a:rPr lang="ru-RU" sz="2000" b="1" i="1" dirty="0" err="1" smtClean="0">
                  <a:solidFill>
                    <a:schemeClr val="bg1"/>
                  </a:solidFill>
                </a:rPr>
                <a:t>пірамида</a:t>
              </a:r>
              <a:r>
                <a:rPr lang="ru-RU" sz="2000" b="1" i="1" dirty="0" smtClean="0">
                  <a:solidFill>
                    <a:schemeClr val="bg1"/>
                  </a:solidFill>
                </a:rPr>
                <a:t> </a:t>
              </a:r>
              <a:r>
                <a:rPr lang="ru-RU" sz="2000" b="1" i="1" dirty="0" err="1" smtClean="0">
                  <a:solidFill>
                    <a:schemeClr val="bg1"/>
                  </a:solidFill>
                </a:rPr>
                <a:t>має</a:t>
              </a:r>
              <a:r>
                <a:rPr lang="ru-RU" sz="2000" b="1" i="1" dirty="0" smtClean="0">
                  <a:solidFill>
                    <a:schemeClr val="bg1"/>
                  </a:solidFill>
                </a:rPr>
                <a:t> </a:t>
              </a:r>
              <a:r>
                <a:rPr lang="ru-RU" sz="2000" b="1" i="1" dirty="0" smtClean="0">
                  <a:solidFill>
                    <a:schemeClr val="bg1"/>
                  </a:solidFill>
                </a:rPr>
                <a:t>n+1 граней)</a:t>
              </a:r>
              <a:endParaRPr lang="ru-RU" sz="2000" b="1" dirty="0" smtClean="0">
                <a:solidFill>
                  <a:schemeClr val="bg1"/>
                </a:solidFill>
              </a:endParaRPr>
            </a:p>
            <a:p>
              <a:endParaRPr lang="ru-RU" sz="2000" dirty="0"/>
            </a:p>
          </p:txBody>
        </p:sp>
      </p:grpSp>
      <p:pic>
        <p:nvPicPr>
          <p:cNvPr id="1028" name="Picture 4" descr="D:\Irina\анимашки\математика\3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285728"/>
            <a:ext cx="2396150" cy="1000132"/>
          </a:xfrm>
          <a:prstGeom prst="rect">
            <a:avLst/>
          </a:prstGeom>
          <a:noFill/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6860398" y="4475635"/>
            <a:ext cx="142877" cy="1734928"/>
          </a:xfrm>
          <a:prstGeom prst="line">
            <a:avLst/>
          </a:prstGeom>
          <a:ln w="603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 animBg="1"/>
      <p:bldP spid="4099" grpI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00760" y="3429000"/>
            <a:ext cx="3000428" cy="1714512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dirty="0" smtClean="0"/>
              <a:t>    </a:t>
            </a:r>
          </a:p>
          <a:p>
            <a:pPr marL="0" indent="0" algn="ctr">
              <a:lnSpc>
                <a:spcPts val="2000"/>
              </a:lnSpc>
              <a:buNone/>
            </a:pPr>
            <a:r>
              <a:rPr lang="ru-RU" sz="7100" dirty="0" smtClean="0"/>
              <a:t> </a:t>
            </a:r>
            <a:r>
              <a:rPr lang="ru-RU" sz="9200" b="1" dirty="0" smtClean="0">
                <a:solidFill>
                  <a:srgbClr val="C00000"/>
                </a:solidFill>
              </a:rPr>
              <a:t>Правильна </a:t>
            </a:r>
            <a:r>
              <a:rPr lang="ru-RU" sz="9200" b="1" dirty="0" smtClean="0">
                <a:solidFill>
                  <a:srgbClr val="C00000"/>
                </a:solidFill>
              </a:rPr>
              <a:t>призма </a:t>
            </a:r>
          </a:p>
          <a:p>
            <a:pPr marL="0" indent="0" algn="ctr">
              <a:lnSpc>
                <a:spcPts val="2000"/>
              </a:lnSpc>
              <a:buNone/>
            </a:pPr>
            <a:r>
              <a:rPr lang="ru-RU" sz="9200" dirty="0" smtClean="0"/>
              <a:t>вона пряма </a:t>
            </a:r>
            <a:endParaRPr lang="ru-RU" sz="9200" dirty="0" smtClean="0"/>
          </a:p>
          <a:p>
            <a:pPr marL="0" indent="0" algn="ctr">
              <a:lnSpc>
                <a:spcPts val="2000"/>
              </a:lnSpc>
              <a:buNone/>
            </a:pPr>
            <a:r>
              <a:rPr lang="ru-RU" sz="9200" dirty="0" smtClean="0"/>
              <a:t>основа </a:t>
            </a:r>
            <a:r>
              <a:rPr lang="ru-RU" sz="9200" dirty="0" err="1" smtClean="0"/>
              <a:t>її</a:t>
            </a:r>
            <a:r>
              <a:rPr lang="ru-RU" sz="9200" dirty="0" smtClean="0"/>
              <a:t> </a:t>
            </a:r>
            <a:r>
              <a:rPr lang="ru-RU" sz="9200" dirty="0" err="1" smtClean="0"/>
              <a:t>правильний</a:t>
            </a:r>
            <a:r>
              <a:rPr lang="ru-RU" sz="9200" dirty="0" smtClean="0"/>
              <a:t> многокутник</a:t>
            </a:r>
            <a:r>
              <a:rPr lang="ru-RU" sz="9200" dirty="0" smtClean="0"/>
              <a:t>.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71802" y="142852"/>
            <a:ext cx="5214974" cy="99251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48640" lvl="0" indent="-411480" algn="ctr">
              <a:lnSpc>
                <a:spcPct val="80000"/>
              </a:lnSpc>
              <a:spcBef>
                <a:spcPct val="20000"/>
              </a:spcBef>
              <a:buClr>
                <a:prstClr val="black">
                  <a:shade val="95000"/>
                </a:prstClr>
              </a:buClr>
              <a:buSzPct val="65000"/>
            </a:pPr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ПРИЗМА – </a:t>
            </a:r>
            <a:r>
              <a:rPr lang="ru-RU" sz="36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</a:t>
            </a:r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многогранник</a:t>
            </a:r>
          </a:p>
        </p:txBody>
      </p:sp>
      <p:pic>
        <p:nvPicPr>
          <p:cNvPr id="1026" name="Picture 2" descr="D:\Irina\картинки\математика\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3660" y="1"/>
            <a:ext cx="2178827" cy="1757254"/>
          </a:xfrm>
          <a:prstGeom prst="rect">
            <a:avLst/>
          </a:prstGeom>
          <a:noFill/>
        </p:spPr>
      </p:pic>
      <p:grpSp>
        <p:nvGrpSpPr>
          <p:cNvPr id="18" name="Группа 17"/>
          <p:cNvGrpSpPr/>
          <p:nvPr/>
        </p:nvGrpSpPr>
        <p:grpSpPr>
          <a:xfrm>
            <a:off x="3286116" y="1214422"/>
            <a:ext cx="2709858" cy="2000264"/>
            <a:chOff x="3286116" y="1357298"/>
            <a:chExt cx="2709858" cy="200026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286116" y="1357298"/>
              <a:ext cx="270985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i="1" dirty="0" err="1" smtClean="0">
                  <a:solidFill>
                    <a:prstClr val="black"/>
                  </a:solidFill>
                </a:rPr>
                <a:t>основи</a:t>
              </a:r>
              <a:r>
                <a:rPr lang="ru-RU" sz="2000" i="1" dirty="0" smtClean="0">
                  <a:solidFill>
                    <a:prstClr val="black"/>
                  </a:solidFill>
                </a:rPr>
                <a:t> </a:t>
              </a:r>
              <a:r>
                <a:rPr lang="ru-RU" sz="2000" i="1" dirty="0" err="1" smtClean="0">
                  <a:solidFill>
                    <a:prstClr val="black"/>
                  </a:solidFill>
                </a:rPr>
                <a:t>рівні</a:t>
              </a:r>
              <a:r>
                <a:rPr lang="ru-RU" sz="2000" i="1" dirty="0" smtClean="0">
                  <a:solidFill>
                    <a:prstClr val="black"/>
                  </a:solidFill>
                </a:rPr>
                <a:t> </a:t>
              </a:r>
              <a:r>
                <a:rPr lang="ru-RU" sz="2000" i="1" dirty="0" err="1" smtClean="0">
                  <a:solidFill>
                    <a:prstClr val="black"/>
                  </a:solidFill>
                </a:rPr>
                <a:t>многокутники</a:t>
              </a:r>
              <a:endParaRPr lang="ru-RU" dirty="0"/>
            </a:p>
          </p:txBody>
        </p:sp>
        <p:sp>
          <p:nvSpPr>
            <p:cNvPr id="7" name="Восьмиугольник 6"/>
            <p:cNvSpPr/>
            <p:nvPr/>
          </p:nvSpPr>
          <p:spPr>
            <a:xfrm>
              <a:off x="4714876" y="2214554"/>
              <a:ext cx="1214446" cy="1143008"/>
            </a:xfrm>
            <a:prstGeom prst="oct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Восьмиугольник 7"/>
            <p:cNvSpPr/>
            <p:nvPr/>
          </p:nvSpPr>
          <p:spPr>
            <a:xfrm>
              <a:off x="3286116" y="2214554"/>
              <a:ext cx="1214446" cy="1143008"/>
            </a:xfrm>
            <a:prstGeom prst="oct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6429388" y="1214422"/>
            <a:ext cx="2286000" cy="2000264"/>
            <a:chOff x="6429388" y="1357298"/>
            <a:chExt cx="2286000" cy="2000264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6429388" y="1357298"/>
              <a:ext cx="2286000" cy="70788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ru-RU" sz="2000" i="1" dirty="0" err="1" smtClean="0">
                  <a:solidFill>
                    <a:prstClr val="black"/>
                  </a:solidFill>
                </a:rPr>
                <a:t>бокові</a:t>
              </a:r>
              <a:r>
                <a:rPr lang="ru-RU" sz="2000" i="1" dirty="0" smtClean="0">
                  <a:solidFill>
                    <a:prstClr val="black"/>
                  </a:solidFill>
                </a:rPr>
                <a:t> грані </a:t>
              </a:r>
              <a:r>
                <a:rPr lang="ru-RU" sz="2000" i="1" dirty="0" err="1" smtClean="0">
                  <a:solidFill>
                    <a:prstClr val="black"/>
                  </a:solidFill>
                </a:rPr>
                <a:t>паралелограми</a:t>
              </a:r>
              <a:endParaRPr lang="ru-RU" dirty="0"/>
            </a:p>
          </p:txBody>
        </p:sp>
        <p:sp>
          <p:nvSpPr>
            <p:cNvPr id="10" name="Параллелограмм 9"/>
            <p:cNvSpPr/>
            <p:nvPr/>
          </p:nvSpPr>
          <p:spPr>
            <a:xfrm>
              <a:off x="6786578" y="2143116"/>
              <a:ext cx="1571636" cy="1214446"/>
            </a:xfrm>
            <a:prstGeom prst="parallelogram">
              <a:avLst>
                <a:gd name="adj" fmla="val 3469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142844" y="4357694"/>
            <a:ext cx="3286148" cy="2301406"/>
            <a:chOff x="142844" y="4357694"/>
            <a:chExt cx="3286148" cy="2301406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42844" y="4357694"/>
              <a:ext cx="3286148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ru-RU" b="1" dirty="0" err="1" smtClean="0">
                  <a:solidFill>
                    <a:srgbClr val="C00000"/>
                  </a:solidFill>
                </a:rPr>
                <a:t>Чотирикутна</a:t>
              </a:r>
              <a:r>
                <a:rPr lang="ru-RU" b="1" dirty="0" smtClean="0">
                  <a:solidFill>
                    <a:srgbClr val="C00000"/>
                  </a:solidFill>
                </a:rPr>
                <a:t> призма, в </a:t>
              </a:r>
              <a:r>
                <a:rPr lang="ru-RU" b="1" dirty="0" err="1" smtClean="0">
                  <a:solidFill>
                    <a:srgbClr val="C00000"/>
                  </a:solidFill>
                </a:rPr>
                <a:t>основі</a:t>
              </a:r>
              <a:r>
                <a:rPr lang="ru-RU" b="1" dirty="0" smtClean="0">
                  <a:solidFill>
                    <a:srgbClr val="C00000"/>
                  </a:solidFill>
                </a:rPr>
                <a:t> </a:t>
              </a:r>
              <a:r>
                <a:rPr lang="ru-RU" b="1" dirty="0" err="1" smtClean="0">
                  <a:solidFill>
                    <a:srgbClr val="C00000"/>
                  </a:solidFill>
                </a:rPr>
                <a:t>якої</a:t>
              </a:r>
              <a:r>
                <a:rPr lang="ru-RU" b="1" dirty="0" smtClean="0">
                  <a:solidFill>
                    <a:srgbClr val="C00000"/>
                  </a:solidFill>
                </a:rPr>
                <a:t> </a:t>
              </a:r>
              <a:r>
                <a:rPr lang="ru-RU" b="1" dirty="0" err="1" smtClean="0">
                  <a:solidFill>
                    <a:srgbClr val="C00000"/>
                  </a:solidFill>
                </a:rPr>
                <a:t>лежить</a:t>
              </a:r>
              <a:r>
                <a:rPr lang="ru-RU" b="1" dirty="0" smtClean="0">
                  <a:solidFill>
                    <a:srgbClr val="C00000"/>
                  </a:solidFill>
                </a:rPr>
                <a:t> </a:t>
              </a:r>
              <a:r>
                <a:rPr lang="ru-RU" b="1" dirty="0" err="1" smtClean="0">
                  <a:solidFill>
                    <a:srgbClr val="C00000"/>
                  </a:solidFill>
                </a:rPr>
                <a:t>чотирикутник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  <p:pic>
          <p:nvPicPr>
            <p:cNvPr id="1029" name="Picture 5" descr="D:\Irina\картинки\математика\20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857224" y="5214950"/>
              <a:ext cx="1500198" cy="1444150"/>
            </a:xfrm>
            <a:prstGeom prst="rect">
              <a:avLst/>
            </a:prstGeom>
            <a:noFill/>
          </p:spPr>
        </p:pic>
      </p:grpSp>
      <p:grpSp>
        <p:nvGrpSpPr>
          <p:cNvPr id="20" name="Группа 19"/>
          <p:cNvGrpSpPr/>
          <p:nvPr/>
        </p:nvGrpSpPr>
        <p:grpSpPr>
          <a:xfrm>
            <a:off x="250033" y="1785926"/>
            <a:ext cx="2786082" cy="2287583"/>
            <a:chOff x="250033" y="1785926"/>
            <a:chExt cx="2786082" cy="2287583"/>
          </a:xfrm>
        </p:grpSpPr>
        <p:pic>
          <p:nvPicPr>
            <p:cNvPr id="1028" name="Picture 4" descr="D:\Irina\картинки\математика\19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857224" y="2571744"/>
              <a:ext cx="1501765" cy="1501765"/>
            </a:xfrm>
            <a:prstGeom prst="rect">
              <a:avLst/>
            </a:prstGeom>
            <a:noFill/>
          </p:spPr>
        </p:pic>
        <p:sp>
          <p:nvSpPr>
            <p:cNvPr id="17" name="Прямоугольник 16"/>
            <p:cNvSpPr/>
            <p:nvPr/>
          </p:nvSpPr>
          <p:spPr>
            <a:xfrm>
              <a:off x="250033" y="1785926"/>
              <a:ext cx="2786082" cy="7872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ru-RU" sz="2000" b="1" i="1" dirty="0" err="1" smtClean="0">
                  <a:solidFill>
                    <a:srgbClr val="C00000"/>
                  </a:solidFill>
                </a:rPr>
                <a:t>трикутна</a:t>
              </a:r>
              <a:r>
                <a:rPr lang="ru-RU" sz="2000" b="1" i="1" dirty="0" smtClean="0">
                  <a:solidFill>
                    <a:srgbClr val="C00000"/>
                  </a:solidFill>
                </a:rPr>
                <a:t> </a:t>
              </a:r>
              <a:r>
                <a:rPr lang="ru-RU" sz="2000" b="1" i="1" dirty="0" smtClean="0">
                  <a:solidFill>
                    <a:srgbClr val="C00000"/>
                  </a:solidFill>
                </a:rPr>
                <a:t>призма </a:t>
              </a:r>
            </a:p>
            <a:p>
              <a:pPr algn="ctr">
                <a:lnSpc>
                  <a:spcPts val="1800"/>
                </a:lnSpc>
              </a:pPr>
              <a:r>
                <a:rPr lang="ru-RU" sz="2000" i="1" dirty="0" smtClean="0">
                  <a:solidFill>
                    <a:prstClr val="black"/>
                  </a:solidFill>
                </a:rPr>
                <a:t>в </a:t>
              </a:r>
              <a:r>
                <a:rPr lang="ru-RU" sz="2000" i="1" dirty="0" err="1" smtClean="0">
                  <a:solidFill>
                    <a:prstClr val="black"/>
                  </a:solidFill>
                </a:rPr>
                <a:t>основі</a:t>
              </a:r>
              <a:r>
                <a:rPr lang="ru-RU" sz="2000" i="1" dirty="0" smtClean="0">
                  <a:solidFill>
                    <a:prstClr val="black"/>
                  </a:solidFill>
                </a:rPr>
                <a:t> </a:t>
              </a:r>
              <a:r>
                <a:rPr lang="ru-RU" sz="2000" i="1" dirty="0" err="1" smtClean="0">
                  <a:solidFill>
                    <a:prstClr val="black"/>
                  </a:solidFill>
                </a:rPr>
                <a:t>лежить</a:t>
              </a:r>
              <a:r>
                <a:rPr lang="ru-RU" sz="2000" i="1" dirty="0" smtClean="0">
                  <a:solidFill>
                    <a:prstClr val="black"/>
                  </a:solidFill>
                </a:rPr>
                <a:t> </a:t>
              </a:r>
              <a:r>
                <a:rPr lang="ru-RU" sz="2000" b="1" i="1" dirty="0" err="1" smtClean="0">
                  <a:solidFill>
                    <a:srgbClr val="C00000"/>
                  </a:solidFill>
                </a:rPr>
                <a:t>трикутник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286116" y="3500438"/>
            <a:ext cx="2643206" cy="3071834"/>
            <a:chOff x="3357554" y="3786190"/>
            <a:chExt cx="2643206" cy="3071834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3357554" y="3786190"/>
              <a:ext cx="2643206" cy="1123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ru-RU" sz="2300" b="1" dirty="0" smtClean="0">
                  <a:solidFill>
                    <a:srgbClr val="C00000"/>
                  </a:solidFill>
                </a:rPr>
                <a:t>Пряма </a:t>
              </a:r>
              <a:r>
                <a:rPr lang="ru-RU" sz="2300" b="1" dirty="0" smtClean="0">
                  <a:solidFill>
                    <a:srgbClr val="C00000"/>
                  </a:solidFill>
                </a:rPr>
                <a:t>призма </a:t>
              </a:r>
              <a:r>
                <a:rPr lang="ru-RU" sz="2300" dirty="0" err="1" smtClean="0">
                  <a:solidFill>
                    <a:prstClr val="black"/>
                  </a:solidFill>
                </a:rPr>
                <a:t>бокові</a:t>
              </a:r>
              <a:r>
                <a:rPr lang="ru-RU" sz="2300" dirty="0" smtClean="0">
                  <a:solidFill>
                    <a:prstClr val="black"/>
                  </a:solidFill>
                </a:rPr>
                <a:t> </a:t>
              </a:r>
              <a:r>
                <a:rPr lang="ru-RU" sz="2300" dirty="0" smtClean="0">
                  <a:solidFill>
                    <a:prstClr val="black"/>
                  </a:solidFill>
                </a:rPr>
                <a:t>ребра </a:t>
              </a:r>
              <a:r>
                <a:rPr lang="ru-RU" sz="2300" dirty="0" err="1" smtClean="0">
                  <a:solidFill>
                    <a:prstClr val="black"/>
                  </a:solidFill>
                </a:rPr>
                <a:t>перпендикулярні</a:t>
              </a:r>
              <a:r>
                <a:rPr lang="ru-RU" sz="2300" dirty="0" smtClean="0">
                  <a:solidFill>
                    <a:prstClr val="black"/>
                  </a:solidFill>
                </a:rPr>
                <a:t> до основ</a:t>
              </a:r>
              <a:endParaRPr lang="ru-RU" sz="2300" dirty="0"/>
            </a:p>
          </p:txBody>
        </p:sp>
        <p:pic>
          <p:nvPicPr>
            <p:cNvPr id="1030" name="Picture 6" descr="D:\Irina\картинки\математика\19.gif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428992" y="4929198"/>
              <a:ext cx="2488485" cy="1928826"/>
            </a:xfrm>
            <a:prstGeom prst="rect">
              <a:avLst/>
            </a:prstGeom>
            <a:noFill/>
          </p:spPr>
        </p:pic>
      </p:grpSp>
      <p:pic>
        <p:nvPicPr>
          <p:cNvPr id="1031" name="Picture 7" descr="D:\Irina\картинки\математика\21.gif"/>
          <p:cNvPicPr>
            <a:picLocks noChangeAspect="1" noChangeArrowheads="1"/>
          </p:cNvPicPr>
          <p:nvPr/>
        </p:nvPicPr>
        <p:blipFill>
          <a:blip r:embed="rId7" cstate="email"/>
          <a:srcRect t="21042" r="50000" b="3668"/>
          <a:stretch>
            <a:fillRect/>
          </a:stretch>
        </p:blipFill>
        <p:spPr bwMode="auto">
          <a:xfrm>
            <a:off x="6643702" y="5072074"/>
            <a:ext cx="1837592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0298" y="214290"/>
            <a:ext cx="6500858" cy="85725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ru-RU" i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Паралелепіпед</a:t>
            </a:r>
            <a:r>
              <a:rPr lang="ru-RU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 </a:t>
            </a:r>
            <a:r>
              <a:rPr lang="ru-RU" i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</a:t>
            </a:r>
            <a:r>
              <a:rPr lang="ru-RU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призма </a:t>
            </a:r>
          </a:p>
        </p:txBody>
      </p:sp>
      <p:pic>
        <p:nvPicPr>
          <p:cNvPr id="2050" name="Picture 2" descr="D:\Irina\картинки\математика\22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42852"/>
            <a:ext cx="2286016" cy="1714512"/>
          </a:xfrm>
          <a:prstGeom prst="rect">
            <a:avLst/>
          </a:prstGeom>
          <a:noFill/>
        </p:spPr>
      </p:pic>
      <p:grpSp>
        <p:nvGrpSpPr>
          <p:cNvPr id="13" name="Группа 12"/>
          <p:cNvGrpSpPr/>
          <p:nvPr/>
        </p:nvGrpSpPr>
        <p:grpSpPr>
          <a:xfrm>
            <a:off x="2786050" y="1142983"/>
            <a:ext cx="6143669" cy="1447702"/>
            <a:chOff x="3071802" y="1428735"/>
            <a:chExt cx="6143669" cy="2043815"/>
          </a:xfrm>
        </p:grpSpPr>
        <p:sp>
          <p:nvSpPr>
            <p:cNvPr id="8" name="Параллелограмм 7"/>
            <p:cNvSpPr/>
            <p:nvPr/>
          </p:nvSpPr>
          <p:spPr>
            <a:xfrm rot="5400000">
              <a:off x="7157712" y="1414792"/>
              <a:ext cx="2043815" cy="2071702"/>
            </a:xfrm>
            <a:prstGeom prst="parallelogra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071802" y="1643050"/>
              <a:ext cx="3786214" cy="11297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300" b="1" dirty="0" smtClean="0">
                  <a:solidFill>
                    <a:prstClr val="black"/>
                  </a:solidFill>
                </a:rPr>
                <a:t>основою </a:t>
              </a:r>
              <a:r>
                <a:rPr lang="ru-RU" sz="2300" b="1" dirty="0" err="1" smtClean="0">
                  <a:solidFill>
                    <a:prstClr val="black"/>
                  </a:solidFill>
                </a:rPr>
                <a:t>якої</a:t>
              </a:r>
              <a:r>
                <a:rPr lang="ru-RU" sz="2300" b="1" dirty="0" smtClean="0">
                  <a:solidFill>
                    <a:prstClr val="black"/>
                  </a:solidFill>
                </a:rPr>
                <a:t> </a:t>
              </a:r>
              <a:r>
                <a:rPr lang="ru-RU" sz="2300" b="1" dirty="0" err="1" smtClean="0">
                  <a:solidFill>
                    <a:prstClr val="black"/>
                  </a:solidFill>
                </a:rPr>
                <a:t>являється</a:t>
              </a:r>
              <a:r>
                <a:rPr lang="ru-RU" sz="2300" b="1" dirty="0" smtClean="0">
                  <a:solidFill>
                    <a:prstClr val="black"/>
                  </a:solidFill>
                </a:rPr>
                <a:t> </a:t>
              </a:r>
              <a:r>
                <a:rPr lang="ru-RU" sz="2300" b="1" dirty="0" err="1" smtClean="0">
                  <a:solidFill>
                    <a:prstClr val="black"/>
                  </a:solidFill>
                </a:rPr>
                <a:t>паралелограм</a:t>
              </a:r>
              <a:endParaRPr lang="ru-RU" sz="2300" b="1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00034" y="2285992"/>
            <a:ext cx="8215370" cy="2711215"/>
            <a:chOff x="357158" y="3143248"/>
            <a:chExt cx="8572560" cy="3560229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357158" y="3143248"/>
              <a:ext cx="8572560" cy="10508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300" b="1" dirty="0" err="1" smtClean="0"/>
                <a:t>Паралелепіпед</a:t>
              </a:r>
              <a:r>
                <a:rPr lang="ru-RU" sz="2300" b="1" dirty="0" smtClean="0"/>
                <a:t>, </a:t>
              </a:r>
              <a:r>
                <a:rPr lang="ru-RU" sz="2300" b="1" dirty="0" smtClean="0"/>
                <a:t>основою </a:t>
              </a:r>
              <a:r>
                <a:rPr lang="ru-RU" sz="2300" b="1" dirty="0" err="1" smtClean="0"/>
                <a:t>якого</a:t>
              </a:r>
              <a:r>
                <a:rPr lang="ru-RU" sz="2300" b="1" dirty="0" smtClean="0"/>
                <a:t> </a:t>
              </a:r>
              <a:r>
                <a:rPr lang="ru-RU" sz="2300" b="1" dirty="0" err="1" smtClean="0"/>
                <a:t>являеться</a:t>
              </a:r>
              <a:r>
                <a:rPr lang="ru-RU" sz="2300" b="1" dirty="0" smtClean="0"/>
                <a:t> </a:t>
              </a:r>
              <a:r>
                <a:rPr lang="ru-RU" sz="2300" b="1" dirty="0" err="1" smtClean="0"/>
                <a:t>прямокутник</a:t>
              </a:r>
              <a:r>
                <a:rPr lang="ru-RU" sz="2300" b="1" dirty="0" smtClean="0"/>
                <a:t> </a:t>
              </a:r>
              <a:r>
                <a:rPr lang="ru-RU" sz="2300" b="1" dirty="0" err="1"/>
                <a:t>ч</a:t>
              </a:r>
              <a:r>
                <a:rPr lang="ru-RU" sz="2300" b="1" dirty="0" err="1" smtClean="0"/>
                <a:t>и</a:t>
              </a:r>
              <a:r>
                <a:rPr lang="ru-RU" sz="2300" b="1" dirty="0" smtClean="0"/>
                <a:t> </a:t>
              </a:r>
              <a:r>
                <a:rPr lang="ru-RU" sz="2300" b="1" dirty="0" smtClean="0"/>
                <a:t>квадрат </a:t>
              </a:r>
              <a:r>
                <a:rPr lang="ru-RU" sz="2300" b="1" dirty="0" err="1" smtClean="0"/>
                <a:t>називаєтся</a:t>
              </a:r>
              <a:r>
                <a:rPr lang="ru-RU" sz="2300" b="1" dirty="0" smtClean="0"/>
                <a:t> </a:t>
              </a:r>
              <a:r>
                <a:rPr lang="ru-RU" sz="2300" b="1" dirty="0" smtClean="0">
                  <a:solidFill>
                    <a:srgbClr val="C00000"/>
                  </a:solidFill>
                </a:rPr>
                <a:t>прямим</a:t>
              </a:r>
              <a:r>
                <a:rPr lang="ru-RU" sz="2300" b="1" dirty="0" smtClean="0"/>
                <a:t> </a:t>
              </a:r>
              <a:endParaRPr lang="ru-RU" sz="2300" b="1" dirty="0"/>
            </a:p>
          </p:txBody>
        </p:sp>
        <p:pic>
          <p:nvPicPr>
            <p:cNvPr id="2051" name="Picture 3" descr="D:\Irina\картинки\математика\23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23811" y="4214818"/>
              <a:ext cx="3233810" cy="2488659"/>
            </a:xfrm>
            <a:prstGeom prst="rect">
              <a:avLst/>
            </a:prstGeom>
            <a:noFill/>
          </p:spPr>
        </p:pic>
        <p:pic>
          <p:nvPicPr>
            <p:cNvPr id="2053" name="Picture 5" descr="D:\Irina\картинки\математика\24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692668" y="4117457"/>
              <a:ext cx="3140166" cy="2586020"/>
            </a:xfrm>
            <a:prstGeom prst="rect">
              <a:avLst/>
            </a:prstGeom>
            <a:noFill/>
          </p:spPr>
        </p:pic>
      </p:grpSp>
      <p:sp>
        <p:nvSpPr>
          <p:cNvPr id="15" name="Прямоугольник 14"/>
          <p:cNvSpPr/>
          <p:nvPr/>
        </p:nvSpPr>
        <p:spPr>
          <a:xfrm>
            <a:off x="214282" y="4929198"/>
            <a:ext cx="8715436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                                                    </a:t>
            </a:r>
            <a:r>
              <a:rPr lang="ru-RU" sz="2400" b="1" dirty="0" err="1" smtClean="0"/>
              <a:t>Властивості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паралелепіпеда</a:t>
            </a:r>
            <a:r>
              <a:rPr lang="ru-RU" sz="2400" b="1" dirty="0" smtClean="0"/>
              <a:t>: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1. </a:t>
            </a:r>
            <a:r>
              <a:rPr lang="ru-RU" sz="2300" i="1" dirty="0" err="1" smtClean="0"/>
              <a:t>Протилежні</a:t>
            </a:r>
            <a:r>
              <a:rPr lang="ru-RU" sz="2300" i="1" dirty="0" smtClean="0"/>
              <a:t> грані </a:t>
            </a:r>
            <a:r>
              <a:rPr lang="ru-RU" sz="2300" i="1" dirty="0" err="1" smtClean="0"/>
              <a:t>паралелепіпеда</a:t>
            </a:r>
            <a:r>
              <a:rPr lang="ru-RU" sz="2300" i="1" dirty="0" smtClean="0"/>
              <a:t> </a:t>
            </a:r>
            <a:r>
              <a:rPr lang="ru-RU" sz="2300" i="1" dirty="0" err="1" smtClean="0"/>
              <a:t>паралельні</a:t>
            </a:r>
            <a:r>
              <a:rPr lang="ru-RU" sz="2300" i="1" dirty="0" smtClean="0"/>
              <a:t> </a:t>
            </a:r>
            <a:r>
              <a:rPr lang="ru-RU" sz="2300" i="1" dirty="0"/>
              <a:t>і</a:t>
            </a:r>
            <a:r>
              <a:rPr lang="ru-RU" sz="2300" i="1" dirty="0" smtClean="0"/>
              <a:t> </a:t>
            </a:r>
            <a:r>
              <a:rPr lang="ru-RU" sz="2300" i="1" dirty="0" err="1" smtClean="0"/>
              <a:t>рівні</a:t>
            </a:r>
            <a:r>
              <a:rPr lang="ru-RU" sz="2300" i="1" dirty="0" smtClean="0"/>
              <a:t>.</a:t>
            </a:r>
            <a:r>
              <a:rPr lang="ru-RU" sz="2300" i="1" dirty="0" smtClean="0"/>
              <a:t/>
            </a:r>
            <a:br>
              <a:rPr lang="ru-RU" sz="2300" i="1" dirty="0" smtClean="0"/>
            </a:br>
            <a:r>
              <a:rPr lang="ru-RU" sz="2300" i="1" dirty="0" smtClean="0"/>
              <a:t>2. </a:t>
            </a:r>
            <a:r>
              <a:rPr lang="ru-RU" sz="2300" i="1" dirty="0" err="1" smtClean="0"/>
              <a:t>Діагоналі</a:t>
            </a:r>
            <a:r>
              <a:rPr lang="ru-RU" sz="2300" i="1" dirty="0" smtClean="0"/>
              <a:t> </a:t>
            </a:r>
            <a:r>
              <a:rPr lang="ru-RU" sz="2300" i="1" dirty="0" err="1" smtClean="0"/>
              <a:t>паралелепіпеда</a:t>
            </a:r>
            <a:r>
              <a:rPr lang="ru-RU" sz="2300" i="1" dirty="0" smtClean="0"/>
              <a:t> </a:t>
            </a:r>
            <a:r>
              <a:rPr lang="ru-RU" sz="2300" i="1" dirty="0" err="1" smtClean="0"/>
              <a:t>перетинаються</a:t>
            </a:r>
            <a:r>
              <a:rPr lang="ru-RU" sz="2300" i="1" dirty="0" smtClean="0"/>
              <a:t> </a:t>
            </a:r>
            <a:r>
              <a:rPr lang="ru-RU" sz="2300" i="1" dirty="0" smtClean="0"/>
              <a:t>в </a:t>
            </a:r>
            <a:r>
              <a:rPr lang="ru-RU" sz="2300" i="1" dirty="0" err="1" smtClean="0"/>
              <a:t>одній</a:t>
            </a:r>
            <a:r>
              <a:rPr lang="ru-RU" sz="2300" i="1" dirty="0" smtClean="0"/>
              <a:t> </a:t>
            </a:r>
            <a:r>
              <a:rPr lang="ru-RU" sz="2300" i="1" dirty="0" err="1" smtClean="0"/>
              <a:t>точці</a:t>
            </a:r>
            <a:r>
              <a:rPr lang="ru-RU" sz="2300" i="1" dirty="0" smtClean="0"/>
              <a:t> </a:t>
            </a:r>
            <a:r>
              <a:rPr lang="ru-RU" sz="2300" i="1" dirty="0"/>
              <a:t>і</a:t>
            </a:r>
            <a:r>
              <a:rPr lang="ru-RU" sz="2300" i="1" dirty="0" smtClean="0"/>
              <a:t> </a:t>
            </a:r>
            <a:r>
              <a:rPr lang="ru-RU" sz="2300" i="1" dirty="0" err="1" smtClean="0"/>
              <a:t>діляться</a:t>
            </a:r>
            <a:r>
              <a:rPr lang="ru-RU" sz="2300" i="1" dirty="0" smtClean="0"/>
              <a:t> </a:t>
            </a:r>
            <a:r>
              <a:rPr lang="ru-RU" sz="2300" i="1" dirty="0" err="1" smtClean="0"/>
              <a:t>цією</a:t>
            </a:r>
            <a:r>
              <a:rPr lang="ru-RU" sz="2300" i="1" dirty="0" smtClean="0"/>
              <a:t> точкою </a:t>
            </a:r>
            <a:r>
              <a:rPr lang="ru-RU" sz="2300" i="1" dirty="0" err="1" smtClean="0"/>
              <a:t>навпіл</a:t>
            </a:r>
            <a:r>
              <a:rPr lang="ru-RU" sz="2300" i="1" dirty="0" smtClean="0"/>
              <a:t>.</a:t>
            </a:r>
            <a:endParaRPr lang="ru-RU" sz="23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Irina\анимашки\математика\5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43240" y="1571612"/>
            <a:ext cx="2652896" cy="265289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76373" y="428604"/>
            <a:ext cx="61205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Правильні</a:t>
            </a:r>
            <a:r>
              <a:rPr lang="ru-RU" sz="40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многогранники</a:t>
            </a:r>
            <a:endParaRPr lang="ru-RU" sz="40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 descr="D:\Irina\картинки\математика\2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7946" y="1908247"/>
            <a:ext cx="2198618" cy="2198618"/>
          </a:xfrm>
          <a:prstGeom prst="rect">
            <a:avLst/>
          </a:prstGeom>
          <a:noFill/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214678" y="4286256"/>
            <a:ext cx="2357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ru-RU" sz="3600" dirty="0" smtClean="0">
                <a:solidFill>
                  <a:srgbClr val="800000"/>
                </a:solidFill>
              </a:rPr>
              <a:t>Тетраэдр </a:t>
            </a:r>
            <a:endParaRPr lang="ru-RU" sz="3200" dirty="0">
              <a:solidFill>
                <a:srgbClr val="800000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286116" y="5929330"/>
            <a:ext cx="164307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ru-RU" sz="3600" dirty="0" smtClean="0">
                <a:solidFill>
                  <a:srgbClr val="800000"/>
                </a:solidFill>
              </a:rPr>
              <a:t>Куб</a:t>
            </a:r>
            <a:endParaRPr lang="ru-RU" sz="3600" dirty="0">
              <a:solidFill>
                <a:srgbClr val="800000"/>
              </a:solidFill>
            </a:endParaRPr>
          </a:p>
        </p:txBody>
      </p:sp>
      <p:pic>
        <p:nvPicPr>
          <p:cNvPr id="4100" name="Picture 4" descr="D:\Irina\картинки\математика\2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43636" y="1643050"/>
            <a:ext cx="2389944" cy="2389944"/>
          </a:xfrm>
          <a:prstGeom prst="rect">
            <a:avLst/>
          </a:prstGeom>
          <a:noFill/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143240" y="4786322"/>
            <a:ext cx="22145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ru-RU" sz="3600" dirty="0" smtClean="0">
                <a:solidFill>
                  <a:srgbClr val="800000"/>
                </a:solidFill>
              </a:rPr>
              <a:t>Октаэдр  </a:t>
            </a:r>
            <a:endParaRPr lang="ru-RU" sz="3600" dirty="0">
              <a:solidFill>
                <a:srgbClr val="800000"/>
              </a:solidFill>
            </a:endParaRPr>
          </a:p>
        </p:txBody>
      </p:sp>
      <p:pic>
        <p:nvPicPr>
          <p:cNvPr id="4101" name="Picture 5" descr="D:\Irina\картинки\математика\2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43636" y="4185717"/>
            <a:ext cx="2389944" cy="2389944"/>
          </a:xfrm>
          <a:prstGeom prst="rect">
            <a:avLst/>
          </a:prstGeom>
          <a:noFill/>
        </p:spPr>
      </p:pic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3143240" y="5286388"/>
            <a:ext cx="2357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ru-RU" sz="3600" dirty="0" smtClean="0">
                <a:solidFill>
                  <a:srgbClr val="800000"/>
                </a:solidFill>
              </a:rPr>
              <a:t>Икосаэдр</a:t>
            </a:r>
            <a:endParaRPr kumimoji="0" lang="ru-RU" sz="3600" dirty="0">
              <a:solidFill>
                <a:srgbClr val="800000"/>
              </a:solidFill>
            </a:endParaRPr>
          </a:p>
        </p:txBody>
      </p:sp>
      <p:pic>
        <p:nvPicPr>
          <p:cNvPr id="4102" name="Picture 6" descr="D:\Irina\картинки\математика\2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4500570"/>
            <a:ext cx="2357412" cy="2357412"/>
          </a:xfrm>
          <a:prstGeom prst="rect">
            <a:avLst/>
          </a:prstGeom>
          <a:noFill/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3000364" y="3786190"/>
            <a:ext cx="2643206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ru-RU" sz="3600" dirty="0" smtClean="0">
                <a:solidFill>
                  <a:srgbClr val="800000"/>
                </a:solidFill>
              </a:rPr>
              <a:t>Додекаэдр   </a:t>
            </a:r>
            <a:endParaRPr kumimoji="0" lang="ru-RU" sz="36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59259E-6 L -0.27552 0.293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0" y="1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7.40741E-7 L -0.33472 -0.1509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00" y="-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59259E-6 L 0.31875 -0.2030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00" y="-1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L 0.31875 0.0916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00" y="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8.14815E-6 L -0.00799 -0.39884 " pathEditMode="relative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2643174" y="285728"/>
            <a:ext cx="381635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kumimoji="0" lang="ru-RU" sz="36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Тетраедр</a:t>
            </a:r>
            <a:endParaRPr lang="ru-RU" sz="32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5" descr="tetrahedron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05010" y="1052736"/>
            <a:ext cx="2141430" cy="2141430"/>
          </a:xfrm>
          <a:noFill/>
        </p:spPr>
      </p:pic>
      <p:sp>
        <p:nvSpPr>
          <p:cNvPr id="9" name="Прямоугольник 8"/>
          <p:cNvSpPr/>
          <p:nvPr/>
        </p:nvSpPr>
        <p:spPr>
          <a:xfrm>
            <a:off x="2500266" y="1214421"/>
            <a:ext cx="664373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,,тетра”-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чотири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грецького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,,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hedra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” - грань)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4-х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правильних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трикутників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кожній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йо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го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вершині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сходяться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3 ребра.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500266" y="4869160"/>
            <a:ext cx="54293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kumimoji="0"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тетраедр-вогонь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43174" y="3571876"/>
            <a:ext cx="607223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Тетраедр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символізував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вогонь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т.к.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вершина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напрямлена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вгору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D:\Irina\анимашки\огонь, свет\15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571876"/>
            <a:ext cx="3025476" cy="3025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2643174" y="285728"/>
            <a:ext cx="381635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kumimoji="0" lang="ru-RU" sz="36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Гексаедр</a:t>
            </a:r>
            <a:r>
              <a:rPr kumimoji="0"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(куб)</a:t>
            </a:r>
            <a:endParaRPr lang="ru-RU" sz="32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071802" y="5572140"/>
            <a:ext cx="57150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гексаедр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(к</a:t>
            </a:r>
            <a:r>
              <a:rPr kumimoji="0"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уб) - земля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86050" y="3714752"/>
            <a:ext cx="5929354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Гексаедр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(куб)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символізував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землю, </a:t>
            </a:r>
          </a:p>
          <a:p>
            <a:pPr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так </a:t>
            </a:r>
            <a:r>
              <a:rPr lang="ru-RU" sz="2400" dirty="0"/>
              <a:t>я</a:t>
            </a:r>
            <a:r>
              <a:rPr lang="ru-RU" sz="2400" dirty="0" smtClean="0"/>
              <a:t>к  «</a:t>
            </a:r>
            <a:r>
              <a:rPr lang="ru-RU" sz="2400" dirty="0" err="1" smtClean="0"/>
              <a:t>найстійкіший</a:t>
            </a:r>
            <a:r>
              <a:rPr lang="ru-RU" sz="2400" dirty="0" smtClean="0"/>
              <a:t>»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cube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28596" y="1071546"/>
            <a:ext cx="1785950" cy="1785950"/>
          </a:xfrm>
          <a:noFill/>
        </p:spPr>
      </p:pic>
      <p:sp>
        <p:nvSpPr>
          <p:cNvPr id="15" name="Прямоугольник 14"/>
          <p:cNvSpPr/>
          <p:nvPr/>
        </p:nvSpPr>
        <p:spPr>
          <a:xfrm>
            <a:off x="2357422" y="1071546"/>
            <a:ext cx="6500858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грецького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,,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гекса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” -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шість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и ,,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hedra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” - грань)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квадратних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граней, в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кажній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йо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го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вершині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сходятся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3 ребра.</a:t>
            </a:r>
          </a:p>
          <a:p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Гексаедр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відомий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куб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латинського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,,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cubus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”;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грецького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,,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kubos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”.</a:t>
            </a:r>
          </a:p>
        </p:txBody>
      </p:sp>
      <p:pic>
        <p:nvPicPr>
          <p:cNvPr id="7174" name="Picture 6" descr="D:\Irina\анимашки\космос\880937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2159" y="2940109"/>
            <a:ext cx="2839643" cy="378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4F271C"/>
    </a:dk2>
    <a:lt2>
      <a:srgbClr val="B9D67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2.xml><?xml version="1.0" encoding="utf-8"?>
<a:themeOverride xmlns:a="http://schemas.openxmlformats.org/drawingml/2006/main">
  <a:clrScheme name="Другая 14">
    <a:dk1>
      <a:sysClr val="windowText" lastClr="000000"/>
    </a:dk1>
    <a:lt1>
      <a:srgbClr val="95B3D7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438</Words>
  <Application>Microsoft Office PowerPoint</Application>
  <PresentationFormat>Экран (4:3)</PresentationFormat>
  <Paragraphs>132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Апекс</vt:lpstr>
      <vt:lpstr>Трек</vt:lpstr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Паралелепіпед – це призма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Многогранники</dc:title>
  <dc:creator>Irina</dc:creator>
  <cp:lastModifiedBy>Николай</cp:lastModifiedBy>
  <cp:revision>102</cp:revision>
  <dcterms:created xsi:type="dcterms:W3CDTF">2012-02-28T09:33:24Z</dcterms:created>
  <dcterms:modified xsi:type="dcterms:W3CDTF">2014-02-09T14:17:21Z</dcterms:modified>
</cp:coreProperties>
</file>