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678B-9037-4B82-90CC-01C899E933C9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021C6-B643-407B-A4CC-8F622197BE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950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39952" y="2492896"/>
            <a:ext cx="4392488" cy="3403104"/>
          </a:xfrm>
        </p:spPr>
        <p:txBody>
          <a:bodyPr/>
          <a:lstStyle/>
          <a:p>
            <a:r>
              <a:rPr lang="uk-UA" sz="4000" b="1" i="1" dirty="0" smtClean="0"/>
              <a:t>Геометрія 9 клас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ru-RU" sz="3200" i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32656"/>
            <a:ext cx="6976864" cy="1752600"/>
          </a:xfrm>
        </p:spPr>
        <p:txBody>
          <a:bodyPr>
            <a:normAutofit/>
          </a:bodyPr>
          <a:lstStyle/>
          <a:p>
            <a:r>
              <a:rPr lang="uk-UA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на тему : 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628800"/>
            <a:ext cx="62913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Вектори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84984"/>
            <a:ext cx="340042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9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uk-UA" sz="3200" b="1" dirty="0" smtClean="0"/>
              <a:t>Означення про рівні вектори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Вектори називаються 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рівними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, якщо вони співнапрямлені і їх довжини рівні.</a:t>
            </a:r>
          </a:p>
          <a:p>
            <a:pPr marL="0" indent="0">
              <a:buNone/>
            </a:pPr>
            <a:endParaRPr lang="uk-UA" b="1" i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Якщо деяка точка – початок вектора,то кажуть, що цей вектор 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відкладено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 від даної точки.</a:t>
            </a:r>
          </a:p>
          <a:p>
            <a:pPr>
              <a:buFont typeface="Wingdings" pitchFamily="2" charset="2"/>
              <a:buChar char="Ø"/>
            </a:pPr>
            <a:endParaRPr lang="uk-UA" b="1" i="1" dirty="0" smtClean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Від будь-якої точки можна відкласти вектор,що дорівнює даному і до того ж тільки один.</a:t>
            </a:r>
          </a:p>
          <a:p>
            <a:pPr>
              <a:buFont typeface="Wingdings" pitchFamily="2" charset="2"/>
              <a:buChar char="Ø"/>
            </a:pPr>
            <a:endParaRPr lang="uk-UA" b="1" i="1" dirty="0" smtClean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Зауваження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 : Рівні вектори, відкладені від різних точок, часто позначають однією і тією ж буквою ; інколи кажуть, що це один і той же вектор, але відкладений від різних точок.</a:t>
            </a:r>
            <a:endParaRPr lang="ru-RU" b="1" i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607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332656"/>
            <a:ext cx="2088232" cy="548680"/>
          </a:xfrm>
        </p:spPr>
        <p:txBody>
          <a:bodyPr/>
          <a:lstStyle/>
          <a:p>
            <a:r>
              <a:rPr lang="uk-UA" sz="2000" b="1" dirty="0" smtClean="0"/>
              <a:t>Завдання 1</a:t>
            </a: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69561"/>
              </p:ext>
            </p:extLst>
          </p:nvPr>
        </p:nvGraphicFramePr>
        <p:xfrm>
          <a:off x="467544" y="1700808"/>
          <a:ext cx="8291260" cy="4338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  <a:gridCol w="414563"/>
              </a:tblGrid>
              <a:tr h="394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44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0" name="Прямая со стрелкой 19"/>
          <p:cNvCxnSpPr/>
          <p:nvPr/>
        </p:nvCxnSpPr>
        <p:spPr>
          <a:xfrm flipV="1">
            <a:off x="1259632" y="2060848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123728" y="292494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899592" y="4437112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899592" y="4869160"/>
            <a:ext cx="24482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2555776" y="4077072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2555776" y="2060848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915816" y="2852936"/>
            <a:ext cx="86409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3779912" y="3284984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4644008" y="2492896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4644008" y="3645024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5436096" y="328498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436096" y="522920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5868144" y="2924944"/>
            <a:ext cx="122413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660232" y="40770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660232" y="5229200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 flipV="1">
            <a:off x="7092280" y="3645024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55576" y="2564904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sz="2000" i="1"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000" i="1" smtClean="0">
                              <a:latin typeface="Cambria Math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564904"/>
                <a:ext cx="504056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696967" y="3434620"/>
                <a:ext cx="370614" cy="410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967" y="3434620"/>
                <a:ext cx="370614" cy="410946"/>
              </a:xfrm>
              <a:prstGeom prst="rect">
                <a:avLst/>
              </a:prstGeom>
              <a:blipFill rotWithShape="1">
                <a:blip r:embed="rId3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44134" y="2318456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uk-UA" b="0" i="1" smtClean="0"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134" y="2318456"/>
                <a:ext cx="343364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2951" r="-23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993724" y="2924944"/>
                <a:ext cx="38273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724" y="2924944"/>
                <a:ext cx="382732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31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62775" y="2330516"/>
                <a:ext cx="3612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775" y="2330516"/>
                <a:ext cx="361253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2951" r="-28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80072" y="3439551"/>
                <a:ext cx="375744" cy="410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72" y="3439551"/>
                <a:ext cx="375744" cy="410946"/>
              </a:xfrm>
              <a:prstGeom prst="rect">
                <a:avLst/>
              </a:prstGeom>
              <a:blipFill rotWithShape="1">
                <a:blip r:embed="rId7"/>
                <a:stretch>
                  <a:fillRect t="-22059" r="-33871" b="-10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053242" y="3844414"/>
                <a:ext cx="440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242" y="3844414"/>
                <a:ext cx="44031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449331" y="4213746"/>
                <a:ext cx="3793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331" y="4213746"/>
                <a:ext cx="37939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635583" y="5240071"/>
                <a:ext cx="37574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583" y="5240071"/>
                <a:ext cx="375744" cy="4103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79578" y="4213746"/>
                <a:ext cx="373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578" y="4213746"/>
                <a:ext cx="373436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22951" r="-3114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81575" y="3707740"/>
                <a:ext cx="3545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575" y="3707740"/>
                <a:ext cx="354521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137292" y="3142888"/>
                <a:ext cx="339388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292" y="3142888"/>
                <a:ext cx="339388" cy="384721"/>
              </a:xfrm>
              <a:prstGeom prst="rect">
                <a:avLst/>
              </a:prstGeom>
              <a:blipFill rotWithShape="1">
                <a:blip r:embed="rId13"/>
                <a:stretch>
                  <a:fillRect t="-23810" r="-2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249748" y="4213746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748" y="4213746"/>
                <a:ext cx="376193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22951" r="-29032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704348" y="3892406"/>
                <a:ext cx="32181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348" y="3892406"/>
                <a:ext cx="321818" cy="410305"/>
              </a:xfrm>
              <a:prstGeom prst="rect">
                <a:avLst/>
              </a:prstGeom>
              <a:blipFill rotWithShape="1">
                <a:blip r:embed="rId15"/>
                <a:stretch>
                  <a:fillRect t="-22388" r="-226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141570" y="4995288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570" y="4995288"/>
                <a:ext cx="372794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22951" r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680945" y="5075892"/>
                <a:ext cx="374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uk-UA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945" y="5075892"/>
                <a:ext cx="374397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23333" r="-2623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2362748" y="260648"/>
            <a:ext cx="6169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Як</a:t>
            </a:r>
            <a:r>
              <a:rPr lang="uk-UA" b="1" dirty="0" smtClean="0"/>
              <a:t>і з векторів, зображених на рисунку :</a:t>
            </a:r>
          </a:p>
          <a:p>
            <a:r>
              <a:rPr lang="uk-UA" b="1" dirty="0" smtClean="0"/>
              <a:t>1)рівні ; 2)співнапрямлені ; 3)протилежно напрямлені ; 4)колінеарні ; 5)мають рівні модулі 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685641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1882552" cy="691480"/>
          </a:xfrm>
        </p:spPr>
        <p:txBody>
          <a:bodyPr/>
          <a:lstStyle/>
          <a:p>
            <a:r>
              <a:rPr lang="uk-UA" sz="2000" b="1" dirty="0" smtClean="0"/>
              <a:t>Завдання 2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733256"/>
            <a:ext cx="8229600" cy="392907"/>
          </a:xfrm>
        </p:spPr>
        <p:txBody>
          <a:bodyPr>
            <a:normAutofit/>
          </a:bodyPr>
          <a:lstStyle/>
          <a:p>
            <a:endParaRPr lang="ru-RU" sz="9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31840" y="404664"/>
                <a:ext cx="5904656" cy="1018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Чотирикутник МКРЕ – паралелограм. Укажіть вектор,рівний вектору : 1)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КР</m:t>
                        </m:r>
                      </m:e>
                    </m:acc>
                  </m:oMath>
                </a14:m>
                <a:r>
                  <a:rPr lang="ru-RU" dirty="0" smtClean="0"/>
                  <a:t> ; 2)</a:t>
                </a:r>
                <a:r>
                  <a:rPr lang="uk-UA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РК</m:t>
                        </m:r>
                      </m:e>
                    </m:acc>
                  </m:oMath>
                </a14:m>
                <a:r>
                  <a:rPr lang="ru-RU" dirty="0" smtClean="0"/>
                  <a:t> ; 3)</a:t>
                </a:r>
                <a:r>
                  <a:rPr lang="uk-UA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КМ</m:t>
                        </m:r>
                      </m:e>
                    </m:acc>
                  </m:oMath>
                </a14:m>
                <a:r>
                  <a:rPr lang="ru-RU" dirty="0" smtClean="0"/>
                  <a:t> ; 4)</a:t>
                </a:r>
                <a:r>
                  <a:rPr lang="uk-UA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МО</m:t>
                        </m:r>
                      </m:e>
                    </m:acc>
                  </m:oMath>
                </a14:m>
                <a:r>
                  <a:rPr lang="ru-RU" dirty="0" smtClean="0"/>
                  <a:t> ; </a:t>
                </a:r>
              </a:p>
              <a:p>
                <a:r>
                  <a:rPr lang="ru-RU" dirty="0" smtClean="0"/>
                  <a:t>5)</a:t>
                </a:r>
                <a:r>
                  <a:rPr lang="uk-UA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РО</m:t>
                        </m:r>
                      </m:e>
                    </m:acc>
                  </m:oMath>
                </a14:m>
                <a:r>
                  <a:rPr lang="ru-RU" dirty="0" smtClean="0"/>
                  <a:t> ; 6)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b="0" i="1" smtClean="0">
                            <a:latin typeface="Cambria Math"/>
                          </a:rPr>
                          <m:t>ОЕ</m:t>
                        </m:r>
                      </m:e>
                    </m:acc>
                  </m:oMath>
                </a14:m>
                <a:r>
                  <a:rPr lang="ru-RU" dirty="0" smtClean="0"/>
                  <a:t>  </a:t>
                </a:r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04664"/>
                <a:ext cx="5904656" cy="1018099"/>
              </a:xfrm>
              <a:prstGeom prst="rect">
                <a:avLst/>
              </a:prstGeom>
              <a:blipFill rotWithShape="1">
                <a:blip r:embed="rId2"/>
                <a:stretch>
                  <a:fillRect l="-930" t="-2994" b="-6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араллелограмм 8"/>
          <p:cNvSpPr/>
          <p:nvPr/>
        </p:nvSpPr>
        <p:spPr>
          <a:xfrm>
            <a:off x="2195736" y="2348880"/>
            <a:ext cx="4032448" cy="2160240"/>
          </a:xfrm>
          <a:prstGeom prst="parallelogram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2" y="450912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М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5736" y="1979548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К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1887215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Р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5966" y="449081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195736" y="2348880"/>
            <a:ext cx="4032448" cy="2141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2699792" y="2348880"/>
            <a:ext cx="2952328" cy="2141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67944" y="292494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О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135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88640"/>
          </a:xfrm>
        </p:spPr>
        <p:txBody>
          <a:bodyPr/>
          <a:lstStyle/>
          <a:p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Означення вектора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Означення довжини вектора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Означення нульового вектора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Означення колінеарних векторів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Означення співнапрямлених та протилежно напрямлених векторів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 вектори</a:t>
            </a:r>
          </a:p>
          <a:p>
            <a:pPr>
              <a:buFont typeface="Wingdings" pitchFamily="2" charset="2"/>
              <a:buChar char="ü"/>
            </a:pP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Задачі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725144"/>
            <a:ext cx="28575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5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08720"/>
          </a:xfrm>
        </p:spPr>
        <p:txBody>
          <a:bodyPr/>
          <a:lstStyle/>
          <a:p>
            <a:r>
              <a:rPr lang="uk-UA" sz="3600" b="1" dirty="0" smtClean="0">
                <a:solidFill>
                  <a:schemeClr val="accent4">
                    <a:lumMod val="75000"/>
                  </a:schemeClr>
                </a:solidFill>
              </a:rPr>
              <a:t>Історична довідка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1124744"/>
                <a:ext cx="8136904" cy="5040560"/>
              </a:xfrm>
            </p:spPr>
            <p:txBody>
              <a:bodyPr>
                <a:normAutofit fontScale="92500"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uk-UA" b="1" i="1" dirty="0" smtClean="0">
                    <a:solidFill>
                      <a:srgbClr val="00B050"/>
                    </a:solidFill>
                    <a:effectLst/>
                    <a:latin typeface="+mn-lt"/>
                  </a:rPr>
                  <a:t>Інтерес до векторів виник у математиків у ХІХ ст. у зв'язку з потребами фізики й механіки. Але витоки числення з напрямленими відрізками знаходимо ще в далекій давнині, в роботах піфагорійців і геометричній теорій відношень Евдокса. У геометричному численні, що його виклав Евклід. Додавання і віднімання чисел заводилося до відповідних операцій з відрізками, а множення – до побудови прямокутника зі сторонами, довжини яких дорівнюють множникам. Подальший розвиток векторного методу пов’язаний зі становленням аналітичної геометрії і теорії геометричних перетворень.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uk-UA" b="1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b="1" i="1" dirty="0">
                    <a:solidFill>
                      <a:srgbClr val="00B050"/>
                    </a:solidFill>
                    <a:effectLst/>
                    <a:latin typeface="+mn-lt"/>
                  </a:rPr>
                  <a:t> задано початковою точкою А та її образом В. Згодом відповідний розділ отримав назву «векторна алгебра».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24744"/>
                <a:ext cx="8136904" cy="5040560"/>
              </a:xfrm>
              <a:blipFill rotWithShape="1">
                <a:blip r:embed="rId2"/>
                <a:stretch>
                  <a:fillRect l="-749" t="-7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216" y="-222195"/>
            <a:ext cx="1440160" cy="16218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190192"/>
            <a:ext cx="1919846" cy="122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1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584176"/>
          </a:xfrm>
        </p:spPr>
        <p:txBody>
          <a:bodyPr/>
          <a:lstStyle/>
          <a:p>
            <a:r>
              <a:rPr lang="uk-UA" sz="2400" dirty="0" smtClean="0"/>
              <a:t>Відрізок, для якого зазначено, який з його кінців вважають </a:t>
            </a:r>
            <a:r>
              <a:rPr lang="uk-UA" sz="2400" b="1" dirty="0" smtClean="0"/>
              <a:t>початком</a:t>
            </a:r>
            <a:r>
              <a:rPr lang="uk-UA" sz="2400" dirty="0" smtClean="0"/>
              <a:t>, а який – </a:t>
            </a:r>
            <a:r>
              <a:rPr lang="uk-UA" sz="2400" b="1" dirty="0" smtClean="0"/>
              <a:t>кінцем</a:t>
            </a:r>
            <a:r>
              <a:rPr lang="uk-UA" sz="2400" dirty="0" smtClean="0"/>
              <a:t>, називається </a:t>
            </a:r>
            <a:r>
              <a:rPr lang="uk-UA" sz="2400" i="1" dirty="0" smtClean="0"/>
              <a:t>напрямленим відрізком</a:t>
            </a:r>
            <a:r>
              <a:rPr lang="uk-UA" sz="2400" dirty="0" smtClean="0"/>
              <a:t>, або </a:t>
            </a:r>
            <a:r>
              <a:rPr lang="uk-UA" sz="2400" b="1" dirty="0" smtClean="0"/>
              <a:t>вектором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39127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615184" y="3645024"/>
            <a:ext cx="3757016" cy="1448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07704" y="4569988"/>
            <a:ext cx="87669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3068960"/>
            <a:ext cx="66184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6959" y="5093208"/>
            <a:ext cx="209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Початок вектора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59105" y="3650736"/>
            <a:ext cx="201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Кінець вектора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3068960"/>
            <a:ext cx="1067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АВ</a:t>
            </a:r>
            <a:endParaRPr lang="ru-RU" sz="36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940020" y="3031264"/>
            <a:ext cx="812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97991" y="3207459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- </a:t>
            </a:r>
            <a:r>
              <a:rPr lang="uk-UA" dirty="0"/>
              <a:t>в</a:t>
            </a:r>
            <a:r>
              <a:rPr lang="uk-UA" dirty="0" smtClean="0"/>
              <a:t>ектор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259632" y="2204864"/>
            <a:ext cx="6078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Будь-яку точку можна вважати нульовим вектором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65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576064"/>
          </a:xfrm>
        </p:spPr>
        <p:txBody>
          <a:bodyPr/>
          <a:lstStyle/>
          <a:p>
            <a:r>
              <a:rPr lang="uk-UA" sz="3200" b="1" dirty="0" smtClean="0"/>
              <a:t>Означення довжини вектора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6903" y="1598265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b="1" dirty="0" smtClean="0"/>
                  <a:t>Модуль вектора (абсолютна величина вектора) </a:t>
                </a:r>
                <a:r>
                  <a:rPr lang="uk-UA" dirty="0" smtClean="0"/>
                  <a:t>– довжина відрізка, що зображує вектор. </a:t>
                </a:r>
              </a:p>
              <a:p>
                <a:pPr marL="0" indent="0">
                  <a:buNone/>
                </a:pPr>
                <a:r>
                  <a:rPr lang="uk-UA" dirty="0"/>
                  <a:t>Довжина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i="1">
                            <a:latin typeface="Cambria Math"/>
                          </a:rPr>
                        </m:ctrlPr>
                      </m:accPr>
                      <m:e>
                        <m:r>
                          <a:rPr lang="uk-UA" i="1">
                            <a:latin typeface="Cambria Math"/>
                          </a:rPr>
                          <m:t>АВ</m:t>
                        </m:r>
                      </m:e>
                    </m:acc>
                  </m:oMath>
                </a14:m>
                <a:r>
                  <a:rPr lang="ru-RU" dirty="0"/>
                  <a:t> позначається так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𝐴𝐵</m:t>
                            </m:r>
                          </m:e>
                        </m:d>
                      </m:e>
                    </m:acc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6903" y="1598265"/>
                <a:ext cx="8229600" cy="4525963"/>
              </a:xfrm>
              <a:blipFill rotWithShape="1">
                <a:blip r:embed="rId2"/>
                <a:stretch>
                  <a:fillRect l="-1185" t="-1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619672" y="3396109"/>
            <a:ext cx="1439863" cy="2801938"/>
            <a:chOff x="748" y="1026"/>
            <a:chExt cx="907" cy="1765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156" y="1026"/>
              <a:ext cx="499" cy="1765"/>
              <a:chOff x="4694" y="1570"/>
              <a:chExt cx="499" cy="1765"/>
            </a:xfrm>
          </p:grpSpPr>
          <p:sp>
            <p:nvSpPr>
              <p:cNvPr id="11" name="Line 5"/>
              <p:cNvSpPr>
                <a:spLocks noChangeShapeType="1"/>
              </p:cNvSpPr>
              <p:nvPr/>
            </p:nvSpPr>
            <p:spPr bwMode="auto">
              <a:xfrm flipH="1" flipV="1">
                <a:off x="4694" y="1933"/>
                <a:ext cx="1" cy="1179"/>
              </a:xfrm>
              <a:prstGeom prst="line">
                <a:avLst/>
              </a:prstGeom>
              <a:noFill/>
              <a:ln w="76200">
                <a:solidFill>
                  <a:srgbClr val="33CC33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4830" y="2931"/>
                <a:ext cx="36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600">
                    <a:solidFill>
                      <a:srgbClr val="33CC33"/>
                    </a:solidFill>
                  </a:rPr>
                  <a:t>M</a:t>
                </a:r>
                <a:endParaRPr lang="ru-RU" sz="3600">
                  <a:solidFill>
                    <a:srgbClr val="33CC33"/>
                  </a:solidFill>
                </a:endParaRPr>
              </a:p>
            </p:txBody>
          </p:sp>
          <p:sp>
            <p:nvSpPr>
              <p:cNvPr id="13" name="Text Box 7"/>
              <p:cNvSpPr txBox="1">
                <a:spLocks noChangeArrowheads="1"/>
              </p:cNvSpPr>
              <p:nvPr/>
            </p:nvSpPr>
            <p:spPr bwMode="auto">
              <a:xfrm>
                <a:off x="4740" y="1570"/>
                <a:ext cx="36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600">
                    <a:solidFill>
                      <a:srgbClr val="33CC33"/>
                    </a:solidFill>
                  </a:rPr>
                  <a:t>N</a:t>
                </a:r>
                <a:endParaRPr lang="ru-RU" sz="3600">
                  <a:solidFill>
                    <a:srgbClr val="33CC33"/>
                  </a:solidFill>
                </a:endParaRP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748" y="1752"/>
              <a:ext cx="318" cy="442"/>
              <a:chOff x="703" y="1979"/>
              <a:chExt cx="227" cy="336"/>
            </a:xfrm>
          </p:grpSpPr>
          <p:sp>
            <p:nvSpPr>
              <p:cNvPr id="9" name="Text Box 14"/>
              <p:cNvSpPr txBox="1">
                <a:spLocks noChangeArrowheads="1"/>
              </p:cNvSpPr>
              <p:nvPr/>
            </p:nvSpPr>
            <p:spPr bwMode="auto">
              <a:xfrm>
                <a:off x="703" y="1979"/>
                <a:ext cx="227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000" b="0" i="1">
                    <a:solidFill>
                      <a:srgbClr val="33CC33"/>
                    </a:solidFill>
                  </a:rPr>
                  <a:t>a</a:t>
                </a:r>
                <a:endParaRPr lang="ru-RU" sz="4000" b="0" i="1">
                  <a:solidFill>
                    <a:srgbClr val="33CC33"/>
                  </a:solidFill>
                </a:endParaRPr>
              </a:p>
            </p:txBody>
          </p:sp>
          <p:sp>
            <p:nvSpPr>
              <p:cNvPr id="10" name="Line 16"/>
              <p:cNvSpPr>
                <a:spLocks noChangeShapeType="1"/>
              </p:cNvSpPr>
              <p:nvPr/>
            </p:nvSpPr>
            <p:spPr bwMode="auto">
              <a:xfrm>
                <a:off x="748" y="2024"/>
                <a:ext cx="136" cy="0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3635896" y="4141699"/>
            <a:ext cx="4902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|MN| = |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|   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довжина вектор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MN</a:t>
            </a:r>
            <a:endParaRPr lang="ru-RU" sz="2400" i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779912" y="4141699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932040" y="414169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50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uk-UA" sz="3200" b="1" dirty="0" smtClean="0"/>
              <a:t>Означення нульового вектора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i="1" dirty="0" smtClean="0"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no Pro Smbd Caption" pitchFamily="18" charset="0"/>
                  </a:rPr>
                  <a:t>Будь-яка точка площини є вектором. Такий вектор називається нульовим. Початок нульового вектора збігається з його кінцем. Довжина нульового вектора дорівнює нулю 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uk-UA" b="0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0</m:t>
                            </m:r>
                          </m:e>
                        </m:d>
                      </m:e>
                    </m:acc>
                  </m:oMath>
                </a14:m>
                <a:r>
                  <a:rPr lang="ru-RU" i="1" dirty="0"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no Pro Smbd Caption" pitchFamily="18" charset="0"/>
                  </a:rPr>
                  <a:t> = </a:t>
                </a:r>
                <a:r>
                  <a:rPr lang="ru-RU" i="1" dirty="0" smtClean="0"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no Pro Smbd Caption" pitchFamily="18" charset="0"/>
                  </a:rPr>
                  <a:t>0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 l="-1185" t="-10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323702" y="4013267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chemeClr val="accent1">
                    <a:lumMod val="75000"/>
                  </a:schemeClr>
                </a:solidFill>
              </a:rPr>
              <a:t>К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23728" y="423364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03848" y="4120989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вектор КК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є  нульовий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вектор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067944" y="412098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66202" y="5161688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|KK| =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47964" y="5161688"/>
            <a:ext cx="6120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4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uk-UA" sz="3200" b="1" dirty="0" smtClean="0"/>
              <a:t>Означення колінеарних векторів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Ненульові вектори називаються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колінеарними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якщо вони лежать на одній прямій, або на паралельних прямих; нульовий вектор вважають колінеарним будь-якому вектору.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07704" y="3861048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07904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860032" y="386104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059832" y="472514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27984" y="47251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36901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729797" y="392325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513332" y="3923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719301" y="39232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75577" y="3923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885746" y="486916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246684" y="486916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96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3200" b="1" dirty="0" smtClean="0"/>
              <a:t>О</a:t>
            </a:r>
            <a:r>
              <a:rPr lang="uk-UA" sz="3200" b="1" dirty="0" smtClean="0"/>
              <a:t>значення співнапрямлених векторів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  <a:latin typeface="+mn-lt"/>
              </a:rPr>
              <a:t>Два ненульові вектори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7030A0"/>
                </a:solidFill>
              </a:rPr>
              <a:t>і</a:t>
            </a:r>
            <a:r>
              <a:rPr lang="uk-UA" dirty="0" smtClean="0"/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β</a:t>
            </a:r>
            <a:r>
              <a:rPr lang="uk-UA" dirty="0" smtClean="0"/>
              <a:t>  </a:t>
            </a:r>
            <a:r>
              <a:rPr lang="uk-UA" dirty="0" smtClean="0">
                <a:solidFill>
                  <a:srgbClr val="7030A0"/>
                </a:solidFill>
                <a:latin typeface="+mn-lt"/>
              </a:rPr>
              <a:t>називаються співнапрямленими або однаково напрямленими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↑↑</a:t>
            </a:r>
            <a:r>
              <a:rPr lang="uk-UA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tx2"/>
                </a:solidFill>
                <a:cs typeface="Times New Roman" pitchFamily="18" charset="0"/>
              </a:rPr>
              <a:t>β</a:t>
            </a:r>
            <a:r>
              <a:rPr lang="uk-UA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,якщо вони колінеарні і лежать в одній півплощині відносно прямої, яка сполучає їх початки.</a:t>
            </a:r>
            <a:endParaRPr lang="ru-RU" dirty="0">
              <a:solidFill>
                <a:srgbClr val="7030A0"/>
              </a:solidFill>
              <a:latin typeface="+mn-lt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781064" y="16299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51384" y="163113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39552" y="24928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187624" y="24928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835696" y="4293096"/>
            <a:ext cx="151216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267744" y="3717032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2699792" y="4149080"/>
            <a:ext cx="122528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67744" y="371703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699792" y="446847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932040" y="4629112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↑↑</a:t>
            </a:r>
            <a:r>
              <a:rPr lang="uk-UA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β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7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Означення протилежно напрямлених векторів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Вектори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uk-UA" dirty="0" smtClean="0"/>
              <a:t> і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β</a:t>
            </a:r>
            <a:r>
              <a:rPr lang="uk-UA" dirty="0" smtClean="0"/>
              <a:t> називають протилежно напрямленими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 ↑↓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β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якщо вони колінеарні і лежать у різних півплощинах відносно прямої, яка сполучає їх початки.</a:t>
            </a:r>
          </a:p>
          <a:p>
            <a:pPr marL="0" indent="0">
              <a:buNone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07704" y="17728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67744" y="17728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39552" y="22048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187624" y="22048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683803" y="4149080"/>
            <a:ext cx="2663825" cy="1511300"/>
            <a:chOff x="1111" y="2795"/>
            <a:chExt cx="1678" cy="952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1111" y="2795"/>
              <a:ext cx="1678" cy="952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 type="triangl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" name="Group 8"/>
            <p:cNvGrpSpPr>
              <a:grpSpLocks/>
            </p:cNvGrpSpPr>
            <p:nvPr/>
          </p:nvGrpSpPr>
          <p:grpSpPr bwMode="auto">
            <a:xfrm>
              <a:off x="1701" y="2795"/>
              <a:ext cx="363" cy="404"/>
              <a:chOff x="1882" y="3158"/>
              <a:chExt cx="363" cy="404"/>
            </a:xfrm>
          </p:grpSpPr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1882" y="3158"/>
                <a:ext cx="36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sz="3600">
                    <a:solidFill>
                      <a:srgbClr val="FF9900"/>
                    </a:solidFill>
                  </a:rPr>
                  <a:t>с</a:t>
                </a: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1927" y="3294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2556669" y="3320256"/>
            <a:ext cx="4248150" cy="2808287"/>
            <a:chOff x="1973" y="2387"/>
            <a:chExt cx="2676" cy="1769"/>
          </a:xfrm>
        </p:grpSpPr>
        <p:sp>
          <p:nvSpPr>
            <p:cNvPr id="20" name="Line 4"/>
            <p:cNvSpPr>
              <a:spLocks noChangeShapeType="1"/>
            </p:cNvSpPr>
            <p:nvPr/>
          </p:nvSpPr>
          <p:spPr bwMode="auto">
            <a:xfrm>
              <a:off x="1973" y="2659"/>
              <a:ext cx="2676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2154" y="2750"/>
              <a:ext cx="862" cy="498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 type="triangle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3561" y="3566"/>
              <a:ext cx="499" cy="272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109" y="2387"/>
              <a:ext cx="36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>
                  <a:solidFill>
                    <a:srgbClr val="3333CC"/>
                  </a:solidFill>
                </a:rPr>
                <a:t>L</a:t>
              </a:r>
              <a:endParaRPr lang="ru-RU" sz="3600">
                <a:solidFill>
                  <a:srgbClr val="3333CC"/>
                </a:solidFill>
              </a:endParaRP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971" y="2840"/>
              <a:ext cx="36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>
                  <a:solidFill>
                    <a:srgbClr val="3333CC"/>
                  </a:solidFill>
                </a:rPr>
                <a:t>K</a:t>
              </a:r>
              <a:endParaRPr lang="ru-RU" sz="3600">
                <a:solidFill>
                  <a:srgbClr val="3333CC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3379" y="3112"/>
              <a:ext cx="36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>
                  <a:solidFill>
                    <a:srgbClr val="FF33CC"/>
                  </a:solidFill>
                </a:rPr>
                <a:t>A</a:t>
              </a:r>
              <a:endParaRPr lang="ru-RU" sz="3600">
                <a:solidFill>
                  <a:srgbClr val="FF33CC"/>
                </a:solidFill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4014" y="3430"/>
              <a:ext cx="36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>
                  <a:solidFill>
                    <a:srgbClr val="FF33CC"/>
                  </a:solidFill>
                </a:rPr>
                <a:t>B</a:t>
              </a:r>
              <a:endParaRPr lang="ru-RU" sz="3600">
                <a:solidFill>
                  <a:srgbClr val="FF33CC"/>
                </a:solidFill>
              </a:endParaRPr>
            </a:p>
          </p:txBody>
        </p:sp>
      </p:grpSp>
      <p:grpSp>
        <p:nvGrpSpPr>
          <p:cNvPr id="27" name="Group 32"/>
          <p:cNvGrpSpPr>
            <a:grpSpLocks/>
          </p:cNvGrpSpPr>
          <p:nvPr/>
        </p:nvGrpSpPr>
        <p:grpSpPr bwMode="auto">
          <a:xfrm>
            <a:off x="6265069" y="3898106"/>
            <a:ext cx="1943100" cy="1079500"/>
            <a:chOff x="930" y="3339"/>
            <a:chExt cx="1224" cy="680"/>
          </a:xfrm>
        </p:grpSpPr>
        <p:sp>
          <p:nvSpPr>
            <p:cNvPr id="28" name="Line 5"/>
            <p:cNvSpPr>
              <a:spLocks noChangeShapeType="1"/>
            </p:cNvSpPr>
            <p:nvPr/>
          </p:nvSpPr>
          <p:spPr bwMode="auto">
            <a:xfrm>
              <a:off x="930" y="3339"/>
              <a:ext cx="1224" cy="68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1701" y="3385"/>
              <a:ext cx="36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i="1">
                  <a:solidFill>
                    <a:srgbClr val="33CC33"/>
                  </a:solidFill>
                </a:rPr>
                <a:t>b</a:t>
              </a:r>
              <a:endParaRPr lang="ru-RU" sz="3600" i="1">
                <a:solidFill>
                  <a:srgbClr val="33CC33"/>
                </a:solidFill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1791" y="3430"/>
              <a:ext cx="227" cy="0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5715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188</TotalTime>
  <Words>580</Words>
  <Application>Microsoft Office PowerPoint</Application>
  <PresentationFormat>Экран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Геометрія 9 клас </vt:lpstr>
      <vt:lpstr>Презентация PowerPoint</vt:lpstr>
      <vt:lpstr>Історична довідка</vt:lpstr>
      <vt:lpstr>Відрізок, для якого зазначено, який з його кінців вважають початком, а який – кінцем, називається напрямленим відрізком, або вектором</vt:lpstr>
      <vt:lpstr>Означення довжини вектора</vt:lpstr>
      <vt:lpstr>Означення нульового вектора</vt:lpstr>
      <vt:lpstr>Означення колінеарних векторів</vt:lpstr>
      <vt:lpstr>Означення співнапрямлених векторів</vt:lpstr>
      <vt:lpstr>Означення протилежно напрямлених векторів</vt:lpstr>
      <vt:lpstr>Означення про рівні вектори</vt:lpstr>
      <vt:lpstr>Завдання 1</vt:lpstr>
      <vt:lpstr>Завдання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Геометрія 9 клас </dc:title>
  <cp:lastModifiedBy>Dasha</cp:lastModifiedBy>
  <cp:revision>19</cp:revision>
  <dcterms:modified xsi:type="dcterms:W3CDTF">2015-01-27T20:33:33Z</dcterms:modified>
</cp:coreProperties>
</file>