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6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7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3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0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…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«Правильні многогранники»</a:t>
            </a:r>
            <a:endParaRPr lang="uk-UA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vseslova.com.ua/images/bse/0006/66199/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" y="3501010"/>
            <a:ext cx="3507402" cy="33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seslova.com.ua/images/bse/0008/84592/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10"/>
            <a:ext cx="3182920" cy="33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seslova.com.ua/images/bse/0008/83296/1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65" y="3537239"/>
            <a:ext cx="2794296" cy="33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9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156" y="620688"/>
            <a:ext cx="2649123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Ікосаедр в природі</a:t>
            </a:r>
            <a:endParaRPr lang="uk-UA" sz="2400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501823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Кристал</a:t>
            </a:r>
            <a:r>
              <a:rPr lang="ru-RU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бору має форму і</a:t>
            </a:r>
            <a:r>
              <a:rPr lang="ru-RU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коса</a:t>
            </a:r>
            <a:r>
              <a:rPr lang="uk-UA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дра</a:t>
            </a:r>
            <a:endParaRPr lang="ru-RU" altLang="uk-UA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art_3_5_clip_image0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375294" cy="278278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8905" y="3154060"/>
            <a:ext cx="5241152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Arial" charset="0"/>
              <a:buChar char="•"/>
            </a:pPr>
            <a:r>
              <a:rPr lang="uk-UA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біології н</a:t>
            </a:r>
            <a:r>
              <a:rPr lang="ru-RU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імецьк</a:t>
            </a:r>
            <a:r>
              <a:rPr lang="uk-UA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біолог</a:t>
            </a:r>
            <a:r>
              <a:rPr lang="uk-UA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початку ХХ </a:t>
            </a:r>
            <a:r>
              <a:rPr lang="ru-RU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Еге</a:t>
            </a:r>
            <a:r>
              <a:rPr lang="ru-RU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Геккел</a:t>
            </a:r>
            <a:r>
              <a:rPr lang="uk-UA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pPr lvl="0"/>
            <a:r>
              <a:rPr lang="uk-UA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дослідив,що </a:t>
            </a:r>
            <a:r>
              <a:rPr lang="ru-RU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одноклітинні</a:t>
            </a:r>
            <a:endParaRPr lang="ru-RU" altLang="uk-UA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феодар</a:t>
            </a:r>
            <a:r>
              <a:rPr lang="uk-UA" altLang="uk-UA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ru-RU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точно </a:t>
            </a:r>
          </a:p>
          <a:p>
            <a:pPr lvl="0"/>
            <a:r>
              <a:rPr lang="uk-UA" alt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передають форму ікосаедра</a:t>
            </a:r>
            <a:endParaRPr lang="uk-UA" altLang="uk-UA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303903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alt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ДОДЕКАЕДР</a:t>
            </a:r>
            <a:endParaRPr lang="ru-RU" altLang="uk-UA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encrypted-tbn0.gstatic.com/images?q=tbn:ANd9GcRm9Nsdda1YxYROQNJx7wi_AM1Ugg78t4s8lRk3TaJhWgGaUd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21" y="1082540"/>
            <a:ext cx="3746157" cy="37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478290"/>
            <a:ext cx="4388327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70C0"/>
                </a:solidFill>
              </a:rPr>
              <a:t>Додекаедр – це такий правильний многогранник, грані якого – правильні п'ятикутники і в кожній вершині сходиться по 3 ребра.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445" y="3260559"/>
            <a:ext cx="330552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sz="2000" b="1" u="sng" dirty="0">
                <a:solidFill>
                  <a:srgbClr val="0070C0"/>
                </a:solidFill>
              </a:rPr>
              <a:t>Кількісні </a:t>
            </a:r>
            <a:r>
              <a:rPr lang="uk-UA" sz="2000" b="1" u="sng" dirty="0" smtClean="0">
                <a:solidFill>
                  <a:srgbClr val="0070C0"/>
                </a:solidFill>
              </a:rPr>
              <a:t>характеристики: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602" y="3890665"/>
            <a:ext cx="4572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uk-UA" sz="2000" b="1" dirty="0">
                <a:solidFill>
                  <a:srgbClr val="0070C0"/>
                </a:solidFill>
              </a:rPr>
              <a:t>Вершин – 20                  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rgbClr val="0070C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Ребер </a:t>
            </a:r>
            <a:r>
              <a:rPr lang="uk-UA" sz="2000" b="1" dirty="0">
                <a:solidFill>
                  <a:srgbClr val="0070C0"/>
                </a:solidFill>
              </a:rPr>
              <a:t>– 30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rgbClr val="0070C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Граней </a:t>
            </a:r>
            <a:r>
              <a:rPr lang="uk-UA" sz="2000" b="1" dirty="0">
                <a:solidFill>
                  <a:srgbClr val="0070C0"/>
                </a:solidFill>
              </a:rPr>
              <a:t>- 12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37745024"/>
              </p:ext>
            </p:extLst>
          </p:nvPr>
        </p:nvGraphicFramePr>
        <p:xfrm>
          <a:off x="2281603" y="5373216"/>
          <a:ext cx="12969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4" imgW="545626" imgH="203024" progId="Equation.3">
                  <p:embed/>
                </p:oleObj>
              </mc:Choice>
              <mc:Fallback>
                <p:oleObj name="Формула" r:id="rId4" imgW="545626" imgH="203024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603" y="5373216"/>
                        <a:ext cx="12969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967352"/>
              </p:ext>
            </p:extLst>
          </p:nvPr>
        </p:nvGraphicFramePr>
        <p:xfrm>
          <a:off x="3932540" y="5373216"/>
          <a:ext cx="10080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Формула" r:id="rId6" imgW="482391" imgH="203112" progId="Equation.3">
                  <p:embed/>
                </p:oleObj>
              </mc:Choice>
              <mc:Fallback>
                <p:oleObj name="Формула" r:id="rId6" imgW="482391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540" y="5373216"/>
                        <a:ext cx="1008062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89977"/>
              </p:ext>
            </p:extLst>
          </p:nvPr>
        </p:nvGraphicFramePr>
        <p:xfrm>
          <a:off x="5292080" y="5301208"/>
          <a:ext cx="16557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Формула" r:id="rId8" imgW="685800" imgH="228600" progId="Equation.3">
                  <p:embed/>
                </p:oleObj>
              </mc:Choice>
              <mc:Fallback>
                <p:oleObj name="Формула" r:id="rId8" imgW="6858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301208"/>
                        <a:ext cx="165576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551810"/>
              </p:ext>
            </p:extLst>
          </p:nvPr>
        </p:nvGraphicFramePr>
        <p:xfrm>
          <a:off x="7092280" y="5301208"/>
          <a:ext cx="14414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Формула" r:id="rId10" imgW="698500" imgH="228600" progId="Equation.3">
                  <p:embed/>
                </p:oleObj>
              </mc:Choice>
              <mc:Fallback>
                <p:oleObj name="Формула" r:id="rId10" imgW="6985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301208"/>
                        <a:ext cx="14414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2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335373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</a:rPr>
              <a:t>Додекаедр в природі</a:t>
            </a:r>
            <a:endParaRPr lang="uk-UA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4" descr="VOLV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0070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2006" y="2132856"/>
            <a:ext cx="27135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altLang="uk-UA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Вірус поліомієліту</a:t>
            </a:r>
            <a:endParaRPr lang="ru-RU" altLang="uk-UA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65722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5723" y="3933056"/>
            <a:ext cx="457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r>
              <a:rPr lang="uk-UA" altLang="uk-UA" b="1" dirty="0">
                <a:solidFill>
                  <a:schemeClr val="accent4">
                    <a:lumMod val="75000"/>
                  </a:schemeClr>
                </a:solidFill>
              </a:rPr>
              <a:t>Молекула ДНК  складається з взаємовідносин ікосаедрів та додекаедрів</a:t>
            </a:r>
            <a:endParaRPr lang="ru-RU" altLang="uk-UA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61969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Розгортки правильних многогранників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6034"/>
            <a:ext cx="1944216" cy="166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49988"/>
            <a:ext cx="2357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70" y="1577933"/>
            <a:ext cx="2637101" cy="160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84" y="3786188"/>
            <a:ext cx="307181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2861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2290" y="3275781"/>
            <a:ext cx="141070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altLang="uk-UA" sz="2400" b="1" dirty="0">
                <a:solidFill>
                  <a:srgbClr val="00B050"/>
                </a:solidFill>
              </a:rPr>
              <a:t>тетраедр</a:t>
            </a:r>
            <a:endParaRPr lang="ru-RU" altLang="uk-UA" sz="24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97718" y="3368114"/>
            <a:ext cx="1284069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altLang="uk-UA" sz="2400" b="1" dirty="0">
                <a:solidFill>
                  <a:srgbClr val="92D050"/>
                </a:solidFill>
              </a:rPr>
              <a:t>октаедр</a:t>
            </a:r>
            <a:endParaRPr lang="ru-RU" altLang="uk-UA" sz="2400" b="1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8095" y="6165304"/>
            <a:ext cx="1563313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uk-UA" altLang="uk-UA" sz="2400" b="1" dirty="0">
                <a:solidFill>
                  <a:schemeClr val="accent6">
                    <a:lumMod val="50000"/>
                  </a:schemeClr>
                </a:solidFill>
              </a:rPr>
              <a:t>додекаедр</a:t>
            </a:r>
            <a:endParaRPr lang="ru-RU" alt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0826" y="5633788"/>
            <a:ext cx="1350563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altLang="uk-UA" sz="2400" b="1" dirty="0"/>
              <a:t>ікосаедр</a:t>
            </a:r>
            <a:endParaRPr lang="ru-RU" alt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6570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696652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7030A0"/>
                </a:solidFill>
              </a:rPr>
              <a:t>Великий давньогрецький вчений Платон </a:t>
            </a:r>
            <a:r>
              <a:rPr lang="uk-UA" sz="2000" b="1" i="1" dirty="0"/>
              <a:t>, що жив у IV -V ст. до н. е. . , вважав , що ці тіла уособлюють сутність природи . Людству були відомі чотири сутності: вогонь , вода , земля і повітря . На думку Платона їх атоми мали вигляд правильних багатогранників : </a:t>
            </a:r>
            <a:r>
              <a:rPr lang="uk-UA" sz="2000" b="1" i="1" dirty="0">
                <a:solidFill>
                  <a:srgbClr val="92D050"/>
                </a:solidFill>
              </a:rPr>
              <a:t>вогню - тетраедр </a:t>
            </a:r>
            <a:r>
              <a:rPr lang="uk-UA" sz="2000" b="1" i="1" dirty="0"/>
              <a:t>, </a:t>
            </a:r>
            <a:r>
              <a:rPr lang="uk-UA" sz="2000" b="1" i="1" dirty="0">
                <a:solidFill>
                  <a:srgbClr val="0070C0"/>
                </a:solidFill>
              </a:rPr>
              <a:t>землі - гексаедр </a:t>
            </a:r>
            <a:r>
              <a:rPr lang="uk-UA" sz="2000" b="1" i="1" dirty="0"/>
              <a:t>, </a:t>
            </a:r>
            <a:r>
              <a:rPr lang="uk-UA" sz="2000" b="1" i="1" dirty="0">
                <a:solidFill>
                  <a:srgbClr val="FF0000"/>
                </a:solidFill>
              </a:rPr>
              <a:t>повітря - октаедр </a:t>
            </a:r>
            <a:r>
              <a:rPr lang="uk-UA" sz="2000" b="1" i="1" dirty="0"/>
              <a:t>, </a:t>
            </a:r>
            <a:r>
              <a:rPr lang="uk-UA" sz="2000" b="1" i="1" dirty="0">
                <a:solidFill>
                  <a:srgbClr val="FFFF00"/>
                </a:solidFill>
              </a:rPr>
              <a:t>води - ікосаедр </a:t>
            </a:r>
            <a:r>
              <a:rPr lang="uk-UA" sz="2000" b="1" i="1" dirty="0"/>
              <a:t>. Ця теорія була викладена в роботі "Діалог </a:t>
            </a:r>
            <a:r>
              <a:rPr lang="uk-UA" sz="2000" b="1" i="1" dirty="0" err="1"/>
              <a:t>Тімей</a:t>
            </a:r>
            <a:r>
              <a:rPr lang="uk-UA" sz="2000" b="1" i="1" dirty="0"/>
              <a:t> " . Платон припустив , що існує ще одна </a:t>
            </a:r>
            <a:r>
              <a:rPr lang="uk-UA" sz="2000" b="1" i="1" dirty="0" err="1"/>
              <a:t>сутність-</a:t>
            </a:r>
            <a:r>
              <a:rPr lang="uk-UA" sz="2000" b="1" i="1" dirty="0"/>
              <a:t> світовий ефір , атоми якого мають вигляд додекаедра . Платон і його учні в своїх роботах приділяли велику увагу правильних багатогранників , і їх тому ще називають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" 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</a:rPr>
              <a:t>Платоновими </a:t>
            </a: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</a:rPr>
              <a:t>тілами " </a:t>
            </a:r>
          </a:p>
        </p:txBody>
      </p:sp>
      <p:pic>
        <p:nvPicPr>
          <p:cNvPr id="10242" name="Picture 2" descr="https://encrypted-tbn2.gstatic.com/images?q=tbn:ANd9GcR1-zeIVfvRXg5nBCggiKlrrcMnffxDGG-Ymdxe4Njtw43h8cSp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87" y="3717031"/>
            <a:ext cx="2192430" cy="30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6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6480720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800" b="1" i="1" dirty="0">
                <a:solidFill>
                  <a:schemeClr val="accent4">
                    <a:lumMod val="75000"/>
                  </a:schemeClr>
                </a:solidFill>
              </a:rPr>
              <a:t>Геометрія з її прозорою логікою, чіткістю побудов відкрила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i="1" dirty="0">
                <a:solidFill>
                  <a:schemeClr val="accent4">
                    <a:lumMod val="75000"/>
                  </a:schemeClr>
                </a:solidFill>
              </a:rPr>
              <a:t>           зовсім нове бачення правильних многогранників та їх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i="1" dirty="0">
                <a:solidFill>
                  <a:schemeClr val="accent4">
                    <a:lumMod val="75000"/>
                  </a:schemeClr>
                </a:solidFill>
              </a:rPr>
              <a:t>           нове застосування.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7" descr="four_reg_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4056">
            <a:off x="5541960" y="3038801"/>
            <a:ext cx="3122923" cy="2825502"/>
          </a:xfrm>
          <a:prstGeom prst="rect">
            <a:avLst/>
          </a:prstGeom>
          <a:ln/>
        </p:spPr>
      </p:pic>
      <p:pic>
        <p:nvPicPr>
          <p:cNvPr id="12292" name="Picture 4" descr="http://900igr.net/datai/geometrija/Polupravilnye-mnogogranniki/0007-003-K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9400">
            <a:off x="1468716" y="3160128"/>
            <a:ext cx="3529061" cy="30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5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5688632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ПРАВИЛЬНИЙ МНОГОГРАННИК  -  </a:t>
            </a:r>
            <a:r>
              <a:rPr lang="ru-RU" sz="24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опуклий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многогранник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грані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є 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правильними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многокутниками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однаковою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і в </a:t>
            </a:r>
            <a:r>
              <a:rPr lang="ru-RU" sz="24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сходиться </a:t>
            </a:r>
            <a:r>
              <a:rPr lang="ru-RU" sz="2400" b="1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однакова</a:t>
            </a:r>
            <a:r>
              <a:rPr lang="ru-RU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ребер.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5" name="Picture 25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r="65335"/>
          <a:stretch>
            <a:fillRect/>
          </a:stretch>
        </p:blipFill>
        <p:spPr>
          <a:xfrm>
            <a:off x="560481" y="2883164"/>
            <a:ext cx="1443038" cy="1857375"/>
          </a:xfrm>
          <a:prstGeom prst="rect">
            <a:avLst/>
          </a:prstGeom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26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70"/>
          <a:stretch>
            <a:fillRect/>
          </a:stretch>
        </p:blipFill>
        <p:spPr bwMode="auto">
          <a:xfrm>
            <a:off x="2562337" y="3892415"/>
            <a:ext cx="1643062" cy="181133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r="45535"/>
          <a:stretch>
            <a:fillRect/>
          </a:stretch>
        </p:blipFill>
        <p:spPr bwMode="auto">
          <a:xfrm>
            <a:off x="4788024" y="2883164"/>
            <a:ext cx="1584325" cy="166846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9" t="95" r="23750"/>
          <a:stretch>
            <a:fillRect/>
          </a:stretch>
        </p:blipFill>
        <p:spPr bwMode="auto">
          <a:xfrm>
            <a:off x="6948264" y="1596471"/>
            <a:ext cx="1657350" cy="16668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6"/>
          <a:stretch>
            <a:fillRect/>
          </a:stretch>
        </p:blipFill>
        <p:spPr bwMode="auto">
          <a:xfrm>
            <a:off x="6883176" y="4587725"/>
            <a:ext cx="1722438" cy="15970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9225" y="4926132"/>
            <a:ext cx="1685077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Тетраедр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434" y="5978089"/>
            <a:ext cx="169148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Гексаедр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4673" y="4740539"/>
            <a:ext cx="1577676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Октаедр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70230" y="3486562"/>
            <a:ext cx="163538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Ікосаедр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83176" y="6271165"/>
            <a:ext cx="1986441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Додекаедр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3"/>
            <a:ext cx="24147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ТЕТРАЕДР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268760"/>
            <a:ext cx="6264696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uk-UA" sz="2000" b="1" i="1" dirty="0">
                <a:solidFill>
                  <a:srgbClr val="002060"/>
                </a:solidFill>
              </a:rPr>
              <a:t>Правильним тетраедром називається </a:t>
            </a:r>
            <a:r>
              <a:rPr lang="uk-UA" sz="2000" b="1" i="1" dirty="0" err="1">
                <a:solidFill>
                  <a:srgbClr val="002060"/>
                </a:solidFill>
              </a:rPr>
              <a:t>многранник</a:t>
            </a:r>
            <a:r>
              <a:rPr lang="uk-UA" sz="2000" b="1" i="1" dirty="0">
                <a:solidFill>
                  <a:srgbClr val="002060"/>
                </a:solidFill>
              </a:rPr>
              <a:t>  у якого всі грані – правильні трикутники і в кожній вершині сходиться </a:t>
            </a:r>
            <a:r>
              <a:rPr lang="uk-UA" sz="2000" b="1" i="1" dirty="0" smtClean="0">
                <a:solidFill>
                  <a:srgbClr val="002060"/>
                </a:solidFill>
              </a:rPr>
              <a:t>3 ребра</a:t>
            </a:r>
            <a:r>
              <a:rPr lang="uk-UA" sz="2000" b="1" i="1" dirty="0">
                <a:solidFill>
                  <a:srgbClr val="002060"/>
                </a:solidFill>
              </a:rPr>
              <a:t>.</a:t>
            </a:r>
            <a:endParaRPr lang="uk-UA" sz="2000" b="1" i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www.distedu.ru/mirror/_math/www.tmn.fio.ru/works/26x/304/images/tetrahed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376825" cy="33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2928017"/>
            <a:ext cx="4680520" cy="14711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400" u="sng" dirty="0" smtClean="0">
                <a:solidFill>
                  <a:srgbClr val="002060"/>
                </a:solidFill>
              </a:rPr>
              <a:t>Кількісні      характеристики</a:t>
            </a:r>
            <a:r>
              <a:rPr lang="uk-UA" sz="2400" u="sng" dirty="0">
                <a:solidFill>
                  <a:srgbClr val="002060"/>
                </a:solidFill>
              </a:rPr>
              <a:t>:</a:t>
            </a:r>
            <a:endParaRPr lang="uk-UA" sz="24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>
                <a:solidFill>
                  <a:srgbClr val="002060"/>
                </a:solidFill>
              </a:rPr>
              <a:t> 		     Вершин – 4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>
                <a:solidFill>
                  <a:srgbClr val="002060"/>
                </a:solidFill>
              </a:rPr>
              <a:t>		     Ребер –    6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>
                <a:solidFill>
                  <a:srgbClr val="002060"/>
                </a:solidFill>
              </a:rPr>
              <a:t>                  </a:t>
            </a:r>
            <a:r>
              <a:rPr lang="uk-UA" sz="2400" dirty="0" smtClean="0">
                <a:solidFill>
                  <a:srgbClr val="002060"/>
                </a:solidFill>
              </a:rPr>
              <a:t>           Граней </a:t>
            </a:r>
            <a:r>
              <a:rPr lang="uk-UA" sz="2400" dirty="0">
                <a:solidFill>
                  <a:srgbClr val="002060"/>
                </a:solidFill>
              </a:rPr>
              <a:t>–   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600" dirty="0"/>
              <a:t>                                                              </a:t>
            </a:r>
            <a:endParaRPr lang="ru-RU" sz="1600" dirty="0"/>
          </a:p>
        </p:txBody>
      </p:sp>
      <p:graphicFrame>
        <p:nvGraphicFramePr>
          <p:cNvPr id="8" name="Объект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11671890"/>
              </p:ext>
            </p:extLst>
          </p:nvPr>
        </p:nvGraphicFramePr>
        <p:xfrm>
          <a:off x="4139952" y="4645346"/>
          <a:ext cx="1160113" cy="83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4" imgW="596900" imgH="431800" progId="Equation.3">
                  <p:embed/>
                </p:oleObj>
              </mc:Choice>
              <mc:Fallback>
                <p:oleObj name="Формула" r:id="rId4" imgW="596900" imgH="431800" progId="Equation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645346"/>
                        <a:ext cx="1160113" cy="839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40106"/>
              </p:ext>
            </p:extLst>
          </p:nvPr>
        </p:nvGraphicFramePr>
        <p:xfrm>
          <a:off x="5688124" y="4653136"/>
          <a:ext cx="11525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6" imgW="571252" imgH="431613" progId="Equation.3">
                  <p:embed/>
                </p:oleObj>
              </mc:Choice>
              <mc:Fallback>
                <p:oleObj name="Формула" r:id="rId6" imgW="571252" imgH="4316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124" y="4653136"/>
                        <a:ext cx="11525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424802"/>
              </p:ext>
            </p:extLst>
          </p:nvPr>
        </p:nvGraphicFramePr>
        <p:xfrm>
          <a:off x="7236296" y="4725144"/>
          <a:ext cx="10795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8" imgW="622030" imgH="228501" progId="Equation.3">
                  <p:embed/>
                </p:oleObj>
              </mc:Choice>
              <mc:Fallback>
                <p:oleObj name="Формула" r:id="rId8" imgW="622030" imgH="22850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725144"/>
                        <a:ext cx="10795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454430"/>
              </p:ext>
            </p:extLst>
          </p:nvPr>
        </p:nvGraphicFramePr>
        <p:xfrm>
          <a:off x="5256249" y="5613687"/>
          <a:ext cx="12239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10" imgW="660113" imgH="431613" progId="Equation.3">
                  <p:embed/>
                </p:oleObj>
              </mc:Choice>
              <mc:Fallback>
                <p:oleObj name="Формула" r:id="rId10" imgW="660113" imgH="43161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49" y="5613687"/>
                        <a:ext cx="12239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7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330218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Тетраедр в природі</a:t>
            </a:r>
            <a:endParaRPr lang="uk-UA" sz="2800" i="1" dirty="0">
              <a:solidFill>
                <a:srgbClr val="002060"/>
              </a:solidFill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 rot="647593">
            <a:off x="6905316" y="2326472"/>
            <a:ext cx="1655763" cy="1368425"/>
            <a:chOff x="431" y="1162"/>
            <a:chExt cx="997" cy="772"/>
          </a:xfrm>
        </p:grpSpPr>
        <p:sp>
          <p:nvSpPr>
            <p:cNvPr id="4" name="Oval 38"/>
            <p:cNvSpPr>
              <a:spLocks noChangeArrowheads="1"/>
            </p:cNvSpPr>
            <p:nvPr/>
          </p:nvSpPr>
          <p:spPr bwMode="auto">
            <a:xfrm>
              <a:off x="839" y="1162"/>
              <a:ext cx="181" cy="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uk-UA" altLang="uk-UA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" name="Oval 39"/>
            <p:cNvSpPr>
              <a:spLocks noChangeArrowheads="1"/>
            </p:cNvSpPr>
            <p:nvPr/>
          </p:nvSpPr>
          <p:spPr bwMode="auto">
            <a:xfrm>
              <a:off x="431" y="1752"/>
              <a:ext cx="181" cy="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uk-UA" altLang="uk-UA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" name="Oval 40"/>
            <p:cNvSpPr>
              <a:spLocks noChangeArrowheads="1"/>
            </p:cNvSpPr>
            <p:nvPr/>
          </p:nvSpPr>
          <p:spPr bwMode="auto">
            <a:xfrm>
              <a:off x="1247" y="1752"/>
              <a:ext cx="181" cy="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uk-UA" altLang="uk-UA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Oval 41"/>
            <p:cNvSpPr>
              <a:spLocks noChangeArrowheads="1"/>
            </p:cNvSpPr>
            <p:nvPr/>
          </p:nvSpPr>
          <p:spPr bwMode="auto">
            <a:xfrm>
              <a:off x="793" y="1570"/>
              <a:ext cx="136" cy="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uk-UA" altLang="uk-UA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Line 42"/>
            <p:cNvSpPr>
              <a:spLocks noChangeShapeType="1"/>
            </p:cNvSpPr>
            <p:nvPr/>
          </p:nvSpPr>
          <p:spPr bwMode="auto">
            <a:xfrm flipH="1">
              <a:off x="567" y="1344"/>
              <a:ext cx="317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Line 43"/>
            <p:cNvSpPr>
              <a:spLocks noChangeShapeType="1"/>
            </p:cNvSpPr>
            <p:nvPr/>
          </p:nvSpPr>
          <p:spPr bwMode="auto">
            <a:xfrm>
              <a:off x="975" y="1344"/>
              <a:ext cx="317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Line 44"/>
            <p:cNvSpPr>
              <a:spLocks noChangeShapeType="1"/>
            </p:cNvSpPr>
            <p:nvPr/>
          </p:nvSpPr>
          <p:spPr bwMode="auto">
            <a:xfrm>
              <a:off x="612" y="1842"/>
              <a:ext cx="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Line 45"/>
            <p:cNvSpPr>
              <a:spLocks noChangeShapeType="1"/>
            </p:cNvSpPr>
            <p:nvPr/>
          </p:nvSpPr>
          <p:spPr bwMode="auto">
            <a:xfrm flipH="1">
              <a:off x="884" y="1344"/>
              <a:ext cx="46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Line 46"/>
            <p:cNvSpPr>
              <a:spLocks noChangeShapeType="1"/>
            </p:cNvSpPr>
            <p:nvPr/>
          </p:nvSpPr>
          <p:spPr bwMode="auto">
            <a:xfrm flipH="1">
              <a:off x="612" y="1661"/>
              <a:ext cx="181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Line 47"/>
            <p:cNvSpPr>
              <a:spLocks noChangeShapeType="1"/>
            </p:cNvSpPr>
            <p:nvPr/>
          </p:nvSpPr>
          <p:spPr bwMode="auto">
            <a:xfrm>
              <a:off x="930" y="1661"/>
              <a:ext cx="317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E5FF"/>
              </a:clrFrom>
              <a:clrTo>
                <a:srgbClr val="D4E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6" y="1064767"/>
            <a:ext cx="33575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390190" y="1881202"/>
            <a:ext cx="3712363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uk-UA" alt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Кристали білого фосфору</a:t>
            </a:r>
            <a:endParaRPr lang="ru-RU" altLang="uk-UA" sz="24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6" descr="metan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55" y="3577696"/>
            <a:ext cx="26431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2364" y="4520175"/>
            <a:ext cx="4348755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uk-UA" altLang="uk-UA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Кристалічна решітка метану</a:t>
            </a:r>
            <a:endParaRPr lang="ru-RU" altLang="uk-UA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23870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accent4">
                    <a:lumMod val="50000"/>
                  </a:schemeClr>
                </a:solidFill>
              </a:rPr>
              <a:t>ГЕКСАЕДР</a:t>
            </a:r>
          </a:p>
        </p:txBody>
      </p:sp>
      <p:pic>
        <p:nvPicPr>
          <p:cNvPr id="2050" name="Picture 2" descr="http://www.mnogogranniki.ru/images/vid_mnogogran/3/35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68657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556792"/>
            <a:ext cx="45720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У куба всі грані – квадрати, у кожній вершині сходиться по три ребра.</a:t>
            </a:r>
          </a:p>
          <a:p>
            <a:pPr>
              <a:buFontTx/>
              <a:buNone/>
            </a:pP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Куб – це прямокутний паралелепіпед, у якого всі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ребра рівні.</a:t>
            </a:r>
            <a:endParaRPr lang="uk-UA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590" y="3645024"/>
            <a:ext cx="45720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uk-UA" sz="2000" b="1" dirty="0">
                <a:solidFill>
                  <a:srgbClr val="002060"/>
                </a:solidFill>
              </a:rPr>
              <a:t> Граней – 6                                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Ребер </a:t>
            </a:r>
            <a:r>
              <a:rPr lang="uk-UA" sz="2000" b="1" dirty="0">
                <a:solidFill>
                  <a:srgbClr val="002060"/>
                </a:solidFill>
              </a:rPr>
              <a:t>– 12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Вершин </a:t>
            </a:r>
            <a:r>
              <a:rPr lang="uk-UA" sz="2000" b="1" dirty="0">
                <a:solidFill>
                  <a:srgbClr val="002060"/>
                </a:solidFill>
              </a:rPr>
              <a:t>- 8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244334"/>
            <a:ext cx="3369640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uk-UA" sz="2000" b="1" u="sng" dirty="0">
                <a:solidFill>
                  <a:srgbClr val="002060"/>
                </a:solidFill>
              </a:rPr>
              <a:t>Кількісні </a:t>
            </a:r>
            <a:r>
              <a:rPr lang="uk-UA" sz="2000" b="1" u="sng" dirty="0" smtClean="0">
                <a:solidFill>
                  <a:srgbClr val="002060"/>
                </a:solidFill>
              </a:rPr>
              <a:t>характеристики: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81262982"/>
              </p:ext>
            </p:extLst>
          </p:nvPr>
        </p:nvGraphicFramePr>
        <p:xfrm>
          <a:off x="2243927" y="4941168"/>
          <a:ext cx="13652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Формула" r:id="rId4" imgW="596900" imgH="431800" progId="Equation.3">
                  <p:embed/>
                </p:oleObj>
              </mc:Choice>
              <mc:Fallback>
                <p:oleObj name="Формула" r:id="rId4" imgW="596900" imgH="43180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927" y="4941168"/>
                        <a:ext cx="13652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62179"/>
              </p:ext>
            </p:extLst>
          </p:nvPr>
        </p:nvGraphicFramePr>
        <p:xfrm>
          <a:off x="4001038" y="5085184"/>
          <a:ext cx="1008062" cy="855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Формула" r:id="rId6" imgW="469696" imgH="393529" progId="Equation.3">
                  <p:embed/>
                </p:oleObj>
              </mc:Choice>
              <mc:Fallback>
                <p:oleObj name="Формула" r:id="rId6" imgW="469696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038" y="5085184"/>
                        <a:ext cx="1008062" cy="855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544486"/>
              </p:ext>
            </p:extLst>
          </p:nvPr>
        </p:nvGraphicFramePr>
        <p:xfrm>
          <a:off x="5291724" y="5157192"/>
          <a:ext cx="1441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Формула" r:id="rId8" imgW="507780" imgH="203112" progId="Equation.3">
                  <p:embed/>
                </p:oleObj>
              </mc:Choice>
              <mc:Fallback>
                <p:oleObj name="Формула" r:id="rId8" imgW="507780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724" y="5157192"/>
                        <a:ext cx="14414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164388" y="5259388"/>
          <a:ext cx="100806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Формула" r:id="rId10" imgW="431613" imgH="203112" progId="Equation.3">
                  <p:embed/>
                </p:oleObj>
              </mc:Choice>
              <mc:Fallback>
                <p:oleObj name="Формула" r:id="rId10" imgW="431613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5259388"/>
                        <a:ext cx="100806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23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38282"/>
            <a:ext cx="3104504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Гексаедр у природі</a:t>
            </a:r>
            <a:endParaRPr lang="uk-UA" sz="2800" i="1" dirty="0">
              <a:solidFill>
                <a:srgbClr val="002060"/>
              </a:solidFill>
            </a:endParaRPr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481493" cy="32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2048" y="5328527"/>
            <a:ext cx="491769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alt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Кристалічна решітка вареної солі</a:t>
            </a:r>
            <a:endParaRPr lang="ru-RU" alt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48880"/>
            <a:ext cx="345638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Форму куба мають кристали кухонної солі, деякі алмази та кристали.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6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2897716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ОКТАЕДР</a:t>
            </a:r>
            <a:endParaRPr lang="uk-UA" sz="4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meteorite.narod.ru/proba/slovar/OCTAHEDR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500259"/>
            <a:ext cx="45720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uk-UA" sz="2000" b="1" dirty="0">
                <a:solidFill>
                  <a:srgbClr val="00B050"/>
                </a:solidFill>
              </a:rPr>
              <a:t>Октаедр – це правильний многогранник, у якого грані – правильні трикутники і в кожній вершині сходяться чотири ребра.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94309"/>
            <a:ext cx="330552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sz="2000" b="1" u="sng" dirty="0">
                <a:solidFill>
                  <a:srgbClr val="00B050"/>
                </a:solidFill>
              </a:rPr>
              <a:t>Кількісні характеристики:</a:t>
            </a:r>
            <a:endParaRPr lang="uk-UA" sz="20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113" y="3789040"/>
            <a:ext cx="4572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uk-UA" sz="2000" b="1" dirty="0">
                <a:solidFill>
                  <a:srgbClr val="00B050"/>
                </a:solidFill>
              </a:rPr>
              <a:t>Граней – 8                     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rgbClr val="00B050"/>
                </a:solidFill>
              </a:rPr>
              <a:t> </a:t>
            </a:r>
            <a:r>
              <a:rPr lang="uk-UA" sz="2000" b="1" dirty="0" smtClean="0">
                <a:solidFill>
                  <a:srgbClr val="00B050"/>
                </a:solidFill>
              </a:rPr>
              <a:t>Вершин </a:t>
            </a:r>
            <a:r>
              <a:rPr lang="uk-UA" sz="2000" b="1" dirty="0">
                <a:solidFill>
                  <a:srgbClr val="00B050"/>
                </a:solidFill>
              </a:rPr>
              <a:t>– 6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rgbClr val="00B050"/>
                </a:solidFill>
              </a:rPr>
              <a:t> </a:t>
            </a:r>
            <a:r>
              <a:rPr lang="uk-UA" sz="2000" b="1" dirty="0" smtClean="0">
                <a:solidFill>
                  <a:srgbClr val="00B050"/>
                </a:solidFill>
              </a:rPr>
              <a:t>Ребер </a:t>
            </a:r>
            <a:r>
              <a:rPr lang="uk-UA" sz="2000" b="1" dirty="0">
                <a:solidFill>
                  <a:srgbClr val="00B050"/>
                </a:solidFill>
              </a:rPr>
              <a:t>- 12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76132748"/>
              </p:ext>
            </p:extLst>
          </p:nvPr>
        </p:nvGraphicFramePr>
        <p:xfrm>
          <a:off x="5364088" y="4581128"/>
          <a:ext cx="12922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Формула" r:id="rId4" imgW="596900" imgH="431800" progId="Equation.3">
                  <p:embed/>
                </p:oleObj>
              </mc:Choice>
              <mc:Fallback>
                <p:oleObj name="Формула" r:id="rId4" imgW="596900" imgH="43180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581128"/>
                        <a:ext cx="12922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315136"/>
              </p:ext>
            </p:extLst>
          </p:nvPr>
        </p:nvGraphicFramePr>
        <p:xfrm>
          <a:off x="7069187" y="4509120"/>
          <a:ext cx="13684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Формула" r:id="rId6" imgW="571252" imgH="431613" progId="Equation.3">
                  <p:embed/>
                </p:oleObj>
              </mc:Choice>
              <mc:Fallback>
                <p:oleObj name="Формула" r:id="rId6" imgW="571252" imgH="43161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87" y="4509120"/>
                        <a:ext cx="1368425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36004"/>
              </p:ext>
            </p:extLst>
          </p:nvPr>
        </p:nvGraphicFramePr>
        <p:xfrm>
          <a:off x="4967536" y="5733256"/>
          <a:ext cx="17287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Формула" r:id="rId8" imgW="698500" imgH="228600" progId="Equation.3">
                  <p:embed/>
                </p:oleObj>
              </mc:Choice>
              <mc:Fallback>
                <p:oleObj name="Формула" r:id="rId8" imgW="6985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536" y="5733256"/>
                        <a:ext cx="172878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564051"/>
              </p:ext>
            </p:extLst>
          </p:nvPr>
        </p:nvGraphicFramePr>
        <p:xfrm>
          <a:off x="7008862" y="5517232"/>
          <a:ext cx="14398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Формула" r:id="rId10" imgW="660113" imgH="431613" progId="Equation.3">
                  <p:embed/>
                </p:oleObj>
              </mc:Choice>
              <mc:Fallback>
                <p:oleObj name="Формула" r:id="rId10" imgW="660113" imgH="4316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62" y="5517232"/>
                        <a:ext cx="1439863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61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2774029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</a:rPr>
              <a:t>Октаедр в природі</a:t>
            </a:r>
            <a:endParaRPr lang="uk-UA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8" name="Picture 4" descr="http://cs323720.vk.me/v323720538/2505/yBVmxKc8q8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03" y="1059995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8316" y="2167989"/>
            <a:ext cx="379561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alt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Вуглець   С характеризується структурою октаедра</a:t>
            </a:r>
            <a:endParaRPr lang="ru-RU" altLang="uk-UA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6" y="4077072"/>
            <a:ext cx="42084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5199" y="5092556"/>
            <a:ext cx="260103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altLang="uk-UA" sz="2400" b="1" dirty="0">
                <a:latin typeface="Times New Roman" pitchFamily="18" charset="0"/>
                <a:cs typeface="Times New Roman" pitchFamily="18" charset="0"/>
              </a:rPr>
              <a:t>Кристали алмаза</a:t>
            </a:r>
            <a:endParaRPr lang="ru-RU" alt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9388"/>
            <a:ext cx="233589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ІКОСАЕДР</a:t>
            </a:r>
          </a:p>
        </p:txBody>
      </p:sp>
      <p:pic>
        <p:nvPicPr>
          <p:cNvPr id="7170" name="Picture 2" descr="https://encrypted-tbn2.gstatic.com/images?q=tbn:ANd9GcQPQtZttGeJFVbIYNaxsNiSqhc8yUq_rTaz9xSlOaHLVRti7A4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3239"/>
            <a:ext cx="3672408" cy="33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3641" y="1772250"/>
            <a:ext cx="489654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Ікосаедр </a:t>
            </a:r>
            <a:r>
              <a:rPr lang="uk-UA" sz="2400" b="1" i="1" dirty="0"/>
              <a:t>– правильний многогранник, грані якого – правильні трикутники і в кожній вершині сходиться по 5 ребер.</a:t>
            </a:r>
            <a:endParaRPr lang="uk-UA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641" y="3602182"/>
            <a:ext cx="368222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1">
              <a:buFontTx/>
              <a:buNone/>
            </a:pPr>
            <a:r>
              <a:rPr lang="uk-UA" sz="2000" b="1" u="sng" dirty="0">
                <a:solidFill>
                  <a:schemeClr val="tx2">
                    <a:lumMod val="75000"/>
                  </a:schemeClr>
                </a:solidFill>
              </a:rPr>
              <a:t>Кількісні характеристики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9646" y="4221088"/>
            <a:ext cx="457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Вершин – 12                     </a:t>
            </a:r>
          </a:p>
          <a:p>
            <a:pPr>
              <a:buFontTx/>
              <a:buNone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Ребер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– 30</a:t>
            </a:r>
          </a:p>
          <a:p>
            <a:pPr>
              <a:buFontTx/>
              <a:buNone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Граней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- 20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05897625"/>
              </p:ext>
            </p:extLst>
          </p:nvPr>
        </p:nvGraphicFramePr>
        <p:xfrm>
          <a:off x="2637400" y="5517232"/>
          <a:ext cx="13700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Формула" r:id="rId4" imgW="647419" imgH="203112" progId="Equation.3">
                  <p:embed/>
                </p:oleObj>
              </mc:Choice>
              <mc:Fallback>
                <p:oleObj name="Формула" r:id="rId4" imgW="647419" imgH="203112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400" y="5517232"/>
                        <a:ext cx="13700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317552"/>
              </p:ext>
            </p:extLst>
          </p:nvPr>
        </p:nvGraphicFramePr>
        <p:xfrm>
          <a:off x="4283968" y="5517232"/>
          <a:ext cx="13684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Формула" r:id="rId6" imgW="609336" imgH="203112" progId="Equation.3">
                  <p:embed/>
                </p:oleObj>
              </mc:Choice>
              <mc:Fallback>
                <p:oleObj name="Формула" r:id="rId6" imgW="609336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517232"/>
                        <a:ext cx="13684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74490"/>
              </p:ext>
            </p:extLst>
          </p:nvPr>
        </p:nvGraphicFramePr>
        <p:xfrm>
          <a:off x="5835469" y="5517232"/>
          <a:ext cx="15128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Формула" r:id="rId8" imgW="698500" imgH="228600" progId="Equation.3">
                  <p:embed/>
                </p:oleObj>
              </mc:Choice>
              <mc:Fallback>
                <p:oleObj name="Формула" r:id="rId8" imgW="6985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469" y="5517232"/>
                        <a:ext cx="15128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757111"/>
              </p:ext>
            </p:extLst>
          </p:nvPr>
        </p:nvGraphicFramePr>
        <p:xfrm>
          <a:off x="7542954" y="5517232"/>
          <a:ext cx="14398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Формула" r:id="rId10" imgW="685800" imgH="228600" progId="Equation.3">
                  <p:embed/>
                </p:oleObj>
              </mc:Choice>
              <mc:Fallback>
                <p:oleObj name="Формула" r:id="rId10" imgW="6858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954" y="5517232"/>
                        <a:ext cx="14398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5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138</TotalTime>
  <Words>429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BlackTie</vt:lpstr>
      <vt:lpstr>Формула</vt:lpstr>
      <vt:lpstr>Microsoft Equation 3.0</vt:lpstr>
      <vt:lpstr>«Правильні многогранники»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«Правильні многогранники»</dc:title>
  <dc:creator>Марійка</dc:creator>
  <cp:lastModifiedBy>Марійка</cp:lastModifiedBy>
  <cp:revision>12</cp:revision>
  <dcterms:created xsi:type="dcterms:W3CDTF">2013-11-28T15:53:25Z</dcterms:created>
  <dcterms:modified xsi:type="dcterms:W3CDTF">2013-11-28T18:53:34Z</dcterms:modified>
</cp:coreProperties>
</file>