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4406-3036-4575-AF52-04D226038280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2E1-7750-4136-9D1A-2A98A65187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4406-3036-4575-AF52-04D226038280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2E1-7750-4136-9D1A-2A98A65187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4406-3036-4575-AF52-04D226038280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2E1-7750-4136-9D1A-2A98A65187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4406-3036-4575-AF52-04D226038280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2E1-7750-4136-9D1A-2A98A65187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4406-3036-4575-AF52-04D226038280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2E1-7750-4136-9D1A-2A98A65187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4406-3036-4575-AF52-04D226038280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2E1-7750-4136-9D1A-2A98A65187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4406-3036-4575-AF52-04D226038280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2E1-7750-4136-9D1A-2A98A65187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4406-3036-4575-AF52-04D226038280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2E1-7750-4136-9D1A-2A98A65187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4406-3036-4575-AF52-04D226038280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2E1-7750-4136-9D1A-2A98A65187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4406-3036-4575-AF52-04D226038280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2E1-7750-4136-9D1A-2A98A65187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4406-3036-4575-AF52-04D226038280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32E1-7750-4136-9D1A-2A98A65187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64406-3036-4575-AF52-04D226038280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F32E1-7750-4136-9D1A-2A98A65187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428605"/>
            <a:ext cx="7572428" cy="1500198"/>
          </a:xfrm>
        </p:spPr>
        <p:txBody>
          <a:bodyPr>
            <a:normAutofit/>
          </a:bodyPr>
          <a:lstStyle/>
          <a:p>
            <a:r>
              <a:rPr lang="ru-RU" sz="4800" dirty="0" err="1" smtClean="0">
                <a:latin typeface="Segoe Script" pitchFamily="34" charset="0"/>
              </a:rPr>
              <a:t>Геометричн</a:t>
            </a:r>
            <a:r>
              <a:rPr lang="uk-UA" sz="4800" dirty="0" smtClean="0">
                <a:latin typeface="Segoe Script" pitchFamily="34" charset="0"/>
              </a:rPr>
              <a:t>і фігури</a:t>
            </a:r>
            <a:endParaRPr lang="ru-RU" sz="4800" dirty="0">
              <a:latin typeface="Segoe Scrip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14942" y="4429132"/>
            <a:ext cx="3500462" cy="1643074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algn="l"/>
            <a:r>
              <a:rPr lang="uk-UA" sz="2400" dirty="0" smtClean="0">
                <a:solidFill>
                  <a:schemeClr val="tx1"/>
                </a:solidFill>
                <a:latin typeface="Segoe Script" pitchFamily="34" charset="0"/>
              </a:rPr>
              <a:t>Підготувала:</a:t>
            </a:r>
          </a:p>
          <a:p>
            <a:pPr algn="l"/>
            <a:r>
              <a:rPr lang="uk-UA" sz="2400" dirty="0" smtClean="0">
                <a:solidFill>
                  <a:schemeClr val="tx1"/>
                </a:solidFill>
                <a:latin typeface="Segoe Script" pitchFamily="34" charset="0"/>
              </a:rPr>
              <a:t>Нижня Інна</a:t>
            </a:r>
          </a:p>
          <a:p>
            <a:pPr algn="l"/>
            <a:r>
              <a:rPr lang="uk-UA" sz="2400" dirty="0">
                <a:solidFill>
                  <a:schemeClr val="tx1"/>
                </a:solidFill>
                <a:latin typeface="Segoe Script" pitchFamily="34" charset="0"/>
              </a:rPr>
              <a:t>у</a:t>
            </a:r>
            <a:r>
              <a:rPr lang="uk-UA" sz="2400" dirty="0" smtClean="0">
                <a:solidFill>
                  <a:schemeClr val="tx1"/>
                </a:solidFill>
                <a:latin typeface="Segoe Script" pitchFamily="34" charset="0"/>
              </a:rPr>
              <a:t>чениця 10-В класу</a:t>
            </a:r>
            <a:endParaRPr lang="ru-RU" sz="2400" dirty="0">
              <a:solidFill>
                <a:schemeClr val="tx1"/>
              </a:solidFill>
              <a:latin typeface="Segoe Script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642910" y="2357430"/>
            <a:ext cx="3929090" cy="3143272"/>
            <a:chOff x="428596" y="1428736"/>
            <a:chExt cx="3709319" cy="300671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" name="Параллелограмм 7"/>
            <p:cNvSpPr/>
            <p:nvPr/>
          </p:nvSpPr>
          <p:spPr>
            <a:xfrm rot="5584226">
              <a:off x="2770221" y="3067757"/>
              <a:ext cx="1490976" cy="1244413"/>
            </a:xfrm>
            <a:prstGeom prst="parallelogram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extrusionH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43108" y="1785926"/>
              <a:ext cx="1643074" cy="10001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extrusionH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Трапеция 6"/>
            <p:cNvSpPr/>
            <p:nvPr/>
          </p:nvSpPr>
          <p:spPr>
            <a:xfrm>
              <a:off x="428596" y="1643050"/>
              <a:ext cx="1428760" cy="1214446"/>
            </a:xfrm>
            <a:prstGeom prst="trapezoid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extrusionH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Ромб 11"/>
            <p:cNvSpPr/>
            <p:nvPr/>
          </p:nvSpPr>
          <p:spPr>
            <a:xfrm>
              <a:off x="1357290" y="1428736"/>
              <a:ext cx="1357322" cy="1571636"/>
            </a:xfrm>
            <a:prstGeom prst="diamond">
              <a:avLst/>
            </a:prstGeom>
            <a:solidFill>
              <a:srgbClr val="002060"/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 extrusionH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Куб 9"/>
            <p:cNvSpPr/>
            <p:nvPr/>
          </p:nvSpPr>
          <p:spPr>
            <a:xfrm>
              <a:off x="571472" y="2428868"/>
              <a:ext cx="1928826" cy="1143008"/>
            </a:xfrm>
            <a:prstGeom prst="cub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500166" y="3143248"/>
              <a:ext cx="1000132" cy="107157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extrusionH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Цилиндр 8"/>
            <p:cNvSpPr/>
            <p:nvPr/>
          </p:nvSpPr>
          <p:spPr>
            <a:xfrm>
              <a:off x="714348" y="2928934"/>
              <a:ext cx="928694" cy="1428760"/>
            </a:xfrm>
            <a:prstGeom prst="ca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2214546" y="2285992"/>
              <a:ext cx="1285884" cy="121444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 extrusionH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Равнобедренный треугольник 5"/>
            <p:cNvSpPr/>
            <p:nvPr/>
          </p:nvSpPr>
          <p:spPr>
            <a:xfrm>
              <a:off x="2071670" y="2928934"/>
              <a:ext cx="1357322" cy="1357322"/>
            </a:xfrm>
            <a:prstGeom prst="triangl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extrusionH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C000"/>
                </a:solidFill>
              </a:endParaRPr>
            </a:p>
          </p:txBody>
        </p:sp>
      </p:grp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8001024" y="6143644"/>
            <a:ext cx="714380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в конец 16">
            <a:hlinkClick r:id="" action="ppaction://hlinkshowjump?jump=lastslide" highlightClick="1"/>
          </p:cNvPr>
          <p:cNvSpPr/>
          <p:nvPr/>
        </p:nvSpPr>
        <p:spPr>
          <a:xfrm>
            <a:off x="6786578" y="6143644"/>
            <a:ext cx="785818" cy="42862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143932" cy="928670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  <a:latin typeface="Segoe Script" pitchFamily="34" charset="0"/>
                <a:hlinkClick r:id="rId2" action="ppaction://hlinksldjump"/>
              </a:rPr>
              <a:t>Піраміда</a:t>
            </a:r>
            <a:endParaRPr lang="ru-RU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857232"/>
            <a:ext cx="5715040" cy="5857916"/>
          </a:xfrm>
        </p:spPr>
        <p:txBody>
          <a:bodyPr>
            <a:normAutofit/>
          </a:bodyPr>
          <a:lstStyle/>
          <a:p>
            <a:r>
              <a:rPr lang="vi-VN" sz="1600" dirty="0" smtClean="0"/>
              <a:t>Пірамі́да — багатогранник, який складається з плоского багатокутника і точки (яка не лежить у площині основи) та всіх відрізків, що сполучають вершину піраміди з точками основи. Відрізки, що сполучають вершину піраміди з вершинами основи, називаються бічними ребрами.</a:t>
            </a:r>
            <a:endParaRPr lang="uk-UA" sz="1600" dirty="0" smtClean="0"/>
          </a:p>
          <a:p>
            <a:pPr>
              <a:buNone/>
            </a:pPr>
            <a:r>
              <a:rPr lang="ru-RU" sz="1600" b="1" dirty="0" err="1" smtClean="0"/>
              <a:t>Поверхня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піраміди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складається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основи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бічних</a:t>
            </a:r>
            <a:r>
              <a:rPr lang="ru-RU" sz="1600" b="1" dirty="0" smtClean="0"/>
              <a:t> граней. </a:t>
            </a:r>
            <a:r>
              <a:rPr lang="ru-RU" sz="1600" b="1" dirty="0" err="1" smtClean="0"/>
              <a:t>Кожна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бічна</a:t>
            </a:r>
            <a:r>
              <a:rPr lang="ru-RU" sz="1600" b="1" dirty="0" smtClean="0"/>
              <a:t> грань — </a:t>
            </a:r>
            <a:r>
              <a:rPr lang="ru-RU" sz="1600" b="1" dirty="0" err="1" smtClean="0"/>
              <a:t>трикутник</a:t>
            </a:r>
            <a:r>
              <a:rPr lang="ru-RU" sz="1600" b="1" dirty="0" smtClean="0"/>
              <a:t>. </a:t>
            </a:r>
            <a:r>
              <a:rPr lang="ru-RU" sz="1600" b="1" dirty="0" err="1" smtClean="0"/>
              <a:t>Однією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його</a:t>
            </a:r>
            <a:r>
              <a:rPr lang="ru-RU" sz="1600" b="1" dirty="0" smtClean="0"/>
              <a:t> вершин </a:t>
            </a:r>
            <a:r>
              <a:rPr lang="ru-RU" sz="1600" b="1" dirty="0" err="1" smtClean="0"/>
              <a:t>є</a:t>
            </a:r>
            <a:r>
              <a:rPr lang="ru-RU" sz="1600" b="1" dirty="0" smtClean="0"/>
              <a:t> вершина </a:t>
            </a:r>
            <a:r>
              <a:rPr lang="ru-RU" sz="1600" b="1" dirty="0" err="1" smtClean="0"/>
              <a:t>піраміди</a:t>
            </a:r>
            <a:r>
              <a:rPr lang="ru-RU" sz="1600" b="1" dirty="0" smtClean="0"/>
              <a:t>, а </a:t>
            </a:r>
            <a:r>
              <a:rPr lang="ru-RU" sz="1600" b="1" dirty="0" err="1" smtClean="0"/>
              <a:t>протилежною</a:t>
            </a:r>
            <a:r>
              <a:rPr lang="ru-RU" sz="1600" b="1" dirty="0" smtClean="0"/>
              <a:t> стороною — сторона </a:t>
            </a:r>
            <a:r>
              <a:rPr lang="ru-RU" sz="1600" b="1" dirty="0" err="1" smtClean="0"/>
              <a:t>основи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піраміди.Висотою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піраміди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називається</a:t>
            </a:r>
            <a:r>
              <a:rPr lang="ru-RU" sz="1600" b="1" dirty="0" smtClean="0"/>
              <a:t> перпендикуляр, опущений </a:t>
            </a:r>
            <a:r>
              <a:rPr lang="ru-RU" sz="1600" b="1" dirty="0" err="1" smtClean="0"/>
              <a:t>з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вершини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піраміди</a:t>
            </a:r>
            <a:r>
              <a:rPr lang="ru-RU" sz="1600" b="1" dirty="0" smtClean="0"/>
              <a:t> на </a:t>
            </a:r>
            <a:r>
              <a:rPr lang="ru-RU" sz="1600" b="1" dirty="0" err="1" smtClean="0"/>
              <a:t>площину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основи</a:t>
            </a:r>
            <a:r>
              <a:rPr lang="ru-RU" sz="1600" b="1" dirty="0" smtClean="0"/>
              <a:t>.</a:t>
            </a:r>
          </a:p>
          <a:p>
            <a:pPr>
              <a:buNone/>
            </a:pPr>
            <a:r>
              <a:rPr lang="ru-RU" sz="1600" b="1" dirty="0" err="1" smtClean="0"/>
              <a:t>Формули</a:t>
            </a:r>
            <a:endParaRPr lang="ru-RU" sz="1600" b="1" dirty="0" smtClean="0"/>
          </a:p>
          <a:p>
            <a:pPr>
              <a:buNone/>
            </a:pPr>
            <a:r>
              <a:rPr lang="ru-RU" sz="1600" dirty="0" err="1" smtClean="0"/>
              <a:t>Площа</a:t>
            </a:r>
            <a:r>
              <a:rPr lang="ru-RU" sz="1600" dirty="0" smtClean="0"/>
              <a:t> </a:t>
            </a:r>
            <a:r>
              <a:rPr lang="ru-RU" sz="1600" dirty="0" err="1" smtClean="0"/>
              <a:t>бічної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поверхні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правильної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піраміди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</a:t>
            </a:r>
            <a:r>
              <a:rPr lang="ru-RU" sz="1600" dirty="0" err="1" smtClean="0"/>
              <a:t>одній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другій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добутку</a:t>
            </a:r>
            <a:r>
              <a:rPr lang="ru-RU" sz="1600" dirty="0" smtClean="0"/>
              <a:t> периметра </a:t>
            </a:r>
            <a:r>
              <a:rPr lang="ru-RU" sz="1600" dirty="0" err="1" smtClean="0"/>
              <a:t>основи</a:t>
            </a:r>
            <a:r>
              <a:rPr lang="ru-RU" sz="1600" dirty="0" smtClean="0"/>
              <a:t> на апофему:</a:t>
            </a:r>
          </a:p>
          <a:p>
            <a:pPr>
              <a:buNone/>
            </a:pPr>
            <a:endParaRPr lang="uk-UA" sz="1600" dirty="0"/>
          </a:p>
          <a:p>
            <a:pPr>
              <a:buNone/>
            </a:pPr>
            <a:endParaRPr lang="uk-UA" sz="1600" dirty="0" smtClean="0"/>
          </a:p>
          <a:p>
            <a:pPr>
              <a:buNone/>
            </a:pPr>
            <a:r>
              <a:rPr lang="ru-RU" sz="1600" dirty="0" err="1" smtClean="0"/>
              <a:t>Об'єм</a:t>
            </a:r>
            <a:r>
              <a:rPr lang="ru-RU" sz="1600" dirty="0" smtClean="0"/>
              <a:t> </a:t>
            </a:r>
            <a:r>
              <a:rPr lang="ru-RU" sz="1600" dirty="0" err="1" smtClean="0"/>
              <a:t>піраміди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</a:t>
            </a:r>
            <a:r>
              <a:rPr lang="ru-RU" sz="1600" dirty="0" err="1" smtClean="0"/>
              <a:t>одній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третій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добутку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площі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основи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висоту</a:t>
            </a:r>
            <a:r>
              <a:rPr lang="ru-RU" sz="1600" dirty="0" smtClean="0"/>
              <a:t>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  <p:pic>
        <p:nvPicPr>
          <p:cNvPr id="4" name="Рисунок 3" descr="E:\Інна\0bb8822bcc0b872c0074b8710b82e3d4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4786322"/>
            <a:ext cx="1919295" cy="552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E:\Інна\7b76486f19c5318281e9909e5d637fff.pn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600076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E:\Інна\pyramid.png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13134" y="1643050"/>
            <a:ext cx="2806278" cy="2714644"/>
          </a:xfrm>
          <a:prstGeom prst="rect">
            <a:avLst/>
          </a:prstGeom>
          <a:noFill/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153424" y="6296044"/>
            <a:ext cx="714380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214282" y="6286520"/>
            <a:ext cx="714380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pPr>
              <a:buNone/>
            </a:pPr>
            <a:r>
              <a:rPr lang="uk-UA" dirty="0">
                <a:latin typeface="Segoe Script" pitchFamily="34" charset="0"/>
              </a:rPr>
              <a:t> </a:t>
            </a:r>
            <a:r>
              <a:rPr lang="uk-UA" dirty="0" smtClean="0">
                <a:latin typeface="Segoe Script" pitchFamily="34" charset="0"/>
              </a:rPr>
              <a:t>                                                                  Кінець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4" name="Управляющая кнопка: в начало 3">
            <a:hlinkClick r:id="" action="ppaction://hlinkshowjump?jump=firstslide" highlightClick="1"/>
          </p:cNvPr>
          <p:cNvSpPr/>
          <p:nvPr/>
        </p:nvSpPr>
        <p:spPr>
          <a:xfrm>
            <a:off x="7715272" y="6072206"/>
            <a:ext cx="1143008" cy="57150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Segoe Script" pitchFamily="34" charset="0"/>
              </a:rPr>
              <a:t>Зміст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latin typeface="Segoe Script" pitchFamily="34" charset="0"/>
                <a:hlinkClick r:id="rId2" action="ppaction://hlinksldjump"/>
              </a:rPr>
              <a:t>1.Трикутник</a:t>
            </a:r>
            <a:endParaRPr lang="uk-UA" dirty="0" smtClean="0">
              <a:latin typeface="Segoe Script" pitchFamily="34" charset="0"/>
            </a:endParaRPr>
          </a:p>
          <a:p>
            <a:r>
              <a:rPr lang="uk-UA" dirty="0" smtClean="0">
                <a:latin typeface="Segoe Script" pitchFamily="34" charset="0"/>
                <a:hlinkClick r:id="rId3" action="ppaction://hlinksldjump"/>
              </a:rPr>
              <a:t>2.Прямокутник</a:t>
            </a:r>
            <a:endParaRPr lang="uk-UA" dirty="0" smtClean="0">
              <a:latin typeface="Segoe Script" pitchFamily="34" charset="0"/>
            </a:endParaRPr>
          </a:p>
          <a:p>
            <a:r>
              <a:rPr lang="uk-UA" dirty="0" smtClean="0">
                <a:latin typeface="Segoe Script" pitchFamily="34" charset="0"/>
                <a:hlinkClick r:id="rId4" action="ppaction://hlinksldjump"/>
              </a:rPr>
              <a:t>3.Квадрат</a:t>
            </a:r>
            <a:endParaRPr lang="uk-UA" dirty="0" smtClean="0">
              <a:latin typeface="Segoe Script" pitchFamily="34" charset="0"/>
            </a:endParaRPr>
          </a:p>
          <a:p>
            <a:r>
              <a:rPr lang="uk-UA" dirty="0" smtClean="0">
                <a:latin typeface="Segoe Script" pitchFamily="34" charset="0"/>
                <a:hlinkClick r:id="rId5" action="ppaction://hlinksldjump"/>
              </a:rPr>
              <a:t>4.Трапеція</a:t>
            </a:r>
            <a:endParaRPr lang="uk-UA" dirty="0" smtClean="0">
              <a:latin typeface="Segoe Script" pitchFamily="34" charset="0"/>
            </a:endParaRPr>
          </a:p>
          <a:p>
            <a:r>
              <a:rPr lang="uk-UA" dirty="0" smtClean="0">
                <a:latin typeface="Segoe Script" pitchFamily="34" charset="0"/>
                <a:hlinkClick r:id="rId6" action="ppaction://hlinksldjump"/>
              </a:rPr>
              <a:t>5.Куб</a:t>
            </a:r>
            <a:endParaRPr lang="uk-UA" dirty="0" smtClean="0">
              <a:latin typeface="Segoe Script" pitchFamily="34" charset="0"/>
            </a:endParaRPr>
          </a:p>
          <a:p>
            <a:r>
              <a:rPr lang="uk-UA" dirty="0" smtClean="0">
                <a:latin typeface="Segoe Script" pitchFamily="34" charset="0"/>
                <a:hlinkClick r:id="rId7" action="ppaction://hlinksldjump"/>
              </a:rPr>
              <a:t>6.Паралелепіпед</a:t>
            </a:r>
            <a:endParaRPr lang="uk-UA" dirty="0" smtClean="0">
              <a:latin typeface="Segoe Script" pitchFamily="34" charset="0"/>
            </a:endParaRPr>
          </a:p>
          <a:p>
            <a:r>
              <a:rPr lang="uk-UA" dirty="0" smtClean="0">
                <a:latin typeface="Segoe Script" pitchFamily="34" charset="0"/>
                <a:hlinkClick r:id="rId8" action="ppaction://hlinksldjump"/>
              </a:rPr>
              <a:t>7.Призма</a:t>
            </a:r>
            <a:endParaRPr lang="uk-UA" dirty="0" smtClean="0">
              <a:latin typeface="Segoe Script" pitchFamily="34" charset="0"/>
            </a:endParaRPr>
          </a:p>
          <a:p>
            <a:r>
              <a:rPr lang="uk-UA" dirty="0" smtClean="0">
                <a:latin typeface="Segoe Script" pitchFamily="34" charset="0"/>
                <a:hlinkClick r:id="rId9" action="ppaction://hlinksldjump"/>
              </a:rPr>
              <a:t>8.Піраміда</a:t>
            </a:r>
            <a:endParaRPr lang="ru-RU" dirty="0" smtClean="0">
              <a:latin typeface="Segoe Script" pitchFamily="34" charset="0"/>
            </a:endParaRPr>
          </a:p>
          <a:p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53424" y="6296044"/>
            <a:ext cx="714380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7030A0"/>
                </a:solidFill>
                <a:latin typeface="Segoe Script" pitchFamily="34" charset="0"/>
                <a:hlinkClick r:id="rId2" action="ppaction://hlinksldjump"/>
              </a:rPr>
              <a:t>Трикутник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1142984"/>
            <a:ext cx="5429288" cy="5429288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sz="1450" dirty="0" err="1"/>
              <a:t>Трику́тник</a:t>
            </a:r>
            <a:r>
              <a:rPr lang="ru-RU" sz="1450" dirty="0"/>
              <a:t> у </a:t>
            </a:r>
            <a:r>
              <a:rPr lang="ru-RU" sz="1450" dirty="0" err="1"/>
              <a:t>евклідовій</a:t>
            </a:r>
            <a:r>
              <a:rPr lang="ru-RU" sz="1450" dirty="0"/>
              <a:t> </a:t>
            </a:r>
            <a:r>
              <a:rPr lang="ru-RU" sz="1450" dirty="0" err="1"/>
              <a:t>геометрії</a:t>
            </a:r>
            <a:r>
              <a:rPr lang="ru-RU" sz="1450" dirty="0"/>
              <a:t> — три точки, </a:t>
            </a:r>
            <a:r>
              <a:rPr lang="ru-RU" sz="1450" dirty="0" err="1"/>
              <a:t>що</a:t>
            </a:r>
            <a:r>
              <a:rPr lang="ru-RU" sz="1450" dirty="0"/>
              <a:t> не лежать на </a:t>
            </a:r>
            <a:r>
              <a:rPr lang="ru-RU" sz="1450" dirty="0" err="1"/>
              <a:t>одній</a:t>
            </a:r>
            <a:r>
              <a:rPr lang="ru-RU" sz="1450" dirty="0"/>
              <a:t> </a:t>
            </a:r>
            <a:r>
              <a:rPr lang="ru-RU" sz="1450" dirty="0" err="1"/>
              <a:t>прямій</a:t>
            </a:r>
            <a:r>
              <a:rPr lang="ru-RU" sz="1450" dirty="0"/>
              <a:t>, </a:t>
            </a:r>
            <a:r>
              <a:rPr lang="ru-RU" sz="1450" dirty="0" err="1"/>
              <a:t>і</a:t>
            </a:r>
            <a:r>
              <a:rPr lang="ru-RU" sz="1450" dirty="0"/>
              <a:t> три </a:t>
            </a:r>
            <a:r>
              <a:rPr lang="ru-RU" sz="1450" dirty="0" err="1"/>
              <a:t>відрізки</a:t>
            </a:r>
            <a:r>
              <a:rPr lang="ru-RU" sz="1450" dirty="0"/>
              <a:t>, </a:t>
            </a:r>
            <a:r>
              <a:rPr lang="ru-RU" sz="1450" dirty="0" err="1"/>
              <a:t>що</a:t>
            </a:r>
            <a:r>
              <a:rPr lang="ru-RU" sz="1450" dirty="0"/>
              <a:t> </a:t>
            </a:r>
            <a:r>
              <a:rPr lang="ru-RU" sz="1450" dirty="0" err="1"/>
              <a:t>їх</a:t>
            </a:r>
            <a:r>
              <a:rPr lang="ru-RU" sz="1450" dirty="0"/>
              <a:t> </a:t>
            </a:r>
            <a:r>
              <a:rPr lang="ru-RU" sz="1450" dirty="0" err="1"/>
              <a:t>сполучають</a:t>
            </a:r>
            <a:r>
              <a:rPr lang="ru-RU" sz="1450" dirty="0"/>
              <a:t>. </a:t>
            </a:r>
          </a:p>
          <a:p>
            <a:r>
              <a:rPr lang="ru-RU" sz="1450" dirty="0" err="1" smtClean="0"/>
              <a:t>Ознаки</a:t>
            </a:r>
            <a:r>
              <a:rPr lang="ru-RU" sz="1450" dirty="0" smtClean="0"/>
              <a:t> </a:t>
            </a:r>
            <a:r>
              <a:rPr lang="ru-RU" sz="1450" dirty="0" err="1"/>
              <a:t>рівності</a:t>
            </a:r>
            <a:r>
              <a:rPr lang="ru-RU" sz="1450" dirty="0"/>
              <a:t> </a:t>
            </a:r>
            <a:r>
              <a:rPr lang="ru-RU" sz="1450" dirty="0" err="1"/>
              <a:t>прямокутних</a:t>
            </a:r>
            <a:r>
              <a:rPr lang="ru-RU" sz="1450" dirty="0"/>
              <a:t> </a:t>
            </a:r>
            <a:r>
              <a:rPr lang="ru-RU" sz="1450" dirty="0" err="1"/>
              <a:t>трикутників</a:t>
            </a:r>
            <a:r>
              <a:rPr lang="ru-RU" sz="1450" dirty="0"/>
              <a:t>: </a:t>
            </a:r>
          </a:p>
          <a:p>
            <a:r>
              <a:rPr lang="ru-RU" sz="1450" dirty="0"/>
              <a:t> по катету </a:t>
            </a:r>
            <a:r>
              <a:rPr lang="ru-RU" sz="1450" dirty="0" err="1"/>
              <a:t>і</a:t>
            </a:r>
            <a:r>
              <a:rPr lang="ru-RU" sz="1450" dirty="0"/>
              <a:t> </a:t>
            </a:r>
            <a:r>
              <a:rPr lang="ru-RU" sz="1450" dirty="0" err="1"/>
              <a:t>гіпотенузі</a:t>
            </a:r>
            <a:r>
              <a:rPr lang="ru-RU" sz="1450" dirty="0"/>
              <a:t>; </a:t>
            </a:r>
          </a:p>
          <a:p>
            <a:r>
              <a:rPr lang="ru-RU" sz="1450" dirty="0"/>
              <a:t> за </a:t>
            </a:r>
            <a:r>
              <a:rPr lang="ru-RU" sz="1450" dirty="0" err="1"/>
              <a:t>двома</a:t>
            </a:r>
            <a:r>
              <a:rPr lang="ru-RU" sz="1450" dirty="0"/>
              <a:t> катетам; </a:t>
            </a:r>
          </a:p>
          <a:p>
            <a:r>
              <a:rPr lang="ru-RU" sz="1450" dirty="0"/>
              <a:t> по катету </a:t>
            </a:r>
            <a:r>
              <a:rPr lang="ru-RU" sz="1450" dirty="0" err="1"/>
              <a:t>і</a:t>
            </a:r>
            <a:r>
              <a:rPr lang="ru-RU" sz="1450" dirty="0"/>
              <a:t> </a:t>
            </a:r>
            <a:r>
              <a:rPr lang="ru-RU" sz="1450" dirty="0" err="1"/>
              <a:t>гострого</a:t>
            </a:r>
            <a:r>
              <a:rPr lang="ru-RU" sz="1450" dirty="0"/>
              <a:t> кута; </a:t>
            </a:r>
          </a:p>
          <a:p>
            <a:r>
              <a:rPr lang="ru-RU" sz="1450" dirty="0"/>
              <a:t> по </a:t>
            </a:r>
            <a:r>
              <a:rPr lang="ru-RU" sz="1450" dirty="0" err="1"/>
              <a:t>гіпотенузі</a:t>
            </a:r>
            <a:r>
              <a:rPr lang="ru-RU" sz="1450" dirty="0"/>
              <a:t> </a:t>
            </a:r>
            <a:r>
              <a:rPr lang="ru-RU" sz="1450" dirty="0" err="1"/>
              <a:t>і</a:t>
            </a:r>
            <a:r>
              <a:rPr lang="ru-RU" sz="1450" dirty="0"/>
              <a:t> </a:t>
            </a:r>
            <a:r>
              <a:rPr lang="ru-RU" sz="1450" dirty="0" err="1"/>
              <a:t>гострого</a:t>
            </a:r>
            <a:r>
              <a:rPr lang="ru-RU" sz="1450" dirty="0"/>
              <a:t> кута. </a:t>
            </a:r>
          </a:p>
          <a:p>
            <a:r>
              <a:rPr lang="ru-RU" sz="1450" dirty="0"/>
              <a:t> </a:t>
            </a:r>
            <a:r>
              <a:rPr lang="ru-RU" sz="1450" dirty="0" err="1"/>
              <a:t>Властивості</a:t>
            </a:r>
            <a:r>
              <a:rPr lang="ru-RU" sz="1450" dirty="0"/>
              <a:t> </a:t>
            </a:r>
            <a:r>
              <a:rPr lang="ru-RU" sz="1450" dirty="0" err="1"/>
              <a:t>трикутника</a:t>
            </a:r>
            <a:r>
              <a:rPr lang="ru-RU" sz="1450" dirty="0" smtClean="0"/>
              <a:t>:      </a:t>
            </a:r>
            <a:r>
              <a:rPr lang="ru-RU" sz="1450" dirty="0" err="1" smtClean="0"/>
              <a:t>Площа</a:t>
            </a:r>
            <a:r>
              <a:rPr lang="ru-RU" sz="1450" dirty="0" smtClean="0"/>
              <a:t> </a:t>
            </a:r>
            <a:r>
              <a:rPr lang="ru-RU" sz="1450" dirty="0" err="1" smtClean="0"/>
              <a:t>трикутника</a:t>
            </a:r>
            <a:r>
              <a:rPr lang="ru-RU" sz="1450" dirty="0" smtClean="0"/>
              <a:t>:</a:t>
            </a:r>
            <a:endParaRPr lang="ru-RU" sz="1450" dirty="0" smtClean="0"/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endParaRPr lang="uk-UA" sz="2000" dirty="0"/>
          </a:p>
          <a:p>
            <a:pPr>
              <a:buNone/>
            </a:pPr>
            <a:r>
              <a:rPr lang="en-US" sz="2000" dirty="0" err="1" smtClean="0"/>
              <a:t>Теорема</a:t>
            </a:r>
            <a:r>
              <a:rPr lang="ru-RU" sz="2000" dirty="0" smtClean="0"/>
              <a:t> </a:t>
            </a:r>
            <a:r>
              <a:rPr lang="ru-RU" sz="2000" dirty="0" err="1" smtClean="0"/>
              <a:t>Піфагора</a:t>
            </a:r>
            <a:r>
              <a:rPr lang="ru-RU" sz="2000" dirty="0" smtClean="0"/>
              <a:t>:    </a:t>
            </a:r>
            <a:r>
              <a:rPr lang="ru-RU" sz="1600" dirty="0" err="1" smtClean="0"/>
              <a:t>Співвідношення</a:t>
            </a:r>
            <a:r>
              <a:rPr lang="ru-RU" sz="1600" dirty="0" smtClean="0"/>
              <a:t> </a:t>
            </a:r>
            <a:r>
              <a:rPr lang="ru-RU" sz="1600" dirty="0" err="1"/>
              <a:t>між</a:t>
            </a:r>
            <a:r>
              <a:rPr lang="ru-RU" sz="1600" dirty="0"/>
              <a:t> </a:t>
            </a:r>
            <a:r>
              <a:rPr lang="ru-RU" sz="1600" dirty="0" err="1" smtClean="0"/>
              <a:t>елементами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                                            </a:t>
            </a:r>
            <a:r>
              <a:rPr lang="ru-RU" sz="1600" dirty="0" err="1" smtClean="0"/>
              <a:t>трикутника</a:t>
            </a:r>
            <a:r>
              <a:rPr lang="ru-RU" sz="1600" dirty="0"/>
              <a:t>:</a:t>
            </a:r>
          </a:p>
          <a:p>
            <a:pPr lvl="6">
              <a:buNone/>
            </a:pPr>
            <a:endParaRPr lang="ru-RU" sz="800" dirty="0"/>
          </a:p>
        </p:txBody>
      </p:sp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3500438"/>
            <a:ext cx="178595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4643446"/>
            <a:ext cx="128588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3500438"/>
            <a:ext cx="185738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57884" y="5000636"/>
            <a:ext cx="285752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Прямая со стрелкой 12"/>
          <p:cNvCxnSpPr/>
          <p:nvPr/>
        </p:nvCxnSpPr>
        <p:spPr>
          <a:xfrm>
            <a:off x="500034" y="3429000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V="1">
            <a:off x="1035819" y="2250273"/>
            <a:ext cx="150019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 flipH="1" flipV="1">
            <a:off x="142844" y="2214554"/>
            <a:ext cx="1571636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Управляющая кнопка: далее 21">
            <a:hlinkClick r:id="" action="ppaction://hlinkshowjump?jump=nextslide" highlightClick="1"/>
          </p:cNvPr>
          <p:cNvSpPr/>
          <p:nvPr/>
        </p:nvSpPr>
        <p:spPr>
          <a:xfrm>
            <a:off x="8153424" y="6296044"/>
            <a:ext cx="714380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Segoe Script" pitchFamily="34" charset="0"/>
                <a:hlinkClick r:id="rId2" action="ppaction://hlinksldjump"/>
              </a:rPr>
              <a:t>Прямокутник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5043494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sz="1500" dirty="0" smtClean="0"/>
              <a:t>Прямоку́тник — це чотирикутник, усі кути якого</a:t>
            </a:r>
            <a:endParaRPr lang="uk-UA" sz="1500" dirty="0" smtClean="0"/>
          </a:p>
          <a:p>
            <a:pPr>
              <a:buNone/>
            </a:pPr>
            <a:r>
              <a:rPr lang="vi-VN" sz="1500" dirty="0" smtClean="0"/>
              <a:t>прямі. Протилежні сторони прямокутника рівні.</a:t>
            </a:r>
          </a:p>
          <a:p>
            <a:pPr>
              <a:buNone/>
            </a:pPr>
            <a:r>
              <a:rPr lang="vi-VN" sz="1500" dirty="0" smtClean="0"/>
              <a:t>Властивості:</a:t>
            </a:r>
          </a:p>
          <a:p>
            <a:pPr>
              <a:buNone/>
            </a:pPr>
            <a:r>
              <a:rPr lang="vi-VN" sz="1500" dirty="0" smtClean="0"/>
              <a:t>1. Діагоналі прямокутника рівні.</a:t>
            </a:r>
          </a:p>
          <a:p>
            <a:pPr>
              <a:buNone/>
            </a:pPr>
            <a:r>
              <a:rPr lang="vi-VN" sz="1500" dirty="0" smtClean="0"/>
              <a:t>2. Висоти прямокутника є одночасно й його сторонами.</a:t>
            </a:r>
            <a:endParaRPr lang="uk-UA" sz="1500" dirty="0" smtClean="0"/>
          </a:p>
          <a:p>
            <a:pPr>
              <a:buNone/>
            </a:pPr>
            <a:r>
              <a:rPr lang="vi-VN" sz="1500" dirty="0" smtClean="0"/>
              <a:t>3. Навколо будь-якого прямокутника можна описати коло, при чому діагональ прямокутника дорівнює діаметру даного кола.</a:t>
            </a:r>
          </a:p>
          <a:p>
            <a:pPr>
              <a:buNone/>
            </a:pPr>
            <a:r>
              <a:rPr lang="vi-VN" sz="1500" dirty="0" smtClean="0"/>
              <a:t>4. Квадрат діагоналі прямокутника дорівнює сумі квадратів двох його не протилежних сторін.</a:t>
            </a:r>
            <a:endParaRPr lang="uk-UA" sz="1500" dirty="0" smtClean="0"/>
          </a:p>
          <a:p>
            <a:pPr>
              <a:buNone/>
            </a:pPr>
            <a:r>
              <a:rPr lang="ru-RU" sz="1500" dirty="0" err="1" smtClean="0"/>
              <a:t>Площа</a:t>
            </a:r>
            <a:r>
              <a:rPr lang="ru-RU" sz="1500" dirty="0" smtClean="0"/>
              <a:t> </a:t>
            </a:r>
            <a:r>
              <a:rPr lang="ru-RU" sz="1500" dirty="0" err="1" smtClean="0"/>
              <a:t>прямокутника</a:t>
            </a:r>
            <a:r>
              <a:rPr lang="ru-RU" sz="1500" dirty="0" smtClean="0"/>
              <a:t> </a:t>
            </a:r>
            <a:r>
              <a:rPr lang="ru-RU" sz="1500" dirty="0" err="1" smtClean="0"/>
              <a:t>знаходиться</a:t>
            </a:r>
            <a:r>
              <a:rPr lang="ru-RU" sz="1500" dirty="0" smtClean="0"/>
              <a:t> за формулою </a:t>
            </a:r>
            <a:r>
              <a:rPr lang="en-US" sz="1500" dirty="0" smtClean="0"/>
              <a:t>S = </a:t>
            </a:r>
            <a:r>
              <a:rPr lang="en-US" sz="1500" dirty="0" err="1" smtClean="0"/>
              <a:t>ab</a:t>
            </a:r>
            <a:r>
              <a:rPr lang="en-US" sz="1500" dirty="0" smtClean="0"/>
              <a:t>, </a:t>
            </a:r>
            <a:r>
              <a:rPr lang="ru-RU" sz="1500" dirty="0" smtClean="0"/>
              <a:t>де </a:t>
            </a:r>
            <a:r>
              <a:rPr lang="en-US" sz="1500" dirty="0" smtClean="0"/>
              <a:t>a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en-US" sz="1500" dirty="0" smtClean="0"/>
              <a:t>b - </a:t>
            </a:r>
            <a:r>
              <a:rPr lang="ru-RU" sz="1500" dirty="0" err="1" smtClean="0"/>
              <a:t>суміжні</a:t>
            </a:r>
            <a:r>
              <a:rPr lang="ru-RU" sz="1500" dirty="0" smtClean="0"/>
              <a:t> </a:t>
            </a:r>
            <a:r>
              <a:rPr lang="ru-RU" sz="1500" dirty="0" err="1" smtClean="0"/>
              <a:t>сторони</a:t>
            </a:r>
            <a:r>
              <a:rPr lang="ru-RU" sz="1500" dirty="0" smtClean="0"/>
              <a:t> </a:t>
            </a:r>
            <a:r>
              <a:rPr lang="ru-RU" sz="1500" dirty="0" err="1" smtClean="0"/>
              <a:t>даної</a:t>
            </a:r>
            <a:r>
              <a:rPr lang="ru-RU" sz="1500" dirty="0" smtClean="0"/>
              <a:t> </a:t>
            </a:r>
            <a:r>
              <a:rPr lang="ru-RU" sz="1500" dirty="0" err="1" smtClean="0"/>
              <a:t>фігури</a:t>
            </a:r>
            <a:r>
              <a:rPr lang="ru-RU" sz="1500" dirty="0" smtClean="0"/>
              <a:t>. Тому </a:t>
            </a:r>
            <a:r>
              <a:rPr lang="ru-RU" sz="1500" dirty="0" err="1" smtClean="0"/>
              <a:t>якщо</a:t>
            </a:r>
            <a:r>
              <a:rPr lang="ru-RU" sz="1500" dirty="0" smtClean="0"/>
              <a:t> </a:t>
            </a:r>
            <a:r>
              <a:rPr lang="ru-RU" sz="1500" dirty="0" err="1" smtClean="0"/>
              <a:t>відома</a:t>
            </a:r>
            <a:r>
              <a:rPr lang="ru-RU" sz="1500" dirty="0" smtClean="0"/>
              <a:t> </a:t>
            </a:r>
            <a:r>
              <a:rPr lang="ru-RU" sz="1500" dirty="0" err="1" smtClean="0"/>
              <a:t>довжина</a:t>
            </a:r>
            <a:r>
              <a:rPr lang="ru-RU" sz="1500" dirty="0" smtClean="0"/>
              <a:t> </a:t>
            </a:r>
            <a:r>
              <a:rPr lang="ru-RU" sz="1500" dirty="0" err="1" smtClean="0"/>
              <a:t>тільки</a:t>
            </a:r>
            <a:r>
              <a:rPr lang="ru-RU" sz="1500" dirty="0" smtClean="0"/>
              <a:t> </a:t>
            </a:r>
            <a:r>
              <a:rPr lang="ru-RU" sz="1500" dirty="0" err="1" smtClean="0"/>
              <a:t>однієї</a:t>
            </a:r>
            <a:r>
              <a:rPr lang="ru-RU" sz="1500" dirty="0" smtClean="0"/>
              <a:t> </a:t>
            </a:r>
            <a:r>
              <a:rPr lang="ru-RU" sz="1500" dirty="0" err="1" smtClean="0"/>
              <a:t>з</a:t>
            </a:r>
            <a:r>
              <a:rPr lang="ru-RU" sz="1500" dirty="0" smtClean="0"/>
              <a:t> </a:t>
            </a:r>
            <a:r>
              <a:rPr lang="ru-RU" sz="1500" dirty="0" err="1" smtClean="0"/>
              <a:t>цих</a:t>
            </a:r>
            <a:r>
              <a:rPr lang="ru-RU" sz="1500" dirty="0" smtClean="0"/>
              <a:t> </a:t>
            </a:r>
            <a:r>
              <a:rPr lang="ru-RU" sz="1500" dirty="0" err="1" smtClean="0"/>
              <a:t>сторін</a:t>
            </a:r>
            <a:r>
              <a:rPr lang="ru-RU" sz="1500" dirty="0" smtClean="0"/>
              <a:t>, то перше, </a:t>
            </a:r>
            <a:r>
              <a:rPr lang="ru-RU" sz="1500" dirty="0" err="1" smtClean="0"/>
              <a:t>що</a:t>
            </a:r>
            <a:r>
              <a:rPr lang="ru-RU" sz="1500" dirty="0" smtClean="0"/>
              <a:t> вам </a:t>
            </a:r>
            <a:r>
              <a:rPr lang="ru-RU" sz="1500" dirty="0" err="1" smtClean="0"/>
              <a:t>потрібно</a:t>
            </a:r>
            <a:r>
              <a:rPr lang="ru-RU" sz="1500" dirty="0" smtClean="0"/>
              <a:t> </a:t>
            </a:r>
            <a:r>
              <a:rPr lang="ru-RU" sz="1500" dirty="0" err="1" smtClean="0"/>
              <a:t>зробити</a:t>
            </a:r>
            <a:r>
              <a:rPr lang="ru-RU" sz="1500" dirty="0" smtClean="0"/>
              <a:t>, - </a:t>
            </a:r>
            <a:r>
              <a:rPr lang="ru-RU" sz="1500" dirty="0" err="1" smtClean="0"/>
              <a:t>обчислити</a:t>
            </a:r>
            <a:r>
              <a:rPr lang="ru-RU" sz="1500" dirty="0" smtClean="0"/>
              <a:t> </a:t>
            </a:r>
            <a:r>
              <a:rPr lang="ru-RU" sz="1500" dirty="0" err="1" smtClean="0"/>
              <a:t>довжину</a:t>
            </a:r>
            <a:r>
              <a:rPr lang="ru-RU" sz="1500" dirty="0" smtClean="0"/>
              <a:t> </a:t>
            </a:r>
            <a:r>
              <a:rPr lang="ru-RU" sz="1500" dirty="0" err="1" smtClean="0"/>
              <a:t>другий</a:t>
            </a:r>
            <a:r>
              <a:rPr lang="ru-RU" sz="1500" dirty="0" smtClean="0"/>
              <a:t>.</a:t>
            </a:r>
            <a:endParaRPr lang="ru-RU" sz="1500" dirty="0"/>
          </a:p>
        </p:txBody>
      </p:sp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5000636"/>
            <a:ext cx="178595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 стрелкой 6"/>
          <p:cNvCxnSpPr/>
          <p:nvPr/>
        </p:nvCxnSpPr>
        <p:spPr>
          <a:xfrm rot="5400000">
            <a:off x="5001422" y="2143116"/>
            <a:ext cx="128509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643570" y="1500174"/>
            <a:ext cx="23574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643570" y="2786058"/>
            <a:ext cx="242889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7358876" y="214232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Управляющая кнопка: далее 15">
            <a:hlinkClick r:id="" action="ppaction://hlinkshowjump?jump=nextslide" highlightClick="1"/>
          </p:cNvPr>
          <p:cNvSpPr/>
          <p:nvPr/>
        </p:nvSpPr>
        <p:spPr>
          <a:xfrm>
            <a:off x="8153424" y="6296044"/>
            <a:ext cx="714380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назад 17">
            <a:hlinkClick r:id="" action="ppaction://hlinkshowjump?jump=previousslide" highlightClick="1"/>
          </p:cNvPr>
          <p:cNvSpPr/>
          <p:nvPr/>
        </p:nvSpPr>
        <p:spPr>
          <a:xfrm>
            <a:off x="214282" y="6286520"/>
            <a:ext cx="714380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rgbClr val="00B0F0"/>
                </a:solidFill>
                <a:latin typeface="Segoe Script" pitchFamily="34" charset="0"/>
                <a:hlinkClick r:id="rId2" action="ppaction://hlinksldjump"/>
              </a:rPr>
              <a:t>Квадрат</a:t>
            </a:r>
            <a:endParaRPr lang="ru-RU" dirty="0">
              <a:solidFill>
                <a:srgbClr val="00B0F0"/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857232"/>
            <a:ext cx="5786478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 err="1" smtClean="0"/>
              <a:t>Квадра́т</a:t>
            </a:r>
            <a:r>
              <a:rPr lang="ru-RU" sz="1400" b="1" dirty="0" smtClean="0"/>
              <a:t> </a:t>
            </a:r>
            <a:r>
              <a:rPr lang="ru-RU" sz="1400" dirty="0" smtClean="0"/>
              <a:t>— </a:t>
            </a:r>
            <a:r>
              <a:rPr lang="ru-RU" sz="1400" dirty="0" err="1" smtClean="0"/>
              <a:t>планіметрична</a:t>
            </a:r>
            <a:r>
              <a:rPr lang="ru-RU" sz="1400" dirty="0" smtClean="0"/>
              <a:t> </a:t>
            </a:r>
            <a:r>
              <a:rPr lang="ru-RU" sz="1400" dirty="0" err="1" smtClean="0"/>
              <a:t>фігура</a:t>
            </a:r>
            <a:r>
              <a:rPr lang="ru-RU" sz="1400" dirty="0" smtClean="0"/>
              <a:t>, </a:t>
            </a:r>
            <a:r>
              <a:rPr lang="ru-RU" sz="1400" dirty="0" err="1" smtClean="0"/>
              <a:t>чотирикутник</a:t>
            </a:r>
            <a:r>
              <a:rPr lang="ru-RU" sz="1400" dirty="0" smtClean="0"/>
              <a:t>, у </a:t>
            </a:r>
            <a:r>
              <a:rPr lang="ru-RU" sz="1400" dirty="0" err="1" smtClean="0"/>
              <a:t>якого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</a:t>
            </a:r>
            <a:r>
              <a:rPr lang="ru-RU" sz="1400" dirty="0" err="1" smtClean="0"/>
              <a:t>сторони</a:t>
            </a:r>
            <a:r>
              <a:rPr lang="ru-RU" sz="1400" dirty="0" smtClean="0"/>
              <a:t> </a:t>
            </a:r>
            <a:r>
              <a:rPr lang="ru-RU" sz="1400" dirty="0" err="1" smtClean="0"/>
              <a:t>рівні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кути </a:t>
            </a:r>
            <a:r>
              <a:rPr lang="ru-RU" sz="1400" dirty="0" err="1" smtClean="0"/>
              <a:t>прямі</a:t>
            </a:r>
            <a:r>
              <a:rPr lang="ru-RU" sz="1400" dirty="0" smtClean="0"/>
              <a:t>. </a:t>
            </a:r>
          </a:p>
          <a:p>
            <a:pPr>
              <a:buNone/>
            </a:pPr>
            <a:r>
              <a:rPr lang="ru-RU" sz="1400" b="1" dirty="0" err="1" smtClean="0"/>
              <a:t>Властивості</a:t>
            </a:r>
            <a:endParaRPr lang="ru-RU" sz="1400" b="1" dirty="0" smtClean="0"/>
          </a:p>
          <a:p>
            <a:pPr>
              <a:buNone/>
            </a:pPr>
            <a:r>
              <a:rPr lang="ru-RU" sz="1400" dirty="0" smtClean="0"/>
              <a:t>1.У квадрат </a:t>
            </a:r>
            <a:r>
              <a:rPr lang="ru-RU" sz="1400" dirty="0" err="1" smtClean="0"/>
              <a:t>завжди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</a:t>
            </a:r>
            <a:r>
              <a:rPr lang="ru-RU" sz="1400" dirty="0" err="1" smtClean="0"/>
              <a:t>вписати</a:t>
            </a:r>
            <a:r>
              <a:rPr lang="ru-RU" sz="1400" dirty="0" smtClean="0"/>
              <a:t> коло;</a:t>
            </a:r>
          </a:p>
          <a:p>
            <a:pPr>
              <a:buNone/>
            </a:pPr>
            <a:r>
              <a:rPr lang="ru-RU" sz="1400" dirty="0" smtClean="0"/>
              <a:t>2.Навколо квадрата </a:t>
            </a:r>
            <a:r>
              <a:rPr lang="ru-RU" sz="1400" dirty="0" err="1" smtClean="0"/>
              <a:t>завжди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</a:t>
            </a:r>
            <a:r>
              <a:rPr lang="ru-RU" sz="1400" dirty="0" err="1" smtClean="0"/>
              <a:t>описати</a:t>
            </a:r>
            <a:r>
              <a:rPr lang="ru-RU" sz="1400" dirty="0" smtClean="0"/>
              <a:t> коло.</a:t>
            </a:r>
          </a:p>
          <a:p>
            <a:pPr>
              <a:buNone/>
            </a:pPr>
            <a:r>
              <a:rPr lang="ru-RU" sz="1400" dirty="0" smtClean="0"/>
              <a:t>3.Як </a:t>
            </a:r>
            <a:r>
              <a:rPr lang="ru-RU" sz="1400" dirty="0" err="1" smtClean="0"/>
              <a:t>і</a:t>
            </a:r>
            <a:r>
              <a:rPr lang="ru-RU" sz="1400" dirty="0" smtClean="0"/>
              <a:t> в </a:t>
            </a:r>
            <a:r>
              <a:rPr lang="ru-RU" sz="1400" dirty="0" err="1" smtClean="0"/>
              <a:t>будь-якого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опуклого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чотирикутника</a:t>
            </a:r>
            <a:r>
              <a:rPr lang="ru-RU" sz="1400" dirty="0" smtClean="0"/>
              <a:t> </a:t>
            </a:r>
            <a:r>
              <a:rPr lang="ru-RU" sz="1400" dirty="0" err="1" smtClean="0"/>
              <a:t>в</a:t>
            </a:r>
            <a:r>
              <a:rPr lang="ru-RU" sz="1400" dirty="0" smtClean="0"/>
              <a:t> квадрата:</a:t>
            </a:r>
          </a:p>
          <a:p>
            <a:pPr>
              <a:buNone/>
            </a:pPr>
            <a:r>
              <a:rPr lang="ru-RU" sz="1400" dirty="0" smtClean="0"/>
              <a:t>4.Сума </a:t>
            </a:r>
            <a:r>
              <a:rPr lang="ru-RU" sz="1400" dirty="0" err="1" smtClean="0"/>
              <a:t>всіх</a:t>
            </a:r>
            <a:r>
              <a:rPr lang="ru-RU" sz="1400" dirty="0" smtClean="0"/>
              <a:t> </a:t>
            </a:r>
            <a:r>
              <a:rPr lang="ru-RU" sz="1400" dirty="0" err="1" smtClean="0"/>
              <a:t>внутрішніх</a:t>
            </a:r>
            <a:r>
              <a:rPr lang="ru-RU" sz="1400" dirty="0" smtClean="0"/>
              <a:t> </a:t>
            </a:r>
            <a:r>
              <a:rPr lang="ru-RU" sz="1400" dirty="0" err="1" smtClean="0"/>
              <a:t>кутів</a:t>
            </a:r>
            <a:r>
              <a:rPr lang="ru-RU" sz="1400" dirty="0" smtClean="0"/>
              <a:t>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2</a:t>
            </a:r>
            <a:r>
              <a:rPr lang="el-GR" sz="1400" dirty="0" smtClean="0"/>
              <a:t>π (360 </a:t>
            </a:r>
            <a:r>
              <a:rPr lang="ru-RU" sz="1400" dirty="0" err="1" smtClean="0"/>
              <a:t>градусів</a:t>
            </a:r>
            <a:r>
              <a:rPr lang="ru-RU" sz="1400" dirty="0" smtClean="0"/>
              <a:t>).</a:t>
            </a:r>
          </a:p>
          <a:p>
            <a:pPr>
              <a:buNone/>
            </a:pPr>
            <a:r>
              <a:rPr lang="ru-RU" sz="1400" b="1" dirty="0" smtClean="0"/>
              <a:t>Як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в </a:t>
            </a:r>
            <a:r>
              <a:rPr lang="ru-RU" sz="1400" b="1" dirty="0" err="1" smtClean="0"/>
              <a:t>будь-якому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прямокутнику</a:t>
            </a:r>
            <a:r>
              <a:rPr lang="ru-RU" sz="1400" b="1" dirty="0" smtClean="0"/>
              <a:t>:</a:t>
            </a:r>
          </a:p>
          <a:p>
            <a:pPr>
              <a:buNone/>
            </a:pPr>
            <a:r>
              <a:rPr lang="ru-RU" sz="1400" dirty="0" smtClean="0"/>
              <a:t>1.Протилежні </a:t>
            </a:r>
            <a:r>
              <a:rPr lang="ru-RU" sz="1400" dirty="0" err="1" smtClean="0"/>
              <a:t>сторони</a:t>
            </a:r>
            <a:r>
              <a:rPr lang="ru-RU" sz="1400" dirty="0" smtClean="0"/>
              <a:t> </a:t>
            </a:r>
            <a:r>
              <a:rPr lang="ru-RU" sz="1400" dirty="0" err="1" smtClean="0"/>
              <a:t>паралельні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ru-RU" sz="1400" dirty="0" smtClean="0"/>
              <a:t>2.Діагоналі </a:t>
            </a:r>
            <a:r>
              <a:rPr lang="ru-RU" sz="1400" dirty="0" err="1" smtClean="0"/>
              <a:t>діляться</a:t>
            </a:r>
            <a:r>
              <a:rPr lang="ru-RU" sz="1400" dirty="0" smtClean="0"/>
              <a:t> точкою </a:t>
            </a:r>
            <a:r>
              <a:rPr lang="ru-RU" sz="1400" dirty="0" err="1" smtClean="0"/>
              <a:t>перетинину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навпіл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ru-RU" sz="1400" dirty="0" smtClean="0"/>
              <a:t>3.Точка </a:t>
            </a:r>
            <a:r>
              <a:rPr lang="ru-RU" sz="1400" dirty="0" err="1" smtClean="0"/>
              <a:t>перетину</a:t>
            </a:r>
            <a:r>
              <a:rPr lang="ru-RU" sz="1400" dirty="0" smtClean="0"/>
              <a:t> </a:t>
            </a:r>
            <a:r>
              <a:rPr lang="ru-RU" sz="1400" dirty="0" err="1" smtClean="0"/>
              <a:t>діагоналей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центром </a:t>
            </a:r>
            <a:r>
              <a:rPr lang="ru-RU" sz="1400" dirty="0" err="1" smtClean="0"/>
              <a:t>симетрії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ru-RU" sz="1400" dirty="0" smtClean="0"/>
              <a:t>4.Діагоналі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однакову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довжину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ru-RU" sz="1400" b="1" dirty="0" err="1" smtClean="0"/>
              <a:t>Ф</a:t>
            </a:r>
            <a:r>
              <a:rPr lang="ru-RU" sz="1600" b="1" dirty="0" err="1" smtClean="0"/>
              <a:t>ормули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що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пов'язані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</a:t>
            </a:r>
            <a:r>
              <a:rPr lang="ru-RU" sz="1600" b="1" dirty="0" smtClean="0"/>
              <a:t> квадратом</a:t>
            </a:r>
          </a:p>
          <a:p>
            <a:pPr>
              <a:buNone/>
            </a:pPr>
            <a:r>
              <a:rPr lang="ru-RU" sz="1600" b="1" dirty="0" err="1" smtClean="0"/>
              <a:t>Якщо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a</a:t>
            </a:r>
            <a:r>
              <a:rPr lang="ru-RU" sz="1600" b="1" dirty="0" smtClean="0"/>
              <a:t> — </a:t>
            </a:r>
            <a:r>
              <a:rPr lang="ru-RU" sz="1600" b="1" dirty="0" err="1" smtClean="0"/>
              <a:t>довжина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сторони</a:t>
            </a:r>
            <a:r>
              <a:rPr lang="ru-RU" sz="1600" b="1" dirty="0" smtClean="0"/>
              <a:t> квадрата, </a:t>
            </a:r>
            <a:r>
              <a:rPr lang="ru-RU" sz="1600" b="1" dirty="0" err="1" smtClean="0"/>
              <a:t>тоді</a:t>
            </a:r>
            <a:endParaRPr lang="ru-RU" sz="1600" b="1" dirty="0" smtClean="0"/>
          </a:p>
          <a:p>
            <a:pPr>
              <a:buNone/>
            </a:pPr>
            <a:r>
              <a:rPr lang="ru-RU" sz="1600" b="1" dirty="0" err="1" smtClean="0"/>
              <a:t>Площа</a:t>
            </a:r>
            <a:r>
              <a:rPr lang="ru-RU" sz="1600" b="1" dirty="0" smtClean="0"/>
              <a:t> квадрата: </a:t>
            </a:r>
          </a:p>
          <a:p>
            <a:pPr>
              <a:buNone/>
            </a:pPr>
            <a:r>
              <a:rPr lang="ru-RU" sz="1600" b="1" dirty="0" err="1" smtClean="0"/>
              <a:t>Довжина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діагоналі</a:t>
            </a:r>
            <a:r>
              <a:rPr lang="ru-RU" sz="1600" b="1" dirty="0" smtClean="0"/>
              <a:t>: </a:t>
            </a:r>
          </a:p>
          <a:p>
            <a:pPr>
              <a:buNone/>
            </a:pPr>
            <a:r>
              <a:rPr lang="ru-RU" sz="1600" b="1" dirty="0" err="1" smtClean="0"/>
              <a:t>Радіус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вписаного</a:t>
            </a:r>
            <a:r>
              <a:rPr lang="ru-RU" sz="1600" b="1" dirty="0" smtClean="0"/>
              <a:t> кола: </a:t>
            </a:r>
          </a:p>
          <a:p>
            <a:pPr>
              <a:buNone/>
            </a:pPr>
            <a:endParaRPr lang="ru-RU" sz="1600" b="1" dirty="0" smtClean="0"/>
          </a:p>
          <a:p>
            <a:pPr>
              <a:buNone/>
            </a:pPr>
            <a:r>
              <a:rPr lang="ru-RU" sz="1600" b="1" dirty="0" err="1" smtClean="0"/>
              <a:t>Радіус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описаного</a:t>
            </a:r>
            <a:r>
              <a:rPr lang="ru-RU" sz="1600" b="1" dirty="0" smtClean="0"/>
              <a:t> кола: </a:t>
            </a:r>
          </a:p>
          <a:p>
            <a:pPr>
              <a:buNone/>
            </a:pPr>
            <a:endParaRPr lang="ru-RU" sz="1600" b="1" dirty="0" smtClean="0"/>
          </a:p>
          <a:p>
            <a:pPr>
              <a:buNone/>
            </a:pPr>
            <a:r>
              <a:rPr lang="ru-RU" sz="1600" b="1" dirty="0" smtClean="0"/>
              <a:t>Периметр квадрата:</a:t>
            </a:r>
          </a:p>
        </p:txBody>
      </p:sp>
      <p:pic>
        <p:nvPicPr>
          <p:cNvPr id="6" name="Рисунок 5" descr="E:\Інна\cea462a578e890b9fa7c9773f24cf237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500570"/>
            <a:ext cx="571504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E:\Інна\8e31b4fa2309c1da017c6b49df002dcd.pn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4786322"/>
            <a:ext cx="7620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E:\Інна\d872a787652bd0ad24209649584214ae.pn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5072074"/>
            <a:ext cx="457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E:\Інна\89ed6a57efb4bc116048a63562dc71dd.pn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29256" y="5572140"/>
            <a:ext cx="7715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E:\Інна\6f8a47d035d170b800309e07fa8a59e9.pn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14942" y="6286520"/>
            <a:ext cx="17621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Прямая со стрелкой 11"/>
          <p:cNvCxnSpPr/>
          <p:nvPr/>
        </p:nvCxnSpPr>
        <p:spPr>
          <a:xfrm>
            <a:off x="500034" y="1214422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28596" y="2571744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 flipH="1" flipV="1">
            <a:off x="1358084" y="185657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 flipH="1" flipV="1">
            <a:off x="-250065" y="1893083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Управляющая кнопка: далее 20">
            <a:hlinkClick r:id="" action="ppaction://hlinkshowjump?jump=nextslide" highlightClick="1"/>
          </p:cNvPr>
          <p:cNvSpPr/>
          <p:nvPr/>
        </p:nvSpPr>
        <p:spPr>
          <a:xfrm>
            <a:off x="8153424" y="6296044"/>
            <a:ext cx="714380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правляющая кнопка: назад 22">
            <a:hlinkClick r:id="" action="ppaction://hlinkshowjump?jump=previousslide" highlightClick="1"/>
          </p:cNvPr>
          <p:cNvSpPr/>
          <p:nvPr/>
        </p:nvSpPr>
        <p:spPr>
          <a:xfrm>
            <a:off x="214282" y="6286520"/>
            <a:ext cx="714380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Segoe Script" pitchFamily="34" charset="0"/>
                <a:hlinkClick r:id="rId2" action="ppaction://hlinksldjump"/>
              </a:rPr>
              <a:t>Трапеція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857232"/>
            <a:ext cx="5572164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err="1" smtClean="0"/>
              <a:t>Трапе́ція</a:t>
            </a:r>
            <a:r>
              <a:rPr lang="ru-RU" sz="1600" dirty="0" smtClean="0"/>
              <a:t> —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чотирикутник</a:t>
            </a:r>
            <a:r>
              <a:rPr lang="ru-RU" sz="1600" dirty="0" smtClean="0"/>
              <a:t>, </a:t>
            </a:r>
            <a:r>
              <a:rPr lang="ru-RU" sz="1600" dirty="0" err="1" smtClean="0"/>
              <a:t>дві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протилежні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сторони</a:t>
            </a:r>
            <a:r>
              <a:rPr lang="ru-RU" sz="1600" dirty="0" smtClean="0"/>
              <a:t> </a:t>
            </a:r>
            <a:r>
              <a:rPr lang="ru-RU" sz="1600" dirty="0" err="1" smtClean="0"/>
              <a:t>якого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паралельні</a:t>
            </a:r>
            <a:r>
              <a:rPr lang="ru-RU" sz="1600" dirty="0" smtClean="0"/>
              <a:t>. </a:t>
            </a:r>
            <a:r>
              <a:rPr lang="ru-RU" sz="1600" dirty="0" err="1" smtClean="0"/>
              <a:t>Паралельні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сторони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називаються</a:t>
            </a:r>
            <a:r>
              <a:rPr lang="ru-RU" sz="1600" dirty="0" smtClean="0"/>
              <a:t> основами </a:t>
            </a:r>
            <a:r>
              <a:rPr lang="ru-RU" sz="1600" dirty="0" err="1" smtClean="0"/>
              <a:t>трапеції</a:t>
            </a:r>
            <a:r>
              <a:rPr lang="ru-RU" sz="1600" dirty="0" smtClean="0"/>
              <a:t> (</a:t>
            </a:r>
            <a:r>
              <a:rPr lang="ru-RU" sz="1600" dirty="0" err="1" smtClean="0"/>
              <a:t>сторони</a:t>
            </a:r>
            <a:r>
              <a:rPr lang="ru-RU" sz="1600" dirty="0" smtClean="0"/>
              <a:t> AB та CD на </a:t>
            </a:r>
            <a:r>
              <a:rPr lang="ru-RU" sz="1600" dirty="0" err="1" smtClean="0"/>
              <a:t>малюнку</a:t>
            </a:r>
            <a:r>
              <a:rPr lang="ru-RU" sz="1600" dirty="0" smtClean="0"/>
              <a:t>).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сторони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бічними</a:t>
            </a:r>
            <a:r>
              <a:rPr lang="ru-RU" sz="1600" dirty="0" smtClean="0"/>
              <a:t> сторонами (</a:t>
            </a:r>
            <a:r>
              <a:rPr lang="ru-RU" sz="1600" dirty="0" err="1" smtClean="0"/>
              <a:t>сторони</a:t>
            </a:r>
            <a:r>
              <a:rPr lang="ru-RU" sz="1600" dirty="0" smtClean="0"/>
              <a:t> AD та BC). </a:t>
            </a:r>
          </a:p>
          <a:p>
            <a:pPr>
              <a:buNone/>
            </a:pPr>
            <a:r>
              <a:rPr lang="ru-RU" sz="1600" b="1" dirty="0" err="1" smtClean="0"/>
              <a:t>Властивості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трапеції</a:t>
            </a:r>
            <a:endParaRPr lang="ru-RU" sz="1600" b="1" dirty="0" smtClean="0"/>
          </a:p>
          <a:p>
            <a:pPr>
              <a:buNone/>
            </a:pPr>
            <a:r>
              <a:rPr lang="ru-RU" sz="1600" dirty="0" smtClean="0"/>
              <a:t>1.В </a:t>
            </a:r>
            <a:r>
              <a:rPr lang="ru-RU" sz="1600" dirty="0" err="1" smtClean="0"/>
              <a:t>рівнобічній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трапеції</a:t>
            </a:r>
            <a:r>
              <a:rPr lang="ru-RU" sz="1600" dirty="0" smtClean="0"/>
              <a:t> кути при </a:t>
            </a:r>
            <a:r>
              <a:rPr lang="ru-RU" sz="1600" dirty="0" err="1" smtClean="0"/>
              <a:t>основі</a:t>
            </a:r>
            <a:r>
              <a:rPr lang="ru-RU" sz="1600" dirty="0" smtClean="0"/>
              <a:t>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діагоналі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рівні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smtClean="0"/>
              <a:t>2.Навколо </a:t>
            </a:r>
            <a:r>
              <a:rPr lang="ru-RU" sz="1600" dirty="0" err="1" smtClean="0"/>
              <a:t>рівнобічної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трапеції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описати</a:t>
            </a:r>
            <a:r>
              <a:rPr lang="ru-RU" sz="1600" dirty="0" smtClean="0"/>
              <a:t> коло.</a:t>
            </a:r>
          </a:p>
          <a:p>
            <a:pPr>
              <a:buNone/>
            </a:pPr>
            <a:r>
              <a:rPr lang="ru-RU" sz="1600" dirty="0" smtClean="0"/>
              <a:t>3.Якщо сума основ </a:t>
            </a:r>
            <a:r>
              <a:rPr lang="ru-RU" sz="1600" dirty="0" err="1" smtClean="0"/>
              <a:t>трапеції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</a:t>
            </a:r>
            <a:r>
              <a:rPr lang="ru-RU" sz="1600" dirty="0" err="1" smtClean="0"/>
              <a:t>сумі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бокових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сторін</a:t>
            </a:r>
            <a:r>
              <a:rPr lang="ru-RU" sz="1600" dirty="0" smtClean="0"/>
              <a:t>, то в </a:t>
            </a:r>
            <a:r>
              <a:rPr lang="ru-RU" sz="1600" dirty="0" err="1" smtClean="0"/>
              <a:t>таку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трапецію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вписати</a:t>
            </a:r>
            <a:r>
              <a:rPr lang="ru-RU" sz="1600" dirty="0" smtClean="0"/>
              <a:t> коло,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навпаки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smtClean="0"/>
              <a:t>4.Будь-яку </a:t>
            </a:r>
            <a:r>
              <a:rPr lang="ru-RU" sz="1600" dirty="0" err="1" smtClean="0"/>
              <a:t>трапецію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побудувати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довжинами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чотирьох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сторін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smtClean="0"/>
              <a:t>5.Середня </a:t>
            </a:r>
            <a:r>
              <a:rPr lang="ru-RU" sz="1600" dirty="0" err="1" smtClean="0"/>
              <a:t>лінія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трапеції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паралельна</a:t>
            </a:r>
            <a:r>
              <a:rPr lang="ru-RU" sz="1600" dirty="0" smtClean="0"/>
              <a:t> основам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півсумі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err="1" smtClean="0"/>
              <a:t>Площа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трапеції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добутку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півсуми</a:t>
            </a:r>
            <a:r>
              <a:rPr lang="ru-RU" sz="1600" dirty="0" smtClean="0"/>
              <a:t> основ на </a:t>
            </a:r>
            <a:r>
              <a:rPr lang="ru-RU" sz="1600" dirty="0" err="1" smtClean="0"/>
              <a:t>висоту</a:t>
            </a:r>
            <a:r>
              <a:rPr lang="ru-RU" sz="1600" dirty="0" smtClean="0"/>
              <a:t>:</a:t>
            </a:r>
          </a:p>
          <a:p>
            <a:pPr>
              <a:buNone/>
            </a:pPr>
            <a:endParaRPr lang="uk-UA" sz="1600" dirty="0" smtClean="0"/>
          </a:p>
          <a:p>
            <a:pPr>
              <a:buNone/>
            </a:pPr>
            <a:endParaRPr lang="uk-UA" sz="1600" dirty="0"/>
          </a:p>
          <a:p>
            <a:pPr>
              <a:buNone/>
            </a:pPr>
            <a:r>
              <a:rPr lang="ru-RU" sz="1600" dirty="0" smtClean="0"/>
              <a:t>Формула, де </a:t>
            </a:r>
            <a:r>
              <a:rPr lang="ru-RU" sz="1600" dirty="0" err="1" smtClean="0"/>
              <a:t>a</a:t>
            </a:r>
            <a:r>
              <a:rPr lang="ru-RU" sz="1600" dirty="0" smtClean="0"/>
              <a:t>  , </a:t>
            </a:r>
            <a:r>
              <a:rPr lang="ru-RU" sz="1600" dirty="0" err="1" smtClean="0"/>
              <a:t>b</a:t>
            </a:r>
            <a:r>
              <a:rPr lang="ru-RU" sz="1600" dirty="0" smtClean="0"/>
              <a:t>  - </a:t>
            </a:r>
            <a:r>
              <a:rPr lang="ru-RU" sz="1600" dirty="0" err="1" smtClean="0"/>
              <a:t>Підстави</a:t>
            </a:r>
            <a:r>
              <a:rPr lang="ru-RU" sz="1600" dirty="0" smtClean="0"/>
              <a:t>, </a:t>
            </a:r>
            <a:r>
              <a:rPr lang="ru-RU" sz="1600" dirty="0" err="1" smtClean="0"/>
              <a:t>c</a:t>
            </a:r>
            <a:r>
              <a:rPr lang="ru-RU" sz="1600" dirty="0" smtClean="0"/>
              <a:t> 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d</a:t>
            </a:r>
            <a:r>
              <a:rPr lang="ru-RU" sz="1600" dirty="0" smtClean="0"/>
              <a:t>  - </a:t>
            </a:r>
            <a:r>
              <a:rPr lang="ru-RU" sz="1600" dirty="0" err="1" smtClean="0"/>
              <a:t>Бічні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сторони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трапеції</a:t>
            </a:r>
            <a:r>
              <a:rPr lang="ru-RU" sz="1600" dirty="0" smtClean="0"/>
              <a:t>: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  <p:pic>
        <p:nvPicPr>
          <p:cNvPr id="4" name="Рисунок 3" descr="E:\Інна\867e3a93a284ed2d4a078a4d69362818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5072074"/>
            <a:ext cx="157163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E:\Інна\rubase_1_38077941_2102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5929330"/>
            <a:ext cx="31527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 стрелкой 7"/>
          <p:cNvCxnSpPr/>
          <p:nvPr/>
        </p:nvCxnSpPr>
        <p:spPr>
          <a:xfrm>
            <a:off x="928662" y="1500174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85720" y="2857496"/>
            <a:ext cx="278608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 flipH="1" flipV="1">
            <a:off x="-71470" y="1857364"/>
            <a:ext cx="135732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V="1">
            <a:off x="2035951" y="1821645"/>
            <a:ext cx="135732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8153424" y="6296044"/>
            <a:ext cx="714380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214282" y="6286520"/>
            <a:ext cx="714380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5400" dirty="0" smtClean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  <a:hlinkClick r:id="rId2" action="ppaction://hlinksldjump"/>
              </a:rPr>
              <a:t>Куб</a:t>
            </a:r>
            <a:endParaRPr lang="ru-RU" sz="5400" dirty="0">
              <a:solidFill>
                <a:schemeClr val="accent5">
                  <a:lumMod val="75000"/>
                </a:schemeClr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5715040" cy="5643602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Куб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гексаедр</a:t>
            </a:r>
            <a:r>
              <a:rPr lang="ru-RU" sz="1600" dirty="0" smtClean="0"/>
              <a:t> — </a:t>
            </a:r>
            <a:r>
              <a:rPr lang="ru-RU" sz="1600" dirty="0" err="1" smtClean="0"/>
              <a:t>правильний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багатогранник</a:t>
            </a:r>
            <a:r>
              <a:rPr lang="ru-RU" sz="1600" dirty="0" smtClean="0"/>
              <a:t>, </a:t>
            </a:r>
            <a:r>
              <a:rPr lang="ru-RU" sz="1600" dirty="0" err="1" smtClean="0"/>
              <a:t>кожна</a:t>
            </a:r>
            <a:r>
              <a:rPr lang="ru-RU" sz="1600" dirty="0" smtClean="0"/>
              <a:t> грань </a:t>
            </a:r>
            <a:r>
              <a:rPr lang="ru-RU" sz="1600" dirty="0" err="1" smtClean="0"/>
              <a:t>якого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квадратом. </a:t>
            </a:r>
            <a:r>
              <a:rPr lang="ru-RU" sz="1600" dirty="0" err="1" smtClean="0"/>
              <a:t>Окремий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випадок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паралелепіпеда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призми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b="1" dirty="0" err="1" smtClean="0"/>
              <a:t>Властивості</a:t>
            </a:r>
            <a:r>
              <a:rPr lang="ru-RU" sz="1600" b="1" dirty="0" smtClean="0"/>
              <a:t> куба</a:t>
            </a:r>
          </a:p>
          <a:p>
            <a:pPr>
              <a:buNone/>
            </a:pPr>
            <a:r>
              <a:rPr lang="ru-RU" sz="1600" dirty="0" smtClean="0"/>
              <a:t>1.В куб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вписати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тетраедр</a:t>
            </a:r>
            <a:r>
              <a:rPr lang="ru-RU" sz="1600" dirty="0" smtClean="0"/>
              <a:t> </a:t>
            </a:r>
            <a:r>
              <a:rPr lang="ru-RU" sz="1600" dirty="0" err="1" smtClean="0"/>
              <a:t>двома</a:t>
            </a:r>
            <a:r>
              <a:rPr lang="ru-RU" sz="1600" dirty="0" smtClean="0"/>
              <a:t> способами, </a:t>
            </a:r>
            <a:r>
              <a:rPr lang="ru-RU" sz="1600" dirty="0" err="1" smtClean="0"/>
              <a:t>притому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чотири</a:t>
            </a:r>
            <a:r>
              <a:rPr lang="ru-RU" sz="1600" dirty="0" smtClean="0"/>
              <a:t> </a:t>
            </a:r>
            <a:r>
              <a:rPr lang="ru-RU" sz="1600" dirty="0" err="1" smtClean="0"/>
              <a:t>вершини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тетраедра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будуть</a:t>
            </a:r>
            <a:r>
              <a:rPr lang="ru-RU" sz="1600" dirty="0" smtClean="0"/>
              <a:t> </a:t>
            </a:r>
            <a:r>
              <a:rPr lang="ru-RU" sz="1600" dirty="0" err="1" smtClean="0"/>
              <a:t>суміщено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чотирма</a:t>
            </a:r>
            <a:r>
              <a:rPr lang="ru-RU" sz="1600" dirty="0" smtClean="0"/>
              <a:t> </a:t>
            </a:r>
            <a:r>
              <a:rPr lang="ru-RU" sz="1600" dirty="0" err="1" smtClean="0"/>
              <a:t>вершинамі</a:t>
            </a:r>
            <a:r>
              <a:rPr lang="ru-RU" sz="1600" dirty="0" smtClean="0"/>
              <a:t> куба.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шість</a:t>
            </a:r>
            <a:r>
              <a:rPr lang="ru-RU" sz="1600" dirty="0" smtClean="0"/>
              <a:t> ребер </a:t>
            </a:r>
            <a:r>
              <a:rPr lang="ru-RU" sz="1600" dirty="0" err="1" smtClean="0"/>
              <a:t>тетраедра</a:t>
            </a:r>
            <a:r>
              <a:rPr lang="ru-RU" sz="1600" dirty="0" smtClean="0"/>
              <a:t> </a:t>
            </a:r>
            <a:r>
              <a:rPr lang="ru-RU" sz="1600" dirty="0" err="1" smtClean="0"/>
              <a:t>лежатимуть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шести гранях куба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дорівнюватимуть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діагоналі</a:t>
            </a:r>
            <a:r>
              <a:rPr lang="ru-RU" sz="1600" dirty="0" smtClean="0"/>
              <a:t> </a:t>
            </a:r>
            <a:r>
              <a:rPr lang="ru-RU" sz="1600" dirty="0" err="1" smtClean="0"/>
              <a:t>грані-квадрата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smtClean="0"/>
              <a:t>2.Чотири </a:t>
            </a:r>
            <a:r>
              <a:rPr lang="ru-RU" sz="1600" dirty="0" err="1" smtClean="0"/>
              <a:t>перетини</a:t>
            </a:r>
            <a:r>
              <a:rPr lang="ru-RU" sz="1600" dirty="0" smtClean="0"/>
              <a:t> куба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правильними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шестикутниками</a:t>
            </a:r>
            <a:r>
              <a:rPr lang="ru-RU" sz="1600" dirty="0" smtClean="0"/>
              <a:t> —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перетини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проходять</a:t>
            </a:r>
            <a:r>
              <a:rPr lang="ru-RU" sz="1600" dirty="0" smtClean="0"/>
              <a:t> через центр куба перпендикулярно </a:t>
            </a:r>
            <a:r>
              <a:rPr lang="ru-RU" sz="1600" dirty="0" err="1" smtClean="0"/>
              <a:t>чотирьом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діагоналям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smtClean="0"/>
              <a:t>3.У куб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вписати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октаедр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притому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шість</a:t>
            </a:r>
            <a:r>
              <a:rPr lang="ru-RU" sz="1600" dirty="0" smtClean="0"/>
              <a:t> вершин </a:t>
            </a:r>
            <a:r>
              <a:rPr lang="ru-RU" sz="1600" dirty="0" err="1" smtClean="0"/>
              <a:t>октаедра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будуть</a:t>
            </a:r>
            <a:r>
              <a:rPr lang="ru-RU" sz="1600" dirty="0" smtClean="0"/>
              <a:t> </a:t>
            </a:r>
            <a:r>
              <a:rPr lang="ru-RU" sz="1600" dirty="0" err="1" smtClean="0"/>
              <a:t>суміщено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центрами шести граней куба.</a:t>
            </a:r>
          </a:p>
          <a:p>
            <a:pPr>
              <a:buNone/>
            </a:pPr>
            <a:r>
              <a:rPr lang="ru-RU" sz="1600" dirty="0" smtClean="0"/>
              <a:t>4.Куб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вписати</a:t>
            </a:r>
            <a:r>
              <a:rPr lang="ru-RU" sz="1600" dirty="0" smtClean="0"/>
              <a:t> в </a:t>
            </a:r>
            <a:r>
              <a:rPr lang="ru-RU" sz="1600" dirty="0" err="1" smtClean="0"/>
              <a:t>октаедр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притому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вісім</a:t>
            </a:r>
            <a:r>
              <a:rPr lang="ru-RU" sz="1600" dirty="0" smtClean="0"/>
              <a:t> вершин куба </a:t>
            </a:r>
            <a:r>
              <a:rPr lang="ru-RU" sz="1600" dirty="0" err="1" smtClean="0"/>
              <a:t>будуть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розташовано</a:t>
            </a:r>
            <a:r>
              <a:rPr lang="ru-RU" sz="1600" dirty="0" smtClean="0"/>
              <a:t> в центрах восьми гранях </a:t>
            </a:r>
            <a:r>
              <a:rPr lang="ru-RU" sz="1600" dirty="0" err="1" smtClean="0"/>
              <a:t>октаедра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b="1" dirty="0" err="1" smtClean="0"/>
              <a:t>Формули</a:t>
            </a:r>
            <a:endParaRPr lang="ru-RU" sz="1600" b="1" dirty="0" smtClean="0"/>
          </a:p>
          <a:p>
            <a:pPr>
              <a:buNone/>
            </a:pPr>
            <a:r>
              <a:rPr lang="ru-RU" sz="1600" dirty="0" err="1" smtClean="0"/>
              <a:t>Площа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поверхні</a:t>
            </a:r>
            <a:r>
              <a:rPr lang="ru-RU" sz="1600" dirty="0" smtClean="0"/>
              <a:t> S, </a:t>
            </a:r>
            <a:r>
              <a:rPr lang="ru-RU" sz="1600" dirty="0" err="1" smtClean="0"/>
              <a:t>об'єм</a:t>
            </a:r>
            <a:r>
              <a:rPr lang="ru-RU" sz="1600" dirty="0" smtClean="0"/>
              <a:t> V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діагональ</a:t>
            </a:r>
            <a:r>
              <a:rPr lang="ru-RU" sz="1600" dirty="0" smtClean="0"/>
              <a:t> </a:t>
            </a:r>
            <a:r>
              <a:rPr lang="ru-RU" sz="1600" dirty="0" err="1" smtClean="0"/>
              <a:t>d</a:t>
            </a:r>
            <a:r>
              <a:rPr lang="ru-RU" sz="1600" dirty="0" smtClean="0"/>
              <a:t> куба </a:t>
            </a:r>
            <a:r>
              <a:rPr lang="ru-RU" sz="1600" dirty="0" err="1" smtClean="0"/>
              <a:t>з</a:t>
            </a:r>
            <a:r>
              <a:rPr lang="ru-RU" sz="1600" dirty="0" smtClean="0"/>
              <a:t> ребром а:</a:t>
            </a:r>
          </a:p>
          <a:p>
            <a:pPr>
              <a:buNone/>
            </a:pPr>
            <a:endParaRPr lang="ru-RU" sz="1600" dirty="0" smtClean="0"/>
          </a:p>
        </p:txBody>
      </p:sp>
      <p:pic>
        <p:nvPicPr>
          <p:cNvPr id="4" name="Рисунок 3" descr="E:\Інна\add79b8bc76dd214ae9eb7774d37e927.png"/>
          <p:cNvPicPr/>
          <p:nvPr/>
        </p:nvPicPr>
        <p:blipFill>
          <a:blip r:embed="rId3">
            <a:lum bright="-100000"/>
          </a:blip>
          <a:srcRect/>
          <a:stretch>
            <a:fillRect/>
          </a:stretch>
        </p:blipFill>
        <p:spPr bwMode="auto">
          <a:xfrm>
            <a:off x="428596" y="5929330"/>
            <a:ext cx="857256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E:\Інна\75ec9c1092ad9603a2809e8f3fc7c6cc.png"/>
          <p:cNvPicPr/>
          <p:nvPr/>
        </p:nvPicPr>
        <p:blipFill>
          <a:blip r:embed="rId4">
            <a:lum bright="-100000"/>
          </a:blip>
          <a:srcRect/>
          <a:stretch>
            <a:fillRect/>
          </a:stretch>
        </p:blipFill>
        <p:spPr bwMode="auto">
          <a:xfrm>
            <a:off x="3643306" y="5857892"/>
            <a:ext cx="928694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E:\Інна\5e5c7fed7407bfda61cc13addb1bc0c8.png"/>
          <p:cNvPicPr/>
          <p:nvPr/>
        </p:nvPicPr>
        <p:blipFill>
          <a:blip r:embed="rId5">
            <a:lum bright="-100000"/>
          </a:blip>
          <a:srcRect/>
          <a:stretch>
            <a:fillRect/>
          </a:stretch>
        </p:blipFill>
        <p:spPr bwMode="auto">
          <a:xfrm>
            <a:off x="1714480" y="5857892"/>
            <a:ext cx="107157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Куб 6"/>
          <p:cNvSpPr/>
          <p:nvPr/>
        </p:nvSpPr>
        <p:spPr>
          <a:xfrm>
            <a:off x="6357950" y="1785926"/>
            <a:ext cx="2500330" cy="2428892"/>
          </a:xfrm>
          <a:prstGeom prst="cub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153424" y="6296044"/>
            <a:ext cx="714380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214282" y="6286520"/>
            <a:ext cx="714380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972452" cy="939784"/>
          </a:xfrm>
        </p:spPr>
        <p:txBody>
          <a:bodyPr/>
          <a:lstStyle/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  <a:latin typeface="Segoe Script" pitchFamily="34" charset="0"/>
                <a:hlinkClick r:id="rId2" action="ppaction://hlinksldjump"/>
              </a:rPr>
              <a:t>Паралелепіпед</a:t>
            </a:r>
            <a:endParaRPr lang="ru-RU" dirty="0">
              <a:solidFill>
                <a:schemeClr val="bg2">
                  <a:lumMod val="25000"/>
                </a:schemeClr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488" y="857232"/>
            <a:ext cx="6000792" cy="5715040"/>
          </a:xfrm>
        </p:spPr>
        <p:txBody>
          <a:bodyPr>
            <a:normAutofit/>
          </a:bodyPr>
          <a:lstStyle/>
          <a:p>
            <a:r>
              <a:rPr lang="ru-RU" sz="1600" dirty="0" err="1" smtClean="0"/>
              <a:t>Паралелепіпед</a:t>
            </a:r>
            <a:r>
              <a:rPr lang="ru-RU" sz="1600" dirty="0" smtClean="0"/>
              <a:t> (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грец</a:t>
            </a:r>
            <a:r>
              <a:rPr lang="ru-RU" sz="1600" dirty="0" smtClean="0"/>
              <a:t>. </a:t>
            </a:r>
            <a:r>
              <a:rPr lang="el-GR" sz="1600" dirty="0" smtClean="0"/>
              <a:t>παράλλος — </a:t>
            </a:r>
            <a:r>
              <a:rPr lang="ru-RU" sz="1600" dirty="0" err="1" smtClean="0"/>
              <a:t>паралельний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грец</a:t>
            </a:r>
            <a:r>
              <a:rPr lang="ru-RU" sz="1600" dirty="0" smtClean="0"/>
              <a:t>. </a:t>
            </a:r>
            <a:r>
              <a:rPr lang="el-GR" sz="1600" dirty="0" smtClean="0"/>
              <a:t>επιπεδον — </a:t>
            </a:r>
            <a:r>
              <a:rPr lang="ru-RU" sz="1600" dirty="0" err="1" smtClean="0"/>
              <a:t>площина</a:t>
            </a:r>
            <a:r>
              <a:rPr lang="ru-RU" sz="1600" dirty="0" smtClean="0"/>
              <a:t>) — шестигранник, гранями </a:t>
            </a:r>
            <a:r>
              <a:rPr lang="ru-RU" sz="1600" dirty="0" err="1" smtClean="0"/>
              <a:t>якого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паралелограми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призма, основою </a:t>
            </a:r>
            <a:r>
              <a:rPr lang="ru-RU" sz="1600" dirty="0" err="1" smtClean="0"/>
              <a:t>якої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паралелограм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Типи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паралелепіпедів</a:t>
            </a:r>
            <a:endParaRPr lang="ru-RU" sz="1600" dirty="0" smtClean="0"/>
          </a:p>
          <a:p>
            <a:pPr>
              <a:buNone/>
            </a:pPr>
            <a:r>
              <a:rPr lang="ru-RU" sz="1600" dirty="0" err="1" smtClean="0"/>
              <a:t>Паралелепіпеди</a:t>
            </a:r>
            <a:r>
              <a:rPr lang="ru-RU" sz="1600" dirty="0" smtClean="0"/>
              <a:t>, як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призми</a:t>
            </a:r>
            <a:r>
              <a:rPr lang="ru-RU" sz="1600" dirty="0" smtClean="0"/>
              <a:t>,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прямими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похилими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smtClean="0"/>
              <a:t>Прямим </a:t>
            </a:r>
            <a:r>
              <a:rPr lang="ru-RU" sz="1600" dirty="0" err="1" smtClean="0"/>
              <a:t>паралелепіпедом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називається</a:t>
            </a:r>
            <a:r>
              <a:rPr lang="ru-RU" sz="1600" dirty="0" smtClean="0"/>
              <a:t> пряма призма, основа </a:t>
            </a:r>
            <a:r>
              <a:rPr lang="ru-RU" sz="1600" dirty="0" err="1" smtClean="0"/>
              <a:t>якої</a:t>
            </a:r>
            <a:r>
              <a:rPr lang="ru-RU" sz="1600" dirty="0" smtClean="0"/>
              <a:t> — </a:t>
            </a:r>
            <a:r>
              <a:rPr lang="ru-RU" sz="1600" dirty="0" err="1" smtClean="0"/>
              <a:t>паралелограм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err="1" smtClean="0"/>
              <a:t>Довжини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трьох</a:t>
            </a:r>
            <a:r>
              <a:rPr lang="ru-RU" sz="1600" dirty="0" smtClean="0"/>
              <a:t> ребер </a:t>
            </a:r>
            <a:r>
              <a:rPr lang="ru-RU" sz="1600" dirty="0" err="1" smtClean="0"/>
              <a:t>прямокутного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паралелепіпеда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спільний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кінець</a:t>
            </a:r>
            <a:r>
              <a:rPr lang="ru-RU" sz="1600" dirty="0" smtClean="0"/>
              <a:t>, </a:t>
            </a:r>
            <a:r>
              <a:rPr lang="ru-RU" sz="1600" dirty="0" err="1" smtClean="0"/>
              <a:t>називають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вимірами</a:t>
            </a:r>
            <a:r>
              <a:rPr lang="ru-RU" sz="1600" dirty="0" smtClean="0"/>
              <a:t>.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dirty="0" err="1" smtClean="0"/>
              <a:t>існують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сірникові</a:t>
            </a:r>
            <a:r>
              <a:rPr lang="ru-RU" sz="1600" dirty="0" smtClean="0"/>
              <a:t> коробки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вимірами</a:t>
            </a:r>
            <a:r>
              <a:rPr lang="ru-RU" sz="1600" dirty="0" smtClean="0"/>
              <a:t> 15, 35, 50 мм</a:t>
            </a:r>
          </a:p>
          <a:p>
            <a:pPr>
              <a:buNone/>
            </a:pPr>
            <a:r>
              <a:rPr lang="ru-RU" sz="1600" dirty="0" smtClean="0"/>
              <a:t>Куб — </a:t>
            </a:r>
            <a:r>
              <a:rPr lang="ru-RU" sz="1600" dirty="0" err="1" smtClean="0"/>
              <a:t>прямокутний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паралелепіпед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рівними</a:t>
            </a:r>
            <a:r>
              <a:rPr lang="ru-RU" sz="1600" dirty="0" smtClean="0"/>
              <a:t> сторонами.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шість</a:t>
            </a:r>
            <a:r>
              <a:rPr lang="ru-RU" sz="1600" dirty="0" smtClean="0"/>
              <a:t> граней куба — </a:t>
            </a:r>
            <a:r>
              <a:rPr lang="ru-RU" sz="1600" dirty="0" err="1" smtClean="0"/>
              <a:t>рівні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квадрати</a:t>
            </a:r>
            <a:endParaRPr lang="ru-RU" sz="1600" dirty="0" smtClean="0"/>
          </a:p>
          <a:p>
            <a:pPr>
              <a:buNone/>
            </a:pPr>
            <a:r>
              <a:rPr lang="ru-RU" sz="1600" dirty="0" err="1" smtClean="0"/>
              <a:t>Об'єм</a:t>
            </a:r>
            <a:r>
              <a:rPr lang="ru-RU" sz="1600" dirty="0" smtClean="0"/>
              <a:t> </a:t>
            </a:r>
            <a:r>
              <a:rPr lang="ru-RU" sz="1600" dirty="0" err="1" smtClean="0"/>
              <a:t>обчислюється</a:t>
            </a:r>
            <a:r>
              <a:rPr lang="ru-RU" sz="1600" dirty="0" smtClean="0"/>
              <a:t> за формулою: </a:t>
            </a:r>
          </a:p>
          <a:p>
            <a:pPr>
              <a:buNone/>
            </a:pPr>
            <a:r>
              <a:rPr lang="ru-RU" sz="1600" dirty="0" err="1" smtClean="0"/>
              <a:t>Площа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поверхні</a:t>
            </a:r>
            <a:r>
              <a:rPr lang="ru-RU" sz="1600" dirty="0" smtClean="0"/>
              <a:t>: </a:t>
            </a:r>
          </a:p>
          <a:p>
            <a:pPr>
              <a:buNone/>
            </a:pPr>
            <a:r>
              <a:rPr lang="ru-RU" sz="1600" dirty="0" err="1" smtClean="0"/>
              <a:t>Довжини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лицевих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діагоналей</a:t>
            </a:r>
            <a:r>
              <a:rPr lang="ru-RU" sz="1600" dirty="0" smtClean="0"/>
              <a:t>:</a:t>
            </a:r>
          </a:p>
          <a:p>
            <a:pPr>
              <a:buNone/>
            </a:pPr>
            <a:endParaRPr lang="ru-RU" sz="1600" dirty="0"/>
          </a:p>
        </p:txBody>
      </p:sp>
      <p:pic>
        <p:nvPicPr>
          <p:cNvPr id="4" name="Рисунок 3" descr="E:\Інна\8f5096a6b1f89d1ddd9c6992e6fc3346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4143380"/>
            <a:ext cx="1214446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E:\Інна\1e98ea2ebe2f0243cf27d99c90a63e3e.pn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4429132"/>
            <a:ext cx="2214578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E:\Інна\84c01f8308b47522fc56fac56d69b11e.pn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5143512"/>
            <a:ext cx="135732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E:\Інна\e7db7b37cb86a508f88bd28a4c55a9ae.pn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3240" y="5572140"/>
            <a:ext cx="142876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E:\Інна\a15dcf6d91747f6e6c66f6d098701cdd.pn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14678" y="6072206"/>
            <a:ext cx="135732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E:\Інна\parallelepiped.png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42844" y="1357298"/>
            <a:ext cx="2880545" cy="2428892"/>
          </a:xfrm>
          <a:prstGeom prst="rect">
            <a:avLst/>
          </a:prstGeom>
          <a:noFill/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153424" y="6296044"/>
            <a:ext cx="714380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назад 11">
            <a:hlinkClick r:id="" action="ppaction://hlinkshowjump?jump=previousslide" highlightClick="1"/>
          </p:cNvPr>
          <p:cNvSpPr/>
          <p:nvPr/>
        </p:nvSpPr>
        <p:spPr>
          <a:xfrm>
            <a:off x="214282" y="6286520"/>
            <a:ext cx="714380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993300"/>
                </a:solidFill>
                <a:latin typeface="Segoe Script" pitchFamily="34" charset="0"/>
                <a:hlinkClick r:id="rId2" action="ppaction://hlinksldjump"/>
              </a:rPr>
              <a:t>Призма</a:t>
            </a:r>
            <a:endParaRPr lang="ru-RU" dirty="0">
              <a:solidFill>
                <a:srgbClr val="993300"/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084"/>
            <a:ext cx="5715040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500" dirty="0" smtClean="0"/>
              <a:t>Призма — </a:t>
            </a:r>
            <a:r>
              <a:rPr lang="ru-RU" sz="1500" dirty="0" err="1" smtClean="0"/>
              <a:t>багатогранник</a:t>
            </a:r>
            <a:r>
              <a:rPr lang="ru-RU" sz="1500" dirty="0" smtClean="0"/>
              <a:t>, </a:t>
            </a:r>
            <a:r>
              <a:rPr lang="ru-RU" sz="1500" dirty="0" err="1" smtClean="0"/>
              <a:t>дві</a:t>
            </a:r>
            <a:r>
              <a:rPr lang="ru-RU" sz="1500" dirty="0" smtClean="0"/>
              <a:t> </a:t>
            </a:r>
            <a:r>
              <a:rPr lang="ru-RU" sz="1500" dirty="0" err="1" smtClean="0"/>
              <a:t>грані</a:t>
            </a:r>
            <a:r>
              <a:rPr lang="ru-RU" sz="1500" dirty="0" smtClean="0"/>
              <a:t> </a:t>
            </a:r>
            <a:r>
              <a:rPr lang="ru-RU" sz="1500" dirty="0" err="1" smtClean="0"/>
              <a:t>якого</a:t>
            </a:r>
            <a:r>
              <a:rPr lang="ru-RU" sz="1500" dirty="0" smtClean="0"/>
              <a:t> (</a:t>
            </a:r>
            <a:r>
              <a:rPr lang="ru-RU" sz="1500" dirty="0" err="1" smtClean="0"/>
              <a:t>основи</a:t>
            </a:r>
            <a:r>
              <a:rPr lang="ru-RU" sz="1500" dirty="0" smtClean="0"/>
              <a:t>) </a:t>
            </a:r>
            <a:r>
              <a:rPr lang="ru-RU" sz="1500" dirty="0" err="1" smtClean="0"/>
              <a:t>є</a:t>
            </a:r>
            <a:r>
              <a:rPr lang="ru-RU" sz="1500" dirty="0" smtClean="0"/>
              <a:t> </a:t>
            </a:r>
            <a:r>
              <a:rPr lang="ru-RU" sz="1500" dirty="0" err="1" smtClean="0"/>
              <a:t>рівними</a:t>
            </a:r>
            <a:r>
              <a:rPr lang="ru-RU" sz="1500" dirty="0" smtClean="0"/>
              <a:t> </a:t>
            </a:r>
            <a:r>
              <a:rPr lang="ru-RU" sz="1500" dirty="0" err="1" smtClean="0"/>
              <a:t>багатокутниками</a:t>
            </a:r>
            <a:r>
              <a:rPr lang="ru-RU" sz="1500" dirty="0" smtClean="0"/>
              <a:t> </a:t>
            </a:r>
            <a:r>
              <a:rPr lang="ru-RU" sz="1500" dirty="0" err="1" smtClean="0"/>
              <a:t>з</a:t>
            </a:r>
            <a:r>
              <a:rPr lang="ru-RU" sz="1500" dirty="0" smtClean="0"/>
              <a:t> </a:t>
            </a:r>
            <a:r>
              <a:rPr lang="ru-RU" sz="1500" dirty="0" err="1" smtClean="0"/>
              <a:t>відповідно</a:t>
            </a:r>
            <a:r>
              <a:rPr lang="ru-RU" sz="1500" dirty="0" smtClean="0"/>
              <a:t> </a:t>
            </a:r>
            <a:r>
              <a:rPr lang="ru-RU" sz="1500" dirty="0" err="1" smtClean="0"/>
              <a:t>паралельними</a:t>
            </a:r>
            <a:r>
              <a:rPr lang="ru-RU" sz="1500" dirty="0" smtClean="0"/>
              <a:t> сторонами, а </a:t>
            </a:r>
            <a:r>
              <a:rPr lang="ru-RU" sz="1500" dirty="0" err="1" smtClean="0"/>
              <a:t>бічні</a:t>
            </a:r>
            <a:r>
              <a:rPr lang="ru-RU" sz="1500" dirty="0" smtClean="0"/>
              <a:t> </a:t>
            </a:r>
            <a:r>
              <a:rPr lang="ru-RU" sz="1500" dirty="0" err="1" smtClean="0"/>
              <a:t>грані</a:t>
            </a:r>
            <a:r>
              <a:rPr lang="ru-RU" sz="1500" dirty="0" smtClean="0"/>
              <a:t> — </a:t>
            </a:r>
            <a:r>
              <a:rPr lang="ru-RU" sz="1500" dirty="0" err="1" smtClean="0"/>
              <a:t>паралелограмами</a:t>
            </a:r>
            <a:r>
              <a:rPr lang="ru-RU" sz="1500" dirty="0" smtClean="0"/>
              <a:t>.</a:t>
            </a:r>
          </a:p>
          <a:p>
            <a:pPr>
              <a:buNone/>
            </a:pPr>
            <a:r>
              <a:rPr lang="ru-RU" sz="1500" b="1" dirty="0" err="1" smtClean="0"/>
              <a:t>Основні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властивості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призми</a:t>
            </a:r>
            <a:r>
              <a:rPr lang="ru-RU" sz="1500" b="1" dirty="0" smtClean="0"/>
              <a:t>:</a:t>
            </a:r>
          </a:p>
          <a:p>
            <a:r>
              <a:rPr lang="ru-RU" sz="1500" dirty="0" smtClean="0"/>
              <a:t> </a:t>
            </a:r>
            <a:r>
              <a:rPr lang="ru-RU" sz="1500" dirty="0" err="1" smtClean="0"/>
              <a:t>підстави</a:t>
            </a:r>
            <a:r>
              <a:rPr lang="ru-RU" sz="1500" dirty="0" smtClean="0"/>
              <a:t> </a:t>
            </a:r>
            <a:r>
              <a:rPr lang="ru-RU" sz="1500" dirty="0" err="1" smtClean="0"/>
              <a:t>призми</a:t>
            </a:r>
            <a:r>
              <a:rPr lang="ru-RU" sz="1500" dirty="0" smtClean="0"/>
              <a:t> - </a:t>
            </a:r>
            <a:r>
              <a:rPr lang="ru-RU" sz="1500" dirty="0" err="1" smtClean="0"/>
              <a:t>паралельні</a:t>
            </a:r>
            <a:r>
              <a:rPr lang="ru-RU" sz="1500" dirty="0" smtClean="0"/>
              <a:t>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dirty="0" err="1" smtClean="0"/>
              <a:t>рівні</a:t>
            </a:r>
            <a:r>
              <a:rPr lang="ru-RU" sz="1500" dirty="0" smtClean="0"/>
              <a:t> </a:t>
            </a:r>
            <a:r>
              <a:rPr lang="ru-RU" sz="1500" dirty="0" err="1" smtClean="0"/>
              <a:t>багатокутники</a:t>
            </a:r>
            <a:r>
              <a:rPr lang="ru-RU" sz="1500" dirty="0" smtClean="0"/>
              <a:t>;</a:t>
            </a:r>
          </a:p>
          <a:p>
            <a:r>
              <a:rPr lang="ru-RU" sz="1500" dirty="0" smtClean="0"/>
              <a:t> </a:t>
            </a:r>
            <a:r>
              <a:rPr lang="ru-RU" sz="1500" dirty="0" err="1" smtClean="0"/>
              <a:t>бічні</a:t>
            </a:r>
            <a:r>
              <a:rPr lang="ru-RU" sz="1500" dirty="0" smtClean="0"/>
              <a:t> </a:t>
            </a:r>
            <a:r>
              <a:rPr lang="ru-RU" sz="1500" dirty="0" err="1" smtClean="0"/>
              <a:t>грані</a:t>
            </a:r>
            <a:r>
              <a:rPr lang="ru-RU" sz="1500" dirty="0" smtClean="0"/>
              <a:t> </a:t>
            </a:r>
            <a:r>
              <a:rPr lang="ru-RU" sz="1500" dirty="0" err="1" smtClean="0"/>
              <a:t>призми</a:t>
            </a:r>
            <a:r>
              <a:rPr lang="ru-RU" sz="1500" dirty="0" smtClean="0"/>
              <a:t> - </a:t>
            </a:r>
            <a:r>
              <a:rPr lang="ru-RU" sz="1500" dirty="0" err="1" smtClean="0"/>
              <a:t>завжди</a:t>
            </a:r>
            <a:r>
              <a:rPr lang="ru-RU" sz="1500" dirty="0" smtClean="0"/>
              <a:t> </a:t>
            </a:r>
            <a:r>
              <a:rPr lang="ru-RU" sz="1500" dirty="0" err="1" smtClean="0"/>
              <a:t>паралелограми</a:t>
            </a:r>
            <a:r>
              <a:rPr lang="ru-RU" sz="1500" dirty="0" smtClean="0"/>
              <a:t>;</a:t>
            </a:r>
          </a:p>
          <a:p>
            <a:r>
              <a:rPr lang="ru-RU" sz="1500" dirty="0" err="1" smtClean="0"/>
              <a:t>бічні</a:t>
            </a:r>
            <a:r>
              <a:rPr lang="ru-RU" sz="1500" dirty="0" smtClean="0"/>
              <a:t> ребра </a:t>
            </a:r>
            <a:r>
              <a:rPr lang="ru-RU" sz="1500" dirty="0" err="1" smtClean="0"/>
              <a:t>призми</a:t>
            </a:r>
            <a:r>
              <a:rPr lang="ru-RU" sz="1500" dirty="0" smtClean="0"/>
              <a:t> </a:t>
            </a:r>
            <a:r>
              <a:rPr lang="ru-RU" sz="1500" dirty="0" err="1" smtClean="0"/>
              <a:t>паралельні</a:t>
            </a:r>
            <a:r>
              <a:rPr lang="ru-RU" sz="1500" dirty="0" smtClean="0"/>
              <a:t> один одному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dirty="0" err="1" smtClean="0"/>
              <a:t>мають</a:t>
            </a:r>
            <a:r>
              <a:rPr lang="ru-RU" sz="1500" dirty="0" smtClean="0"/>
              <a:t> </a:t>
            </a:r>
            <a:r>
              <a:rPr lang="ru-RU" sz="1500" dirty="0" err="1" smtClean="0"/>
              <a:t>рівну</a:t>
            </a:r>
            <a:r>
              <a:rPr lang="ru-RU" sz="1500" dirty="0" smtClean="0"/>
              <a:t> </a:t>
            </a:r>
            <a:r>
              <a:rPr lang="ru-RU" sz="1500" dirty="0" err="1" smtClean="0"/>
              <a:t>довжину</a:t>
            </a:r>
            <a:r>
              <a:rPr lang="ru-RU" sz="1500" dirty="0" smtClean="0"/>
              <a:t>.</a:t>
            </a:r>
          </a:p>
          <a:p>
            <a:pPr>
              <a:buNone/>
            </a:pPr>
            <a:r>
              <a:rPr lang="ru-RU" sz="1500" dirty="0" err="1" smtClean="0"/>
              <a:t>Обсяг</a:t>
            </a:r>
            <a:r>
              <a:rPr lang="ru-RU" sz="1500" dirty="0" smtClean="0"/>
              <a:t> </a:t>
            </a:r>
            <a:r>
              <a:rPr lang="ru-RU" sz="1500" dirty="0" err="1" smtClean="0"/>
              <a:t>призми</a:t>
            </a:r>
            <a:r>
              <a:rPr lang="ru-RU" sz="1500" dirty="0" smtClean="0"/>
              <a:t> </a:t>
            </a:r>
            <a:r>
              <a:rPr lang="ru-RU" sz="1500" dirty="0" err="1" smtClean="0"/>
              <a:t>дорівнює</a:t>
            </a:r>
            <a:r>
              <a:rPr lang="ru-RU" sz="1500" dirty="0" smtClean="0"/>
              <a:t> </a:t>
            </a:r>
            <a:r>
              <a:rPr lang="ru-RU" sz="1500" dirty="0" err="1" smtClean="0"/>
              <a:t>добутку</a:t>
            </a:r>
            <a:r>
              <a:rPr lang="ru-RU" sz="1500" dirty="0" smtClean="0"/>
              <a:t> </a:t>
            </a:r>
            <a:r>
              <a:rPr lang="ru-RU" sz="1500" dirty="0" err="1" smtClean="0"/>
              <a:t>її</a:t>
            </a:r>
            <a:r>
              <a:rPr lang="ru-RU" sz="1500" dirty="0" smtClean="0"/>
              <a:t> </a:t>
            </a:r>
            <a:r>
              <a:rPr lang="ru-RU" sz="1500" dirty="0" err="1" smtClean="0"/>
              <a:t>висоти</a:t>
            </a:r>
            <a:r>
              <a:rPr lang="ru-RU" sz="1500" dirty="0" smtClean="0"/>
              <a:t> на </a:t>
            </a:r>
            <a:r>
              <a:rPr lang="ru-RU" sz="1500" dirty="0" err="1" smtClean="0"/>
              <a:t>площа</a:t>
            </a:r>
            <a:r>
              <a:rPr lang="ru-RU" sz="1500" dirty="0" smtClean="0"/>
              <a:t> </a:t>
            </a:r>
            <a:r>
              <a:rPr lang="ru-RU" sz="1500" dirty="0" err="1" smtClean="0"/>
              <a:t>підстави</a:t>
            </a:r>
            <a:r>
              <a:rPr lang="ru-RU" sz="1500" dirty="0" smtClean="0"/>
              <a:t>:</a:t>
            </a:r>
          </a:p>
          <a:p>
            <a:pPr>
              <a:buNone/>
            </a:pPr>
            <a:endParaRPr lang="uk-UA" sz="1500" dirty="0"/>
          </a:p>
          <a:p>
            <a:pPr>
              <a:buNone/>
            </a:pPr>
            <a:r>
              <a:rPr lang="ru-RU" sz="1500" dirty="0" err="1" smtClean="0"/>
              <a:t>Площа</a:t>
            </a:r>
            <a:r>
              <a:rPr lang="ru-RU" sz="1500" dirty="0" smtClean="0"/>
              <a:t> </a:t>
            </a:r>
            <a:r>
              <a:rPr lang="ru-RU" sz="1500" dirty="0" err="1" smtClean="0"/>
              <a:t>бічної</a:t>
            </a:r>
            <a:r>
              <a:rPr lang="ru-RU" sz="1500" dirty="0" smtClean="0"/>
              <a:t> </a:t>
            </a:r>
            <a:r>
              <a:rPr lang="ru-RU" sz="1500" dirty="0" err="1" smtClean="0"/>
              <a:t>поверхні</a:t>
            </a:r>
            <a:r>
              <a:rPr lang="ru-RU" sz="1500" dirty="0" smtClean="0"/>
              <a:t> </a:t>
            </a:r>
            <a:r>
              <a:rPr lang="ru-RU" sz="1500" dirty="0" err="1" smtClean="0"/>
              <a:t>довільної</a:t>
            </a:r>
            <a:r>
              <a:rPr lang="ru-RU" sz="1500" dirty="0" smtClean="0"/>
              <a:t> </a:t>
            </a:r>
            <a:r>
              <a:rPr lang="ru-RU" sz="1500" dirty="0" err="1" smtClean="0"/>
              <a:t>призми</a:t>
            </a:r>
            <a:r>
              <a:rPr lang="ru-RU" sz="1500" dirty="0" smtClean="0"/>
              <a:t>                   , </a:t>
            </a:r>
            <a:r>
              <a:rPr lang="ru-RU" sz="1500" dirty="0"/>
              <a:t>д</a:t>
            </a:r>
            <a:r>
              <a:rPr lang="ru-RU" sz="1500" dirty="0" smtClean="0"/>
              <a:t>е P  - </a:t>
            </a:r>
            <a:r>
              <a:rPr lang="ru-RU" sz="1500" dirty="0"/>
              <a:t>п</a:t>
            </a:r>
            <a:r>
              <a:rPr lang="ru-RU" sz="1500" dirty="0" smtClean="0"/>
              <a:t>ериметр </a:t>
            </a:r>
          </a:p>
          <a:p>
            <a:pPr>
              <a:buNone/>
            </a:pPr>
            <a:r>
              <a:rPr lang="ru-RU" sz="1500" dirty="0" smtClean="0"/>
              <a:t>перпендикулярного </a:t>
            </a:r>
            <a:r>
              <a:rPr lang="ru-RU" sz="1500" dirty="0" err="1" smtClean="0"/>
              <a:t>перерізу</a:t>
            </a:r>
            <a:r>
              <a:rPr lang="ru-RU" sz="1500" dirty="0" smtClean="0"/>
              <a:t>, </a:t>
            </a:r>
            <a:r>
              <a:rPr lang="ru-RU" sz="1500" dirty="0" err="1" smtClean="0"/>
              <a:t>l</a:t>
            </a:r>
            <a:r>
              <a:rPr lang="ru-RU" sz="1500" dirty="0" smtClean="0"/>
              <a:t>  - </a:t>
            </a:r>
            <a:r>
              <a:rPr lang="ru-RU" sz="1500" dirty="0" err="1"/>
              <a:t>д</a:t>
            </a:r>
            <a:r>
              <a:rPr lang="ru-RU" sz="1500" dirty="0" err="1" smtClean="0"/>
              <a:t>овжина</a:t>
            </a:r>
            <a:r>
              <a:rPr lang="ru-RU" sz="1500" dirty="0" smtClean="0"/>
              <a:t> </a:t>
            </a:r>
            <a:r>
              <a:rPr lang="ru-RU" sz="1500" dirty="0" err="1" smtClean="0"/>
              <a:t>бічного</a:t>
            </a:r>
            <a:r>
              <a:rPr lang="ru-RU" sz="1500" dirty="0" smtClean="0"/>
              <a:t> ребра</a:t>
            </a:r>
          </a:p>
          <a:p>
            <a:pPr>
              <a:buNone/>
            </a:pPr>
            <a:r>
              <a:rPr lang="en-US" sz="1500" dirty="0" smtClean="0"/>
              <a:t>S</a:t>
            </a:r>
            <a:r>
              <a:rPr lang="ru-RU" sz="1500" dirty="0" err="1" smtClean="0"/>
              <a:t>біч</a:t>
            </a:r>
            <a:r>
              <a:rPr lang="ru-RU" sz="1500" dirty="0" smtClean="0"/>
              <a:t> = </a:t>
            </a:r>
            <a:r>
              <a:rPr lang="en-US" sz="1500" dirty="0" smtClean="0"/>
              <a:t>P</a:t>
            </a:r>
            <a:r>
              <a:rPr lang="ru-RU" sz="1500" dirty="0" err="1" smtClean="0"/>
              <a:t>осн</a:t>
            </a:r>
            <a:r>
              <a:rPr lang="ru-RU" sz="1500" dirty="0" smtClean="0"/>
              <a:t> ∙ </a:t>
            </a:r>
            <a:r>
              <a:rPr lang="en-US" sz="1500" dirty="0" smtClean="0"/>
              <a:t>H – </a:t>
            </a:r>
            <a:r>
              <a:rPr lang="ru-RU" sz="1500" dirty="0" err="1" smtClean="0"/>
              <a:t>площа</a:t>
            </a:r>
            <a:r>
              <a:rPr lang="ru-RU" sz="1500" dirty="0" smtClean="0"/>
              <a:t> </a:t>
            </a:r>
            <a:r>
              <a:rPr lang="ru-RU" sz="1500" dirty="0" err="1" smtClean="0"/>
              <a:t>бічної</a:t>
            </a:r>
            <a:r>
              <a:rPr lang="ru-RU" sz="1500" dirty="0" smtClean="0"/>
              <a:t> </a:t>
            </a:r>
            <a:r>
              <a:rPr lang="ru-RU" sz="1500" dirty="0" err="1" smtClean="0"/>
              <a:t>поверхні</a:t>
            </a:r>
            <a:r>
              <a:rPr lang="ru-RU" sz="1500" dirty="0" smtClean="0"/>
              <a:t> </a:t>
            </a:r>
            <a:r>
              <a:rPr lang="ru-RU" sz="1500" dirty="0" err="1" smtClean="0"/>
              <a:t>прямої</a:t>
            </a:r>
            <a:r>
              <a:rPr lang="ru-RU" sz="1500" dirty="0" smtClean="0"/>
              <a:t> </a:t>
            </a:r>
          </a:p>
          <a:p>
            <a:pPr>
              <a:buNone/>
            </a:pPr>
            <a:r>
              <a:rPr lang="ru-RU" sz="1500" dirty="0" err="1" smtClean="0"/>
              <a:t>призми</a:t>
            </a:r>
            <a:r>
              <a:rPr lang="ru-RU" sz="1500" dirty="0" smtClean="0"/>
              <a:t>;</a:t>
            </a:r>
          </a:p>
          <a:p>
            <a:pPr>
              <a:buNone/>
            </a:pPr>
            <a:r>
              <a:rPr lang="en-US" sz="1500" dirty="0" smtClean="0"/>
              <a:t>S</a:t>
            </a:r>
            <a:r>
              <a:rPr lang="ru-RU" sz="1500" dirty="0" err="1" smtClean="0"/>
              <a:t>повн</a:t>
            </a:r>
            <a:r>
              <a:rPr lang="ru-RU" sz="1500" dirty="0" smtClean="0"/>
              <a:t> = </a:t>
            </a:r>
            <a:r>
              <a:rPr lang="en-US" sz="1500" dirty="0" smtClean="0"/>
              <a:t>S</a:t>
            </a:r>
            <a:r>
              <a:rPr lang="ru-RU" sz="1500" dirty="0" err="1" smtClean="0"/>
              <a:t>біч</a:t>
            </a:r>
            <a:r>
              <a:rPr lang="ru-RU" sz="1500" dirty="0" smtClean="0"/>
              <a:t> + 2∙</a:t>
            </a:r>
            <a:r>
              <a:rPr lang="en-US" sz="1500" dirty="0" smtClean="0"/>
              <a:t>S</a:t>
            </a:r>
            <a:r>
              <a:rPr lang="ru-RU" sz="1500" dirty="0" err="1" smtClean="0"/>
              <a:t>осн</a:t>
            </a:r>
            <a:r>
              <a:rPr lang="ru-RU" sz="1500" dirty="0" smtClean="0"/>
              <a:t> – </a:t>
            </a:r>
            <a:r>
              <a:rPr lang="ru-RU" sz="1500" dirty="0" err="1" smtClean="0"/>
              <a:t>площа</a:t>
            </a:r>
            <a:r>
              <a:rPr lang="ru-RU" sz="1500" dirty="0" smtClean="0"/>
              <a:t> </a:t>
            </a:r>
            <a:r>
              <a:rPr lang="ru-RU" sz="1500" dirty="0" err="1" smtClean="0"/>
              <a:t>повної</a:t>
            </a:r>
            <a:r>
              <a:rPr lang="ru-RU" sz="1500" dirty="0" smtClean="0"/>
              <a:t> </a:t>
            </a:r>
            <a:r>
              <a:rPr lang="ru-RU" sz="1500" dirty="0" err="1" smtClean="0"/>
              <a:t>поверхні</a:t>
            </a:r>
            <a:r>
              <a:rPr lang="ru-RU" sz="1500" dirty="0" smtClean="0"/>
              <a:t>;</a:t>
            </a:r>
          </a:p>
          <a:p>
            <a:pPr>
              <a:buNone/>
            </a:pPr>
            <a:r>
              <a:rPr lang="en-US" sz="1500" dirty="0" smtClean="0"/>
              <a:t>S</a:t>
            </a:r>
            <a:r>
              <a:rPr lang="ru-RU" sz="1500" dirty="0" smtClean="0"/>
              <a:t>пр. пар = 2∙(</a:t>
            </a:r>
            <a:r>
              <a:rPr lang="en-US" sz="1500" dirty="0" err="1" smtClean="0"/>
              <a:t>ab+ac+bc</a:t>
            </a:r>
            <a:r>
              <a:rPr lang="en-US" sz="1500" dirty="0" smtClean="0"/>
              <a:t>) - </a:t>
            </a:r>
            <a:r>
              <a:rPr lang="ru-RU" sz="1500" dirty="0" err="1" smtClean="0"/>
              <a:t>площа</a:t>
            </a:r>
            <a:r>
              <a:rPr lang="ru-RU" sz="1500" dirty="0" smtClean="0"/>
              <a:t> </a:t>
            </a:r>
            <a:r>
              <a:rPr lang="ru-RU" sz="1500" dirty="0" err="1" smtClean="0"/>
              <a:t>повної</a:t>
            </a:r>
            <a:r>
              <a:rPr lang="ru-RU" sz="1500" dirty="0" smtClean="0"/>
              <a:t> </a:t>
            </a:r>
            <a:r>
              <a:rPr lang="ru-RU" sz="1500" dirty="0" err="1" smtClean="0"/>
              <a:t>поверхні</a:t>
            </a:r>
            <a:r>
              <a:rPr lang="ru-RU" sz="1500" dirty="0" smtClean="0"/>
              <a:t> </a:t>
            </a:r>
          </a:p>
          <a:p>
            <a:pPr>
              <a:buNone/>
            </a:pPr>
            <a:r>
              <a:rPr lang="ru-RU" sz="1500" dirty="0" smtClean="0"/>
              <a:t>прямо </a:t>
            </a:r>
            <a:r>
              <a:rPr lang="ru-RU" sz="1500" dirty="0" err="1" smtClean="0"/>
              <a:t>кутного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паралелепіпеда</a:t>
            </a:r>
            <a:r>
              <a:rPr lang="ru-RU" sz="1500" dirty="0" smtClean="0"/>
              <a:t>, де </a:t>
            </a:r>
            <a:r>
              <a:rPr lang="en-US" sz="1500" dirty="0" smtClean="0"/>
              <a:t>a, b, c – </a:t>
            </a:r>
            <a:r>
              <a:rPr lang="ru-RU" sz="1500" dirty="0" err="1" smtClean="0"/>
              <a:t>виміри</a:t>
            </a:r>
            <a:endParaRPr lang="ru-RU" sz="1500" dirty="0" smtClean="0"/>
          </a:p>
          <a:p>
            <a:pPr>
              <a:buNone/>
            </a:pPr>
            <a:r>
              <a:rPr lang="ru-RU" sz="1500" dirty="0" smtClean="0"/>
              <a:t>(</a:t>
            </a:r>
            <a:r>
              <a:rPr lang="ru-RU" sz="1500" dirty="0" err="1" smtClean="0"/>
              <a:t>довжина</a:t>
            </a:r>
            <a:r>
              <a:rPr lang="ru-RU" sz="1500" dirty="0" smtClean="0"/>
              <a:t>, ширина, </a:t>
            </a:r>
            <a:r>
              <a:rPr lang="ru-RU" sz="1500" dirty="0" err="1" smtClean="0"/>
              <a:t>висота</a:t>
            </a:r>
            <a:r>
              <a:rPr lang="ru-RU" sz="1500" dirty="0" smtClean="0"/>
              <a:t>);</a:t>
            </a:r>
          </a:p>
          <a:p>
            <a:pPr>
              <a:buNone/>
            </a:pPr>
            <a:r>
              <a:rPr lang="en-US" sz="1500" dirty="0" smtClean="0"/>
              <a:t>S</a:t>
            </a:r>
            <a:r>
              <a:rPr lang="ru-RU" sz="1500" dirty="0" smtClean="0"/>
              <a:t>к. = 6∙</a:t>
            </a:r>
            <a:r>
              <a:rPr lang="en-US" sz="1500" dirty="0" smtClean="0"/>
              <a:t>a2 – </a:t>
            </a:r>
            <a:r>
              <a:rPr lang="ru-RU" sz="1500" dirty="0" err="1" smtClean="0"/>
              <a:t>площа</a:t>
            </a:r>
            <a:r>
              <a:rPr lang="ru-RU" sz="1500" dirty="0" smtClean="0"/>
              <a:t> куба, де а - сторона куба;</a:t>
            </a:r>
          </a:p>
          <a:p>
            <a:pPr>
              <a:buNone/>
            </a:pPr>
            <a:r>
              <a:rPr lang="en-US" sz="1500" dirty="0" smtClean="0"/>
              <a:t>V</a:t>
            </a:r>
            <a:r>
              <a:rPr lang="ru-RU" sz="1500" dirty="0" err="1" smtClean="0"/>
              <a:t>призми</a:t>
            </a:r>
            <a:r>
              <a:rPr lang="ru-RU" sz="1500" dirty="0" smtClean="0"/>
              <a:t> = </a:t>
            </a:r>
            <a:r>
              <a:rPr lang="en-US" sz="1500" dirty="0" smtClean="0"/>
              <a:t>S</a:t>
            </a:r>
            <a:r>
              <a:rPr lang="ru-RU" sz="1500" dirty="0" err="1" smtClean="0"/>
              <a:t>осн</a:t>
            </a:r>
            <a:r>
              <a:rPr lang="ru-RU" sz="1500" dirty="0" smtClean="0"/>
              <a:t> ∙ </a:t>
            </a:r>
            <a:r>
              <a:rPr lang="en-US" sz="1500" dirty="0" smtClean="0"/>
              <a:t>H – </a:t>
            </a:r>
            <a:r>
              <a:rPr lang="ru-RU" sz="1500" dirty="0" err="1" smtClean="0"/>
              <a:t>об’єм</a:t>
            </a:r>
            <a:r>
              <a:rPr lang="ru-RU" sz="1500" dirty="0" smtClean="0"/>
              <a:t> </a:t>
            </a:r>
            <a:r>
              <a:rPr lang="ru-RU" sz="1500" dirty="0" err="1" smtClean="0"/>
              <a:t>призми</a:t>
            </a:r>
            <a:r>
              <a:rPr lang="ru-RU" sz="1500" dirty="0" smtClean="0"/>
              <a:t>;</a:t>
            </a:r>
          </a:p>
        </p:txBody>
      </p:sp>
      <p:pic>
        <p:nvPicPr>
          <p:cNvPr id="4" name="Рисунок 3" descr="E:\Інна\rubase_1_7387234_41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357562"/>
            <a:ext cx="1000132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E:\Інна\rubase_1_7388194_395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3643314"/>
            <a:ext cx="714380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E:\Інна\prism.png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72198" y="1643050"/>
            <a:ext cx="2286000" cy="3162300"/>
          </a:xfrm>
          <a:prstGeom prst="rect">
            <a:avLst/>
          </a:prstGeom>
          <a:noFill/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153424" y="6296044"/>
            <a:ext cx="714380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214282" y="6429396"/>
            <a:ext cx="714380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896</Words>
  <Application>Microsoft Office PowerPoint</Application>
  <PresentationFormat>Экран (4:3)</PresentationFormat>
  <Paragraphs>120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Геометричні фігури</vt:lpstr>
      <vt:lpstr>Зміст</vt:lpstr>
      <vt:lpstr>Трикутник </vt:lpstr>
      <vt:lpstr>Прямокутник</vt:lpstr>
      <vt:lpstr>Квадрат</vt:lpstr>
      <vt:lpstr>Трапеція</vt:lpstr>
      <vt:lpstr>Куб</vt:lpstr>
      <vt:lpstr>Паралелепіпед</vt:lpstr>
      <vt:lpstr>Призма</vt:lpstr>
      <vt:lpstr>Піраміда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Геометричні фігури</dc:title>
  <dc:creator>admin</dc:creator>
  <cp:lastModifiedBy>admin</cp:lastModifiedBy>
  <cp:revision>19</cp:revision>
  <dcterms:created xsi:type="dcterms:W3CDTF">2012-12-27T21:24:15Z</dcterms:created>
  <dcterms:modified xsi:type="dcterms:W3CDTF">2012-12-28T00:29:26Z</dcterms:modified>
</cp:coreProperties>
</file>