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5" r:id="rId3"/>
    <p:sldId id="257" r:id="rId4"/>
    <p:sldId id="265" r:id="rId5"/>
    <p:sldId id="258" r:id="rId6"/>
    <p:sldId id="259" r:id="rId7"/>
    <p:sldId id="260" r:id="rId8"/>
    <p:sldId id="286" r:id="rId9"/>
    <p:sldId id="288" r:id="rId10"/>
    <p:sldId id="287" r:id="rId11"/>
    <p:sldId id="289" r:id="rId12"/>
    <p:sldId id="290" r:id="rId13"/>
    <p:sldId id="263" r:id="rId14"/>
    <p:sldId id="264" r:id="rId15"/>
    <p:sldId id="275" r:id="rId16"/>
    <p:sldId id="276" r:id="rId17"/>
    <p:sldId id="267" r:id="rId18"/>
    <p:sldId id="268" r:id="rId19"/>
    <p:sldId id="278" r:id="rId20"/>
    <p:sldId id="273" r:id="rId21"/>
    <p:sldId id="284" r:id="rId22"/>
    <p:sldId id="269" r:id="rId23"/>
    <p:sldId id="270" r:id="rId24"/>
    <p:sldId id="271" r:id="rId25"/>
    <p:sldId id="274" r:id="rId26"/>
    <p:sldId id="277" r:id="rId27"/>
    <p:sldId id="279" r:id="rId28"/>
    <p:sldId id="266" r:id="rId29"/>
    <p:sldId id="262" r:id="rId30"/>
    <p:sldId id="280" r:id="rId31"/>
    <p:sldId id="281" r:id="rId32"/>
    <p:sldId id="283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E4405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3" autoAdjust="0"/>
    <p:restoredTop sz="94660"/>
  </p:normalViewPr>
  <p:slideViewPr>
    <p:cSldViewPr>
      <p:cViewPr>
        <p:scale>
          <a:sx n="70" d="100"/>
          <a:sy n="70" d="100"/>
        </p:scale>
        <p:origin x="252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6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12" Type="http://schemas.openxmlformats.org/officeDocument/2006/relationships/image" Target="../media/image135.wmf"/><Relationship Id="rId2" Type="http://schemas.openxmlformats.org/officeDocument/2006/relationships/image" Target="../media/image125.wmf"/><Relationship Id="rId16" Type="http://schemas.openxmlformats.org/officeDocument/2006/relationships/image" Target="../media/image139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11" Type="http://schemas.openxmlformats.org/officeDocument/2006/relationships/image" Target="../media/image134.wmf"/><Relationship Id="rId5" Type="http://schemas.openxmlformats.org/officeDocument/2006/relationships/image" Target="../media/image128.wmf"/><Relationship Id="rId15" Type="http://schemas.openxmlformats.org/officeDocument/2006/relationships/image" Target="../media/image13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Relationship Id="rId14" Type="http://schemas.openxmlformats.org/officeDocument/2006/relationships/image" Target="../media/image1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7" Type="http://schemas.openxmlformats.org/officeDocument/2006/relationships/image" Target="../media/image146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13" Type="http://schemas.openxmlformats.org/officeDocument/2006/relationships/image" Target="../media/image173.wmf"/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12" Type="http://schemas.openxmlformats.org/officeDocument/2006/relationships/image" Target="../media/image172.wmf"/><Relationship Id="rId17" Type="http://schemas.openxmlformats.org/officeDocument/2006/relationships/image" Target="../media/image177.wmf"/><Relationship Id="rId2" Type="http://schemas.openxmlformats.org/officeDocument/2006/relationships/image" Target="../media/image162.wmf"/><Relationship Id="rId16" Type="http://schemas.openxmlformats.org/officeDocument/2006/relationships/image" Target="../media/image176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11" Type="http://schemas.openxmlformats.org/officeDocument/2006/relationships/image" Target="../media/image171.wmf"/><Relationship Id="rId5" Type="http://schemas.openxmlformats.org/officeDocument/2006/relationships/image" Target="../media/image165.wmf"/><Relationship Id="rId15" Type="http://schemas.openxmlformats.org/officeDocument/2006/relationships/image" Target="../media/image175.wmf"/><Relationship Id="rId10" Type="http://schemas.openxmlformats.org/officeDocument/2006/relationships/image" Target="../media/image170.wmf"/><Relationship Id="rId4" Type="http://schemas.openxmlformats.org/officeDocument/2006/relationships/image" Target="../media/image164.wmf"/><Relationship Id="rId9" Type="http://schemas.openxmlformats.org/officeDocument/2006/relationships/image" Target="../media/image169.wmf"/><Relationship Id="rId14" Type="http://schemas.openxmlformats.org/officeDocument/2006/relationships/image" Target="../media/image17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image" Target="../media/image180.wmf"/><Relationship Id="rId7" Type="http://schemas.openxmlformats.org/officeDocument/2006/relationships/image" Target="../media/image184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10" Type="http://schemas.openxmlformats.org/officeDocument/2006/relationships/image" Target="../media/image187.wmf"/><Relationship Id="rId4" Type="http://schemas.openxmlformats.org/officeDocument/2006/relationships/image" Target="../media/image181.wmf"/><Relationship Id="rId9" Type="http://schemas.openxmlformats.org/officeDocument/2006/relationships/image" Target="../media/image18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image" Target="../media/image190.wmf"/><Relationship Id="rId7" Type="http://schemas.openxmlformats.org/officeDocument/2006/relationships/image" Target="../media/image194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93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18" Type="http://schemas.openxmlformats.org/officeDocument/2006/relationships/image" Target="../media/image23.wmf"/><Relationship Id="rId26" Type="http://schemas.openxmlformats.org/officeDocument/2006/relationships/image" Target="../media/image31.wmf"/><Relationship Id="rId3" Type="http://schemas.openxmlformats.org/officeDocument/2006/relationships/image" Target="../media/image8.wmf"/><Relationship Id="rId21" Type="http://schemas.openxmlformats.org/officeDocument/2006/relationships/image" Target="../media/image26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wmf"/><Relationship Id="rId25" Type="http://schemas.openxmlformats.org/officeDocument/2006/relationships/image" Target="../media/image30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20" Type="http://schemas.openxmlformats.org/officeDocument/2006/relationships/image" Target="../media/image25.wmf"/><Relationship Id="rId29" Type="http://schemas.openxmlformats.org/officeDocument/2006/relationships/image" Target="../media/image34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24" Type="http://schemas.openxmlformats.org/officeDocument/2006/relationships/image" Target="../media/image29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23" Type="http://schemas.openxmlformats.org/officeDocument/2006/relationships/image" Target="../media/image28.wmf"/><Relationship Id="rId28" Type="http://schemas.openxmlformats.org/officeDocument/2006/relationships/image" Target="../media/image33.wmf"/><Relationship Id="rId10" Type="http://schemas.openxmlformats.org/officeDocument/2006/relationships/image" Target="../media/image15.wmf"/><Relationship Id="rId19" Type="http://schemas.openxmlformats.org/officeDocument/2006/relationships/image" Target="../media/image24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Relationship Id="rId22" Type="http://schemas.openxmlformats.org/officeDocument/2006/relationships/image" Target="../media/image27.wmf"/><Relationship Id="rId27" Type="http://schemas.openxmlformats.org/officeDocument/2006/relationships/image" Target="../media/image32.wmf"/><Relationship Id="rId30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17" Type="http://schemas.openxmlformats.org/officeDocument/2006/relationships/image" Target="../media/image66.wmf"/><Relationship Id="rId2" Type="http://schemas.openxmlformats.org/officeDocument/2006/relationships/image" Target="../media/image51.wmf"/><Relationship Id="rId16" Type="http://schemas.openxmlformats.org/officeDocument/2006/relationships/image" Target="../media/image65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11.wmf"/><Relationship Id="rId18" Type="http://schemas.openxmlformats.org/officeDocument/2006/relationships/image" Target="../media/image116.wmf"/><Relationship Id="rId3" Type="http://schemas.openxmlformats.org/officeDocument/2006/relationships/image" Target="../media/image101.wmf"/><Relationship Id="rId21" Type="http://schemas.openxmlformats.org/officeDocument/2006/relationships/image" Target="../media/image119.wmf"/><Relationship Id="rId7" Type="http://schemas.openxmlformats.org/officeDocument/2006/relationships/image" Target="../media/image105.wmf"/><Relationship Id="rId12" Type="http://schemas.openxmlformats.org/officeDocument/2006/relationships/image" Target="../media/image110.wmf"/><Relationship Id="rId17" Type="http://schemas.openxmlformats.org/officeDocument/2006/relationships/image" Target="../media/image115.wmf"/><Relationship Id="rId2" Type="http://schemas.openxmlformats.org/officeDocument/2006/relationships/image" Target="../media/image100.wmf"/><Relationship Id="rId16" Type="http://schemas.openxmlformats.org/officeDocument/2006/relationships/image" Target="../media/image114.wmf"/><Relationship Id="rId20" Type="http://schemas.openxmlformats.org/officeDocument/2006/relationships/image" Target="../media/image118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24" Type="http://schemas.openxmlformats.org/officeDocument/2006/relationships/image" Target="../media/image122.wmf"/><Relationship Id="rId5" Type="http://schemas.openxmlformats.org/officeDocument/2006/relationships/image" Target="../media/image103.wmf"/><Relationship Id="rId15" Type="http://schemas.openxmlformats.org/officeDocument/2006/relationships/image" Target="../media/image113.wmf"/><Relationship Id="rId23" Type="http://schemas.openxmlformats.org/officeDocument/2006/relationships/image" Target="../media/image121.wmf"/><Relationship Id="rId10" Type="http://schemas.openxmlformats.org/officeDocument/2006/relationships/image" Target="../media/image108.wmf"/><Relationship Id="rId19" Type="http://schemas.openxmlformats.org/officeDocument/2006/relationships/image" Target="../media/image117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Relationship Id="rId14" Type="http://schemas.openxmlformats.org/officeDocument/2006/relationships/image" Target="../media/image112.wmf"/><Relationship Id="rId22" Type="http://schemas.openxmlformats.org/officeDocument/2006/relationships/image" Target="../media/image1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FA277-0B73-4DAC-9167-E2BFC6289432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8D81F-7D4D-48DB-BF78-CCA2DF67D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D81F-7D4D-48DB-BF78-CCA2DF67D7E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175" y="762000"/>
            <a:ext cx="54102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9400" y="1622425"/>
            <a:ext cx="2781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53100" y="1622425"/>
            <a:ext cx="2781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753100" y="3832225"/>
            <a:ext cx="2781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2B9382-7C8B-47EC-BF45-E12E8A58EEF6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028D0BD-8C4E-4A0F-9786-D81CA5B51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image" Target="../media/image82.png"/><Relationship Id="rId9" Type="http://schemas.openxmlformats.org/officeDocument/2006/relationships/oleObject" Target="../embeddings/oleObject7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5.jpeg"/><Relationship Id="rId7" Type="http://schemas.openxmlformats.org/officeDocument/2006/relationships/oleObject" Target="../embeddings/oleObject75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4.bin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3.bin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90.jpeg"/><Relationship Id="rId9" Type="http://schemas.openxmlformats.org/officeDocument/2006/relationships/oleObject" Target="../embeddings/oleObject7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gif"/><Relationship Id="rId3" Type="http://schemas.openxmlformats.org/officeDocument/2006/relationships/image" Target="../media/image47.jpeg"/><Relationship Id="rId7" Type="http://schemas.openxmlformats.org/officeDocument/2006/relationships/image" Target="../media/image94.gif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98.gi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97.gi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9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oleObject" Target="../embeddings/oleObject90.bin"/><Relationship Id="rId18" Type="http://schemas.openxmlformats.org/officeDocument/2006/relationships/oleObject" Target="../embeddings/oleObject95.bin"/><Relationship Id="rId26" Type="http://schemas.openxmlformats.org/officeDocument/2006/relationships/oleObject" Target="../embeddings/oleObject103.bin"/><Relationship Id="rId3" Type="http://schemas.openxmlformats.org/officeDocument/2006/relationships/image" Target="../media/image123.jpeg"/><Relationship Id="rId21" Type="http://schemas.openxmlformats.org/officeDocument/2006/relationships/oleObject" Target="../embeddings/oleObject98.bin"/><Relationship Id="rId7" Type="http://schemas.openxmlformats.org/officeDocument/2006/relationships/slide" Target="slide30.xml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4.bin"/><Relationship Id="rId25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7.bin"/><Relationship Id="rId29" Type="http://schemas.openxmlformats.org/officeDocument/2006/relationships/oleObject" Target="../embeddings/oleObject10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8.bin"/><Relationship Id="rId24" Type="http://schemas.openxmlformats.org/officeDocument/2006/relationships/oleObject" Target="../embeddings/oleObject101.bin"/><Relationship Id="rId5" Type="http://schemas.openxmlformats.org/officeDocument/2006/relationships/slide" Target="slide31.xml"/><Relationship Id="rId15" Type="http://schemas.openxmlformats.org/officeDocument/2006/relationships/oleObject" Target="../embeddings/oleObject92.bin"/><Relationship Id="rId23" Type="http://schemas.openxmlformats.org/officeDocument/2006/relationships/oleObject" Target="../embeddings/oleObject100.bin"/><Relationship Id="rId28" Type="http://schemas.openxmlformats.org/officeDocument/2006/relationships/oleObject" Target="../embeddings/oleObject105.bin"/><Relationship Id="rId10" Type="http://schemas.openxmlformats.org/officeDocument/2006/relationships/oleObject" Target="../embeddings/oleObject87.bin"/><Relationship Id="rId19" Type="http://schemas.openxmlformats.org/officeDocument/2006/relationships/oleObject" Target="../embeddings/oleObject96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6.bin"/><Relationship Id="rId14" Type="http://schemas.openxmlformats.org/officeDocument/2006/relationships/oleObject" Target="../embeddings/oleObject91.bin"/><Relationship Id="rId22" Type="http://schemas.openxmlformats.org/officeDocument/2006/relationships/oleObject" Target="../embeddings/oleObject99.bin"/><Relationship Id="rId27" Type="http://schemas.openxmlformats.org/officeDocument/2006/relationships/oleObject" Target="../embeddings/oleObject104.bin"/><Relationship Id="rId30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oleObject" Target="../embeddings/oleObject114.bin"/><Relationship Id="rId18" Type="http://schemas.openxmlformats.org/officeDocument/2006/relationships/oleObject" Target="../embeddings/oleObject119.bin"/><Relationship Id="rId3" Type="http://schemas.openxmlformats.org/officeDocument/2006/relationships/image" Target="../media/image123.jpeg"/><Relationship Id="rId21" Type="http://schemas.openxmlformats.org/officeDocument/2006/relationships/oleObject" Target="../embeddings/oleObject122.bin"/><Relationship Id="rId7" Type="http://schemas.openxmlformats.org/officeDocument/2006/relationships/slide" Target="slide33.xml"/><Relationship Id="rId12" Type="http://schemas.openxmlformats.org/officeDocument/2006/relationships/oleObject" Target="../embeddings/oleObject113.bin"/><Relationship Id="rId17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2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8.bin"/><Relationship Id="rId11" Type="http://schemas.openxmlformats.org/officeDocument/2006/relationships/oleObject" Target="../embeddings/oleObject112.bin"/><Relationship Id="rId5" Type="http://schemas.openxmlformats.org/officeDocument/2006/relationships/slide" Target="slide32.xml"/><Relationship Id="rId15" Type="http://schemas.openxmlformats.org/officeDocument/2006/relationships/oleObject" Target="../embeddings/oleObject116.bin"/><Relationship Id="rId23" Type="http://schemas.openxmlformats.org/officeDocument/2006/relationships/slide" Target="slide2.xml"/><Relationship Id="rId10" Type="http://schemas.openxmlformats.org/officeDocument/2006/relationships/oleObject" Target="../embeddings/oleObject111.bin"/><Relationship Id="rId19" Type="http://schemas.openxmlformats.org/officeDocument/2006/relationships/oleObject" Target="../embeddings/oleObject120.bin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0.bin"/><Relationship Id="rId14" Type="http://schemas.openxmlformats.org/officeDocument/2006/relationships/oleObject" Target="../embeddings/oleObject115.bin"/><Relationship Id="rId22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147.jpeg"/><Relationship Id="rId7" Type="http://schemas.openxmlformats.org/officeDocument/2006/relationships/oleObject" Target="../embeddings/oleObject126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5.bin"/><Relationship Id="rId11" Type="http://schemas.openxmlformats.org/officeDocument/2006/relationships/slide" Target="slide22.xml"/><Relationship Id="rId5" Type="http://schemas.openxmlformats.org/officeDocument/2006/relationships/oleObject" Target="../embeddings/oleObject124.bin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47.jpeg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oleObject" Target="../embeddings/oleObject130.bin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gif"/><Relationship Id="rId3" Type="http://schemas.openxmlformats.org/officeDocument/2006/relationships/image" Target="../media/image153.gif"/><Relationship Id="rId7" Type="http://schemas.openxmlformats.org/officeDocument/2006/relationships/image" Target="../media/image157.gif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gif"/><Relationship Id="rId5" Type="http://schemas.openxmlformats.org/officeDocument/2006/relationships/image" Target="../media/image155.gif"/><Relationship Id="rId10" Type="http://schemas.openxmlformats.org/officeDocument/2006/relationships/slide" Target="slide2.xml"/><Relationship Id="rId4" Type="http://schemas.openxmlformats.org/officeDocument/2006/relationships/image" Target="../media/image154.gif"/><Relationship Id="rId9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oleObject" Target="../embeddings/oleObject144.bin"/><Relationship Id="rId18" Type="http://schemas.openxmlformats.org/officeDocument/2006/relationships/oleObject" Target="../embeddings/oleObject149.bin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8.bin"/><Relationship Id="rId12" Type="http://schemas.openxmlformats.org/officeDocument/2006/relationships/oleObject" Target="../embeddings/oleObject143.bin"/><Relationship Id="rId1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7.bin"/><Relationship Id="rId20" Type="http://schemas.openxmlformats.org/officeDocument/2006/relationships/slide" Target="slide1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7.bin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6.bin"/><Relationship Id="rId10" Type="http://schemas.openxmlformats.org/officeDocument/2006/relationships/oleObject" Target="../embeddings/oleObject141.bin"/><Relationship Id="rId19" Type="http://schemas.openxmlformats.org/officeDocument/2006/relationships/oleObject" Target="../embeddings/oleObject150.bin"/><Relationship Id="rId4" Type="http://schemas.openxmlformats.org/officeDocument/2006/relationships/oleObject" Target="../embeddings/oleObject135.bin"/><Relationship Id="rId9" Type="http://schemas.openxmlformats.org/officeDocument/2006/relationships/oleObject" Target="../embeddings/oleObject140.bin"/><Relationship Id="rId14" Type="http://schemas.openxmlformats.org/officeDocument/2006/relationships/oleObject" Target="../embeddings/oleObject14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slide" Target="slide17.xml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5.bin"/><Relationship Id="rId12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54.bin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3.bin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2.bin"/><Relationship Id="rId9" Type="http://schemas.openxmlformats.org/officeDocument/2006/relationships/oleObject" Target="../embeddings/oleObject15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4.bin"/><Relationship Id="rId11" Type="http://schemas.openxmlformats.org/officeDocument/2006/relationships/slide" Target="slide18.xml"/><Relationship Id="rId5" Type="http://schemas.openxmlformats.org/officeDocument/2006/relationships/oleObject" Target="../embeddings/oleObject163.bin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2.bin"/><Relationship Id="rId9" Type="http://schemas.openxmlformats.org/officeDocument/2006/relationships/oleObject" Target="../embeddings/oleObject16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99.jpeg"/><Relationship Id="rId4" Type="http://schemas.openxmlformats.org/officeDocument/2006/relationships/image" Target="../media/image19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gif"/><Relationship Id="rId3" Type="http://schemas.openxmlformats.org/officeDocument/2006/relationships/image" Target="../media/image201.gif"/><Relationship Id="rId7" Type="http://schemas.openxmlformats.org/officeDocument/2006/relationships/image" Target="../media/image205.gif"/><Relationship Id="rId2" Type="http://schemas.openxmlformats.org/officeDocument/2006/relationships/image" Target="../media/image20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gif"/><Relationship Id="rId5" Type="http://schemas.openxmlformats.org/officeDocument/2006/relationships/image" Target="../media/image203.gif"/><Relationship Id="rId10" Type="http://schemas.openxmlformats.org/officeDocument/2006/relationships/slide" Target="slide19.xml"/><Relationship Id="rId4" Type="http://schemas.openxmlformats.org/officeDocument/2006/relationships/image" Target="../media/image202.gif"/><Relationship Id="rId9" Type="http://schemas.openxmlformats.org/officeDocument/2006/relationships/image" Target="../media/image20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36.jpeg"/><Relationship Id="rId21" Type="http://schemas.openxmlformats.org/officeDocument/2006/relationships/oleObject" Target="../embeddings/oleObject19.bin"/><Relationship Id="rId34" Type="http://schemas.openxmlformats.org/officeDocument/2006/relationships/slide" Target="slide2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30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9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3" Type="http://schemas.openxmlformats.org/officeDocument/2006/relationships/image" Target="../media/image47.jpeg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63.bin"/><Relationship Id="rId3" Type="http://schemas.openxmlformats.org/officeDocument/2006/relationships/oleObject" Target="../embeddings/oleObject42.bin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68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67.jpeg"/><Relationship Id="rId11" Type="http://schemas.openxmlformats.org/officeDocument/2006/relationships/oleObject" Target="../embeddings/oleObject48.bin"/><Relationship Id="rId24" Type="http://schemas.openxmlformats.org/officeDocument/2006/relationships/oleObject" Target="../embeddings/oleObject61.bin"/><Relationship Id="rId5" Type="http://schemas.openxmlformats.org/officeDocument/2006/relationships/slide" Target="slide28.xml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60.bin"/><Relationship Id="rId28" Type="http://schemas.openxmlformats.org/officeDocument/2006/relationships/slide" Target="slide29.xml"/><Relationship Id="rId10" Type="http://schemas.openxmlformats.org/officeDocument/2006/relationships/oleObject" Target="../embeddings/oleObject47.bin"/><Relationship Id="rId19" Type="http://schemas.openxmlformats.org/officeDocument/2006/relationships/oleObject" Target="../embeddings/oleObject56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9.bin"/><Relationship Id="rId27" Type="http://schemas.openxmlformats.org/officeDocument/2006/relationships/oleObject" Target="../embeddings/oleObject64.bin"/><Relationship Id="rId30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420888"/>
            <a:ext cx="5400600" cy="3520035"/>
          </a:xfrm>
          <a:prstGeom prst="rect">
            <a:avLst/>
          </a:prstGeom>
        </p:spPr>
      </p:pic>
      <p:sp>
        <p:nvSpPr>
          <p:cNvPr id="6" name="Пирог 5"/>
          <p:cNvSpPr/>
          <p:nvPr/>
        </p:nvSpPr>
        <p:spPr>
          <a:xfrm>
            <a:off x="179512" y="476672"/>
            <a:ext cx="2232248" cy="2132856"/>
          </a:xfrm>
          <a:prstGeom prst="pi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36712"/>
            <a:ext cx="1000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spc="-30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</a:t>
            </a:r>
            <a:endParaRPr lang="ru-RU" sz="3600" i="1" spc="-300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1978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spc="-150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ПІДРУЧНИК</a:t>
            </a:r>
            <a:endParaRPr lang="ru-RU" sz="2800" spc="-150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476672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Інтеграл 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1313384"/>
            <a:ext cx="65437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його застосування</a:t>
            </a:r>
            <a:endParaRPr lang="ru-RU" sz="7200" b="1" dirty="0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858860">
            <a:off x="6540521" y="205183"/>
            <a:ext cx="2039622" cy="112116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11КЛАС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395536" y="6021288"/>
            <a:ext cx="792088" cy="6754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143380"/>
            <a:ext cx="6400800" cy="1800200"/>
          </a:xfrm>
          <a:noFill/>
        </p:spPr>
        <p:txBody>
          <a:bodyPr>
            <a:normAutofit fontScale="25000" lnSpcReduction="20000"/>
          </a:bodyPr>
          <a:lstStyle/>
          <a:p>
            <a:pPr algn="l"/>
            <a:endParaRPr lang="uk-UA" sz="4800" b="1" dirty="0" smtClean="0">
              <a:ln w="1905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pPr algn="l"/>
            <a:r>
              <a:rPr lang="uk-UA" sz="240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Ананьєва </a:t>
            </a:r>
          </a:p>
          <a:p>
            <a:pPr algn="l"/>
            <a:r>
              <a:rPr lang="uk-UA" sz="24000" b="1" i="1" dirty="0" smtClean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Поліна</a:t>
            </a:r>
          </a:p>
        </p:txBody>
      </p:sp>
      <p:sp>
        <p:nvSpPr>
          <p:cNvPr id="38" name="Нашивка 37"/>
          <p:cNvSpPr/>
          <p:nvPr/>
        </p:nvSpPr>
        <p:spPr>
          <a:xfrm>
            <a:off x="1187624" y="6021288"/>
            <a:ext cx="792088" cy="6754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1979712" y="6021288"/>
            <a:ext cx="792088" cy="6754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2771800" y="6021288"/>
            <a:ext cx="792088" cy="6754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3563888" y="6021288"/>
            <a:ext cx="792088" cy="6754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4355976" y="6021288"/>
            <a:ext cx="792088" cy="6754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>
            <a:off x="5148064" y="6021288"/>
            <a:ext cx="792088" cy="6754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Нашивка 43"/>
          <p:cNvSpPr/>
          <p:nvPr/>
        </p:nvSpPr>
        <p:spPr>
          <a:xfrm>
            <a:off x="5940152" y="6021288"/>
            <a:ext cx="792088" cy="6754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6660232" y="6021288"/>
            <a:ext cx="792088" cy="6754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7452320" y="6021288"/>
            <a:ext cx="792088" cy="6754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>
            <a:off x="8244408" y="6021288"/>
            <a:ext cx="792088" cy="6754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4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48680"/>
            <a:ext cx="850106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9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Приклади криволінійних трапецій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25193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87824" y="2564904"/>
            <a:ext cx="2743200" cy="1571625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564904"/>
            <a:ext cx="27035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-0.01411 C -0.09253 -0.0118 -0.09739 -0.01226 -0.10434 -0.00625 C -0.11042 -0.00093 -0.11389 0.00925 -0.11927 0.01572 C -0.12604 0.02382 -0.13455 0.02798 -0.14323 0.03145 C -0.15972 0.04833 -0.1592 0.07863 -0.16562 0.10314 C -0.1651 0.1191 -0.16892 0.13714 -0.16267 0.15078 C -0.15521 0.16744 -0.14184 0.17553 -0.12969 0.18455 C -0.12361 0.18894 -0.12118 0.1938 -0.11493 0.19657 C -0.09427 0.20583 -0.02969 0.20398 -0.01788 0.20444 C 0.01632 0.20351 0.04202 0.20513 0.07327 0.19449 C 0.09011 0.18131 0.08299 0.18617 0.0941 0.17877 C 0.0967 0.16836 0.10122 0.15911 0.10452 0.14893 C 0.10747 0.13991 0.10781 0.13136 0.11198 0.12303 C 0.11528 0.09782 0.11597 0.06776 0.09705 0.0555 C 0.08299 0.03631 0.10052 0.05851 0.08212 0.04139 C 0.07986 0.03931 0.07847 0.03584 0.07622 0.03353 C 0.07274 0.02983 0.06702 0.02636 0.06285 0.02359 C 0.05695 0.00879 0.04618 0.00763 0.03438 0.00578 C 0.02865 0.0037 0.0257 0.00254 0.01945 0.00162 C 0.01302 0.00069 -1.11111E-6 -0.00023 -1.11111E-6 2.44218E-6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288" y="115888"/>
            <a:ext cx="8186737" cy="86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Приклад: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Знайти площу фігури, обмеженої лініями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y =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x,  y = 0, x = 0, x = </a:t>
            </a:r>
            <a:r>
              <a:rPr kumimoji="0" lang="uk-UA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28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39952" y="404664"/>
          <a:ext cx="576064" cy="743122"/>
        </p:xfrm>
        <a:graphic>
          <a:graphicData uri="http://schemas.openxmlformats.org/presentationml/2006/ole">
            <p:oleObj spid="_x0000_s47106" name="Формула" r:id="rId3" imgW="177480" imgH="228600" progId="Equation.3">
              <p:embed/>
            </p:oleObj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430227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6016" y="2924944"/>
            <a:ext cx="29572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Розв'язання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005064"/>
            <a:ext cx="6074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одна з первісних є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F(x) = sin x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653136"/>
            <a:ext cx="73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Тоді</a:t>
            </a:r>
            <a:endParaRPr lang="ru-RU" sz="2400" dirty="0"/>
          </a:p>
        </p:txBody>
      </p:sp>
      <p:graphicFrame>
        <p:nvGraphicFramePr>
          <p:cNvPr id="47107" name="Object 5"/>
          <p:cNvGraphicFramePr>
            <a:graphicFrameLocks noChangeAspect="1"/>
          </p:cNvGraphicFramePr>
          <p:nvPr/>
        </p:nvGraphicFramePr>
        <p:xfrm>
          <a:off x="1835696" y="4725144"/>
          <a:ext cx="5396198" cy="432048"/>
        </p:xfrm>
        <a:graphic>
          <a:graphicData uri="http://schemas.openxmlformats.org/presentationml/2006/ole">
            <p:oleObj spid="_x0000_s47107" name="Формула" r:id="rId5" imgW="2476440" imgH="228600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43608" y="5373216"/>
            <a:ext cx="288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Відповідь: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S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95536" y="260648"/>
            <a:ext cx="81867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uk-UA" sz="2000" u="sng" dirty="0" smtClean="0">
                <a:latin typeface="+mj-lt"/>
                <a:ea typeface="+mj-ea"/>
                <a:cs typeface="+mj-cs"/>
              </a:rPr>
              <a:t>Приклад: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 </a:t>
            </a:r>
            <a:r>
              <a:rPr lang="uk-UA" sz="2000" dirty="0">
                <a:latin typeface="+mj-lt"/>
                <a:ea typeface="+mj-ea"/>
                <a:cs typeface="+mj-cs"/>
              </a:rPr>
              <a:t>Знайти площу фігури, обмеженої лініями </a:t>
            </a:r>
            <a:endParaRPr lang="uk-UA" sz="2000" u="sng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6156176" y="404664"/>
          <a:ext cx="2000250" cy="387350"/>
        </p:xfrm>
        <a:graphic>
          <a:graphicData uri="http://schemas.openxmlformats.org/presentationml/2006/ole">
            <p:oleObj spid="_x0000_s48130" name="Формула" r:id="rId3" imgW="1180800" imgH="228600" progId="Equation.3">
              <p:embed/>
            </p:oleObj>
          </a:graphicData>
        </a:graphic>
      </p:graphicFrame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294136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3"/>
          <p:cNvSpPr txBox="1">
            <a:spLocks/>
          </p:cNvSpPr>
          <p:nvPr/>
        </p:nvSpPr>
        <p:spPr bwMode="auto">
          <a:xfrm>
            <a:off x="3275856" y="1988840"/>
            <a:ext cx="53578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Розв'язання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Графік функції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/>
              <a:t>перетинає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пряму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y = 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точках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	.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первісних функції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відрізку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[-2; 2]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є функція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        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Тоді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Або, враховуючи симетричність фігури, маємо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Відповідь: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uk-UA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437781" y="2881015"/>
          <a:ext cx="1827213" cy="357187"/>
        </p:xfrm>
        <a:graphic>
          <a:graphicData uri="http://schemas.openxmlformats.org/presentationml/2006/ole">
            <p:oleObj spid="_x0000_s48132" name="Формула" r:id="rId5" imgW="1104840" imgH="215640" progId="Equation.3">
              <p:embed/>
            </p:oleObj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6061919" y="3131840"/>
          <a:ext cx="1800225" cy="500062"/>
        </p:xfrm>
        <a:graphic>
          <a:graphicData uri="http://schemas.openxmlformats.org/presentationml/2006/ole">
            <p:oleObj spid="_x0000_s48133" name="Формула" r:id="rId6" imgW="914400" imgH="253800" progId="Equation.3">
              <p:embed/>
            </p:oleObj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3418731" y="3703340"/>
          <a:ext cx="5281613" cy="428625"/>
        </p:xfrm>
        <a:graphic>
          <a:graphicData uri="http://schemas.openxmlformats.org/presentationml/2006/ole">
            <p:oleObj spid="_x0000_s48134" name="Формула" r:id="rId7" imgW="4851360" imgH="393480" progId="Equation.3">
              <p:embed/>
            </p:oleObj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3455244" y="4560590"/>
          <a:ext cx="5068887" cy="571500"/>
        </p:xfrm>
        <a:graphic>
          <a:graphicData uri="http://schemas.openxmlformats.org/presentationml/2006/ole">
            <p:oleObj spid="_x0000_s48135" name="Формула" r:id="rId8" imgW="3492360" imgH="393480" progId="Equation.3">
              <p:embed/>
            </p:oleObj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4716016" y="5157192"/>
          <a:ext cx="730919" cy="598292"/>
        </p:xfrm>
        <a:graphic>
          <a:graphicData uri="http://schemas.openxmlformats.org/presentationml/2006/ole">
            <p:oleObj spid="_x0000_s48136" name="Формула" r:id="rId9" imgW="279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5856"/>
                </a:solidFill>
                <a:latin typeface="Times New Roman" pitchFamily="18" charset="0"/>
              </a:rPr>
              <a:t>Визначений інтеграл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13" descr="P4c"/>
          <p:cNvPicPr>
            <a:picLocks noChangeAspect="1" noChangeArrowheads="1"/>
          </p:cNvPicPr>
          <p:nvPr/>
        </p:nvPicPr>
        <p:blipFill>
          <a:blip r:embed="rId4" cstate="print"/>
          <a:srcRect b="10854"/>
          <a:stretch>
            <a:fillRect/>
          </a:stretch>
        </p:blipFill>
        <p:spPr bwMode="auto">
          <a:xfrm>
            <a:off x="2843808" y="1700808"/>
            <a:ext cx="3545009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4581128"/>
            <a:ext cx="54726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 неперервна на проміжку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- первісна для  на проміжку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- приріст первісної.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Число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називається </a:t>
            </a: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005856"/>
                </a:solidFill>
                <a:effectLst/>
                <a:latin typeface="Times New Roman" pitchFamily="18" charset="0"/>
              </a:rPr>
              <a:t>визначеним інтегралом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від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до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від функції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,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endParaRPr lang="ru-RU" dirty="0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835696" y="4797152"/>
          <a:ext cx="762430" cy="360040"/>
        </p:xfrm>
        <a:graphic>
          <a:graphicData uri="http://schemas.openxmlformats.org/presentationml/2006/ole">
            <p:oleObj spid="_x0000_s18433" name="Формула" r:id="rId5" imgW="342751" imgH="203112" progId="Equation.3">
              <p:embed/>
            </p:oleObj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483768" y="5157192"/>
          <a:ext cx="504056" cy="294032"/>
        </p:xfrm>
        <a:graphic>
          <a:graphicData uri="http://schemas.openxmlformats.org/presentationml/2006/ole">
            <p:oleObj spid="_x0000_s18434" name="Формула" r:id="rId6" imgW="342751" imgH="203112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411760" y="5445224"/>
          <a:ext cx="1138412" cy="288032"/>
        </p:xfrm>
        <a:graphic>
          <a:graphicData uri="http://schemas.openxmlformats.org/presentationml/2006/ole">
            <p:oleObj spid="_x0000_s18435" name="Формула" r:id="rId7" imgW="787058" imgH="203112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275856" y="5661248"/>
          <a:ext cx="1006599" cy="288032"/>
        </p:xfrm>
        <a:graphic>
          <a:graphicData uri="http://schemas.openxmlformats.org/presentationml/2006/ole">
            <p:oleObj spid="_x0000_s18436" name="Формула" r:id="rId8" imgW="787058" imgH="203112" progId="Equation.3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796136" y="5949280"/>
          <a:ext cx="504056" cy="294033"/>
        </p:xfrm>
        <a:graphic>
          <a:graphicData uri="http://schemas.openxmlformats.org/presentationml/2006/ole">
            <p:oleObj spid="_x0000_s18437" name="Формула" r:id="rId9" imgW="342751" imgH="203112" progId="Equation.3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444208" y="5949280"/>
          <a:ext cx="504056" cy="245216"/>
        </p:xfrm>
        <a:graphic>
          <a:graphicData uri="http://schemas.openxmlformats.org/presentationml/2006/ole">
            <p:oleObj spid="_x0000_s18438" name="Формула" r:id="rId10" imgW="355138" imgH="177569" progId="Equation.3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7020272" y="5949280"/>
          <a:ext cx="720081" cy="216024"/>
        </p:xfrm>
        <a:graphic>
          <a:graphicData uri="http://schemas.openxmlformats.org/presentationml/2006/ole">
            <p:oleObj spid="_x0000_s18439" name="Формула" r:id="rId11" imgW="368280" imgH="177480" progId="Equation.3">
              <p:embed/>
            </p:oleObj>
          </a:graphicData>
        </a:graphic>
      </p:graphicFrame>
      <p:sp>
        <p:nvSpPr>
          <p:cNvPr id="12" name="Блок-схема: перфолента 11">
            <a:hlinkClick r:id="rId12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331640" y="0"/>
            <a:ext cx="6626225" cy="720725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Формула Ньютона - </a:t>
            </a:r>
            <a:r>
              <a:rPr kumimoji="0" lang="uk-UA" sz="2400" b="1" i="0" u="none" strike="noStrike" kern="1200" cap="all" normalizeH="0" baseline="0" noProof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Лейбніца</a:t>
            </a:r>
            <a:r>
              <a:rPr kumimoji="0" lang="ru-RU" sz="44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1533525" y="3017838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" name="Rectangle 61"/>
          <p:cNvSpPr>
            <a:spLocks noChangeArrowheads="1"/>
          </p:cNvSpPr>
          <p:nvPr/>
        </p:nvSpPr>
        <p:spPr bwMode="auto">
          <a:xfrm>
            <a:off x="1533525" y="3017838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1" name="Group 82"/>
          <p:cNvGraphicFramePr>
            <a:graphicFrameLocks noGrp="1"/>
          </p:cNvGraphicFramePr>
          <p:nvPr/>
        </p:nvGraphicFramePr>
        <p:xfrm>
          <a:off x="1043608" y="764704"/>
          <a:ext cx="7343775" cy="1295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71887"/>
                <a:gridCol w="3671888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1143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</a:t>
                      </a: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підінтегральна функція;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uk-UA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1143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</a:t>
                      </a: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підінтегральний вираз;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1143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нижня межа інтегрування; 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1143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 </a:t>
                      </a: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верхня межа інтегрування;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1143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 </a:t>
                      </a: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 змінна інтегрування.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22" name="Object 58"/>
          <p:cNvGraphicFramePr>
            <a:graphicFrameLocks noChangeAspect="1"/>
          </p:cNvGraphicFramePr>
          <p:nvPr/>
        </p:nvGraphicFramePr>
        <p:xfrm>
          <a:off x="1907208" y="1125067"/>
          <a:ext cx="1657350" cy="628650"/>
        </p:xfrm>
        <a:graphic>
          <a:graphicData uri="http://schemas.openxmlformats.org/presentationml/2006/ole">
            <p:oleObj spid="_x0000_s17414" name="Формула" r:id="rId4" imgW="1129810" imgH="482391" progId="Equation.3">
              <p:embed/>
            </p:oleObj>
          </a:graphicData>
        </a:graphic>
      </p:graphicFrame>
      <p:graphicFrame>
        <p:nvGraphicFramePr>
          <p:cNvPr id="23" name="Object 57"/>
          <p:cNvGraphicFramePr>
            <a:graphicFrameLocks noChangeAspect="1"/>
          </p:cNvGraphicFramePr>
          <p:nvPr/>
        </p:nvGraphicFramePr>
        <p:xfrm>
          <a:off x="4786933" y="836142"/>
          <a:ext cx="415925" cy="242887"/>
        </p:xfrm>
        <a:graphic>
          <a:graphicData uri="http://schemas.openxmlformats.org/presentationml/2006/ole">
            <p:oleObj spid="_x0000_s17415" name="Формула" r:id="rId5" imgW="342751" imgH="203112" progId="Equation.3">
              <p:embed/>
            </p:oleObj>
          </a:graphicData>
        </a:graphic>
      </p:graphicFrame>
      <p:graphicFrame>
        <p:nvGraphicFramePr>
          <p:cNvPr id="24" name="Object 56"/>
          <p:cNvGraphicFramePr>
            <a:graphicFrameLocks noChangeAspect="1"/>
          </p:cNvGraphicFramePr>
          <p:nvPr/>
        </p:nvGraphicFramePr>
        <p:xfrm>
          <a:off x="4786933" y="1052042"/>
          <a:ext cx="568325" cy="230187"/>
        </p:xfrm>
        <a:graphic>
          <a:graphicData uri="http://schemas.openxmlformats.org/presentationml/2006/ole">
            <p:oleObj spid="_x0000_s17416" name="Формула" r:id="rId6" imgW="494870" imgH="203024" progId="Equation.3">
              <p:embed/>
            </p:oleObj>
          </a:graphicData>
        </a:graphic>
      </p:graphicFrame>
      <p:sp>
        <p:nvSpPr>
          <p:cNvPr id="25" name="Rectangle 83"/>
          <p:cNvSpPr>
            <a:spLocks noChangeArrowheads="1"/>
          </p:cNvSpPr>
          <p:nvPr/>
        </p:nvSpPr>
        <p:spPr bwMode="auto">
          <a:xfrm>
            <a:off x="1691680" y="1988840"/>
            <a:ext cx="627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k-UA" b="1" dirty="0">
                <a:solidFill>
                  <a:srgbClr val="005856"/>
                </a:solidFill>
                <a:latin typeface="Times New Roman" pitchFamily="18" charset="0"/>
              </a:rPr>
              <a:t>Основні властивості визначених інтегралів</a:t>
            </a:r>
            <a:r>
              <a:rPr lang="en-US" dirty="0">
                <a:solidFill>
                  <a:srgbClr val="00585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" name="Rectangle 8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0" name="Picture 12" descr="http://ua.convdocs.org/pars_docs/refs/8/7836/7836_html_1f57932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420888"/>
            <a:ext cx="2088232" cy="741282"/>
          </a:xfrm>
          <a:prstGeom prst="rect">
            <a:avLst/>
          </a:prstGeom>
          <a:noFill/>
        </p:spPr>
      </p:pic>
      <p:pic>
        <p:nvPicPr>
          <p:cNvPr id="17422" name="Picture 14" descr="http://ua.convdocs.org/pars_docs/refs/8/7836/7836_html_m55163b0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068960"/>
            <a:ext cx="1512168" cy="903757"/>
          </a:xfrm>
          <a:prstGeom prst="rect">
            <a:avLst/>
          </a:prstGeom>
          <a:noFill/>
        </p:spPr>
      </p:pic>
      <p:pic>
        <p:nvPicPr>
          <p:cNvPr id="17424" name="Picture 16" descr="http://ua.convdocs.org/pars_docs/refs/8/7836/7836_html_47024d0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005064"/>
            <a:ext cx="3398640" cy="841363"/>
          </a:xfrm>
          <a:prstGeom prst="rect">
            <a:avLst/>
          </a:prstGeom>
          <a:noFill/>
        </p:spPr>
      </p:pic>
      <p:pic>
        <p:nvPicPr>
          <p:cNvPr id="17426" name="Picture 18" descr="http://ua.convdocs.org/pars_docs/refs/8/7836/7836_html_2eada136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97054" y="5013176"/>
            <a:ext cx="3946946" cy="792088"/>
          </a:xfrm>
          <a:prstGeom prst="rect">
            <a:avLst/>
          </a:prstGeom>
          <a:noFill/>
        </p:spPr>
      </p:pic>
      <p:pic>
        <p:nvPicPr>
          <p:cNvPr id="17428" name="Picture 20" descr="http://ua.convdocs.org/pars_docs/refs/8/7836/7836_html_m2be68e65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5877272"/>
            <a:ext cx="2681316" cy="792088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79512" y="2420888"/>
            <a:ext cx="3672408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При </a:t>
            </a:r>
            <a:r>
              <a:rPr lang="ru-RU" sz="1600" b="1" i="1" dirty="0" err="1" smtClean="0"/>
              <a:t>перестановці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границь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інтегрування</a:t>
            </a:r>
            <a:r>
              <a:rPr lang="ru-RU" sz="1600" b="1" i="1" dirty="0" smtClean="0"/>
              <a:t> знак </a:t>
            </a:r>
            <a:r>
              <a:rPr lang="ru-RU" sz="1600" b="1" i="1" dirty="0" err="1" smtClean="0"/>
              <a:t>інтеграла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змінюється</a:t>
            </a:r>
            <a:r>
              <a:rPr lang="ru-RU" sz="1600" b="1" i="1" dirty="0" smtClean="0"/>
              <a:t> на </a:t>
            </a:r>
            <a:r>
              <a:rPr lang="ru-RU" sz="1600" b="1" i="1" dirty="0" err="1" smtClean="0"/>
              <a:t>протилежній</a:t>
            </a:r>
            <a:endParaRPr lang="ru-RU" sz="1600" b="1" i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3284984"/>
            <a:ext cx="3672408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Інтеграл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однаковими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границями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дорівнює</a:t>
            </a:r>
            <a:r>
              <a:rPr lang="ru-RU" sz="1600" b="1" i="1" dirty="0" smtClean="0"/>
              <a:t> нулю</a:t>
            </a:r>
            <a:endParaRPr lang="ru-RU" sz="1600" b="1" i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4149080"/>
            <a:ext cx="3672408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Відрізок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інтегрування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можна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розбивати</a:t>
            </a:r>
            <a:r>
              <a:rPr lang="ru-RU" sz="1600" b="1" i="1" dirty="0" smtClean="0"/>
              <a:t> на </a:t>
            </a:r>
            <a:r>
              <a:rPr lang="ru-RU" sz="1600" b="1" i="1" dirty="0" err="1" smtClean="0"/>
              <a:t>частини</a:t>
            </a:r>
            <a:r>
              <a:rPr lang="ru-RU" sz="1600" b="1" i="1" dirty="0" smtClean="0"/>
              <a:t> </a:t>
            </a:r>
            <a:endParaRPr lang="ru-RU" sz="1600" b="1" i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5013176"/>
            <a:ext cx="3672408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Інтеграл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від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суми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функцій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дорівнює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сумі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інтегралів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від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функцій-доданків</a:t>
            </a:r>
            <a:endParaRPr lang="ru-RU" sz="1600" b="1" i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79512" y="5877272"/>
            <a:ext cx="3672408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Постійний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множник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можна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виносити</a:t>
            </a:r>
            <a:r>
              <a:rPr lang="ru-RU" sz="1600" b="1" i="1" dirty="0" smtClean="0"/>
              <a:t> за знак </a:t>
            </a:r>
            <a:r>
              <a:rPr lang="ru-RU" sz="1600" b="1" i="1" dirty="0" err="1" smtClean="0"/>
              <a:t>інтеграла</a:t>
            </a:r>
            <a:endParaRPr lang="ru-RU" sz="1600" b="1" i="1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3851920" y="2564904"/>
            <a:ext cx="936104" cy="2880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3851920" y="3501008"/>
            <a:ext cx="936104" cy="2880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851920" y="4365104"/>
            <a:ext cx="936104" cy="2880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851920" y="5301208"/>
            <a:ext cx="936104" cy="2880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851920" y="6093296"/>
            <a:ext cx="936104" cy="2880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ерфолента 26">
            <a:hlinkClick r:id="rId12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77 -0.03426 C -0.12049 -0.0294 -0.12813 -0.03125 -0.11285 -0.02848 C -0.03334 -0.0301 -0.04167 -0.02362 0.00295 -0.03797 C 0.00729 -0.04399 0.0125 -0.04885 0.01857 -0.05139 C 0.02135 -0.0507 0.02465 -0.05186 0.02708 -0.04954 C 0.02864 -0.04792 0.02899 -0.04445 0.02864 -0.0419 C 0.02725 -0.03079 0.02309 -0.02454 0.0158 -0.02084 C 0.01371 -0.01806 0.00295 -3.7037E-7 2.77778E-6 -3.7037E-7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23528" y="692696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1.                                                                                               1.</a:t>
            </a: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                 Б                 В                                               А                Б                   В</a:t>
            </a: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2.                                                                                             2.</a:t>
            </a: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                 Б                 В                                               А                Б                   В</a:t>
            </a: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3.                                                                                   3.</a:t>
            </a: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                      Б                      В                              А                   Б                      В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1043608" y="692696"/>
          <a:ext cx="854075" cy="503238"/>
        </p:xfrm>
        <a:graphic>
          <a:graphicData uri="http://schemas.openxmlformats.org/presentationml/2006/ole">
            <p:oleObj spid="_x0000_s35841" name="Формула" r:id="rId4" imgW="469800" imgH="279360" progId="Equation.3">
              <p:embed/>
            </p:oleObj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5" name="Object 5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1835696" y="1556792"/>
          <a:ext cx="792088" cy="316835"/>
        </p:xfrm>
        <a:graphic>
          <a:graphicData uri="http://schemas.openxmlformats.org/presentationml/2006/ole">
            <p:oleObj spid="_x0000_s35845" name="Формула" r:id="rId6" imgW="444240" imgH="177480" progId="Equation.3">
              <p:embed/>
            </p:oleObj>
          </a:graphicData>
        </a:graphic>
      </p:graphicFrame>
      <p:graphicFrame>
        <p:nvGraphicFramePr>
          <p:cNvPr id="35846" name="Object 6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611560" y="1556792"/>
          <a:ext cx="858986" cy="300265"/>
        </p:xfrm>
        <a:graphic>
          <a:graphicData uri="http://schemas.openxmlformats.org/presentationml/2006/ole">
            <p:oleObj spid="_x0000_s35846" name="Формула" r:id="rId8" imgW="507960" imgH="177480" progId="Equation.3">
              <p:embed/>
            </p:oleObj>
          </a:graphicData>
        </a:graphic>
      </p:graphicFrame>
      <p:graphicFrame>
        <p:nvGraphicFramePr>
          <p:cNvPr id="35847" name="Object 7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2915816" y="1556792"/>
          <a:ext cx="843522" cy="288032"/>
        </p:xfrm>
        <a:graphic>
          <a:graphicData uri="http://schemas.openxmlformats.org/presentationml/2006/ole">
            <p:oleObj spid="_x0000_s35847" name="Формула" r:id="rId9" imgW="520560" imgH="177480" progId="Equation.3">
              <p:embed/>
            </p:oleObj>
          </a:graphicData>
        </a:graphic>
      </p:graphicFrame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6660232" y="620688"/>
          <a:ext cx="877888" cy="503238"/>
        </p:xfrm>
        <a:graphic>
          <a:graphicData uri="http://schemas.openxmlformats.org/presentationml/2006/ole">
            <p:oleObj spid="_x0000_s35848" name="Формула" r:id="rId10" imgW="482400" imgH="279360" progId="Equation.3">
              <p:embed/>
            </p:oleObj>
          </a:graphicData>
        </a:graphic>
      </p:graphicFrame>
      <p:graphicFrame>
        <p:nvGraphicFramePr>
          <p:cNvPr id="35850" name="Object 10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5796136" y="1556792"/>
          <a:ext cx="822325" cy="287338"/>
        </p:xfrm>
        <a:graphic>
          <a:graphicData uri="http://schemas.openxmlformats.org/presentationml/2006/ole">
            <p:oleObj spid="_x0000_s35850" name="Формула" r:id="rId11" imgW="507960" imgH="177480" progId="Equation.3">
              <p:embed/>
            </p:oleObj>
          </a:graphicData>
        </a:graphic>
      </p:graphicFrame>
      <p:graphicFrame>
        <p:nvGraphicFramePr>
          <p:cNvPr id="35851" name="Object 11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6876256" y="1556792"/>
          <a:ext cx="842962" cy="287338"/>
        </p:xfrm>
        <a:graphic>
          <a:graphicData uri="http://schemas.openxmlformats.org/presentationml/2006/ole">
            <p:oleObj spid="_x0000_s35851" name="Формула" r:id="rId12" imgW="520560" imgH="177480" progId="Equation.3">
              <p:embed/>
            </p:oleObj>
          </a:graphicData>
        </a:graphic>
      </p:graphicFrame>
      <p:graphicFrame>
        <p:nvGraphicFramePr>
          <p:cNvPr id="35852" name="Object 12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8100392" y="1556792"/>
          <a:ext cx="719138" cy="287338"/>
        </p:xfrm>
        <a:graphic>
          <a:graphicData uri="http://schemas.openxmlformats.org/presentationml/2006/ole">
            <p:oleObj spid="_x0000_s35852" name="Формула" r:id="rId13" imgW="444240" imgH="177480" progId="Equation.3">
              <p:embed/>
            </p:oleObj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971600" y="2276872"/>
          <a:ext cx="1071488" cy="535744"/>
        </p:xfrm>
        <a:graphic>
          <a:graphicData uri="http://schemas.openxmlformats.org/presentationml/2006/ole">
            <p:oleObj spid="_x0000_s35853" name="Формула" r:id="rId14" imgW="558720" imgH="279360" progId="Equation.3">
              <p:embed/>
            </p:oleObj>
          </a:graphicData>
        </a:graphic>
      </p:graphicFrame>
      <p:graphicFrame>
        <p:nvGraphicFramePr>
          <p:cNvPr id="35854" name="Object 14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683568" y="2996952"/>
          <a:ext cx="785544" cy="648073"/>
        </p:xfrm>
        <a:graphic>
          <a:graphicData uri="http://schemas.openxmlformats.org/presentationml/2006/ole">
            <p:oleObj spid="_x0000_s35854" name="Формула" r:id="rId15" imgW="507960" imgH="419040" progId="Equation.3">
              <p:embed/>
            </p:oleObj>
          </a:graphicData>
        </a:graphic>
      </p:graphicFrame>
      <p:graphicFrame>
        <p:nvGraphicFramePr>
          <p:cNvPr id="35855" name="Object 15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1979712" y="2996951"/>
          <a:ext cx="720080" cy="609717"/>
        </p:xfrm>
        <a:graphic>
          <a:graphicData uri="http://schemas.openxmlformats.org/presentationml/2006/ole">
            <p:oleObj spid="_x0000_s35855" name="Формула" r:id="rId16" imgW="495000" imgH="419040" progId="Equation.3">
              <p:embed/>
            </p:oleObj>
          </a:graphicData>
        </a:graphic>
      </p:graphicFrame>
      <p:graphicFrame>
        <p:nvGraphicFramePr>
          <p:cNvPr id="35856" name="Object 16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3059832" y="2996952"/>
          <a:ext cx="792088" cy="670688"/>
        </p:xfrm>
        <a:graphic>
          <a:graphicData uri="http://schemas.openxmlformats.org/presentationml/2006/ole">
            <p:oleObj spid="_x0000_s35856" name="Формула" r:id="rId17" imgW="495000" imgH="419040" progId="Equation.3">
              <p:embed/>
            </p:oleObj>
          </a:graphicData>
        </a:graphic>
      </p:graphicFrame>
      <p:graphicFrame>
        <p:nvGraphicFramePr>
          <p:cNvPr id="35857" name="Object 17"/>
          <p:cNvGraphicFramePr>
            <a:graphicFrameLocks noChangeAspect="1"/>
          </p:cNvGraphicFramePr>
          <p:nvPr/>
        </p:nvGraphicFramePr>
        <p:xfrm>
          <a:off x="6444208" y="2276872"/>
          <a:ext cx="963066" cy="504463"/>
        </p:xfrm>
        <a:graphic>
          <a:graphicData uri="http://schemas.openxmlformats.org/presentationml/2006/ole">
            <p:oleObj spid="_x0000_s35857" name="Формула" r:id="rId18" imgW="533160" imgH="279360" progId="Equation.3">
              <p:embed/>
            </p:oleObj>
          </a:graphicData>
        </a:graphic>
      </p:graphicFrame>
      <p:graphicFrame>
        <p:nvGraphicFramePr>
          <p:cNvPr id="35858" name="Object 18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5796136" y="2996952"/>
          <a:ext cx="720080" cy="660074"/>
        </p:xfrm>
        <a:graphic>
          <a:graphicData uri="http://schemas.openxmlformats.org/presentationml/2006/ole">
            <p:oleObj spid="_x0000_s35858" name="Формула" r:id="rId19" imgW="457200" imgH="419040" progId="Equation.3">
              <p:embed/>
            </p:oleObj>
          </a:graphicData>
        </a:graphic>
      </p:graphicFrame>
      <p:graphicFrame>
        <p:nvGraphicFramePr>
          <p:cNvPr id="35859" name="Object 19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6876256" y="2996952"/>
          <a:ext cx="746264" cy="648072"/>
        </p:xfrm>
        <a:graphic>
          <a:graphicData uri="http://schemas.openxmlformats.org/presentationml/2006/ole">
            <p:oleObj spid="_x0000_s35859" name="Формула" r:id="rId20" imgW="482400" imgH="419040" progId="Equation.3">
              <p:embed/>
            </p:oleObj>
          </a:graphicData>
        </a:graphic>
      </p:graphicFrame>
      <p:graphicFrame>
        <p:nvGraphicFramePr>
          <p:cNvPr id="35861" name="Object 21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8172400" y="2996952"/>
          <a:ext cx="706438" cy="649288"/>
        </p:xfrm>
        <a:graphic>
          <a:graphicData uri="http://schemas.openxmlformats.org/presentationml/2006/ole">
            <p:oleObj spid="_x0000_s35861" name="Формула" r:id="rId21" imgW="457200" imgH="419040" progId="Equation.3">
              <p:embed/>
            </p:oleObj>
          </a:graphicData>
        </a:graphic>
      </p:graphicFrame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68" name="Object 28"/>
          <p:cNvGraphicFramePr>
            <a:graphicFrameLocks noChangeAspect="1"/>
          </p:cNvGraphicFramePr>
          <p:nvPr/>
        </p:nvGraphicFramePr>
        <p:xfrm>
          <a:off x="1475656" y="4293096"/>
          <a:ext cx="873125" cy="792162"/>
        </p:xfrm>
        <a:graphic>
          <a:graphicData uri="http://schemas.openxmlformats.org/presentationml/2006/ole">
            <p:oleObj spid="_x0000_s35868" name="Формула" r:id="rId22" imgW="431640" imgH="393480" progId="Equation.3">
              <p:embed/>
            </p:oleObj>
          </a:graphicData>
        </a:graphic>
      </p:graphicFrame>
      <p:graphicFrame>
        <p:nvGraphicFramePr>
          <p:cNvPr id="2" name="Object 29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683568" y="5301208"/>
          <a:ext cx="1040632" cy="576064"/>
        </p:xfrm>
        <a:graphic>
          <a:graphicData uri="http://schemas.openxmlformats.org/presentationml/2006/ole">
            <p:oleObj spid="_x0000_s35869" name="Формула" r:id="rId23" imgW="711000" imgH="393480" progId="Equation.3">
              <p:embed/>
            </p:oleObj>
          </a:graphicData>
        </a:graphic>
      </p:graphicFrame>
      <p:graphicFrame>
        <p:nvGraphicFramePr>
          <p:cNvPr id="35870" name="Object 30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2123728" y="5229200"/>
          <a:ext cx="1057761" cy="576064"/>
        </p:xfrm>
        <a:graphic>
          <a:graphicData uri="http://schemas.openxmlformats.org/presentationml/2006/ole">
            <p:oleObj spid="_x0000_s35870" name="Формула" r:id="rId24" imgW="723600" imgH="393480" progId="Equation.3">
              <p:embed/>
            </p:oleObj>
          </a:graphicData>
        </a:graphic>
      </p:graphicFrame>
      <p:graphicFrame>
        <p:nvGraphicFramePr>
          <p:cNvPr id="35871" name="Object 31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3635896" y="5301208"/>
          <a:ext cx="1039451" cy="576064"/>
        </p:xfrm>
        <a:graphic>
          <a:graphicData uri="http://schemas.openxmlformats.org/presentationml/2006/ole">
            <p:oleObj spid="_x0000_s35871" name="Формула" r:id="rId25" imgW="711000" imgH="393480" progId="Equation.3">
              <p:embed/>
            </p:oleObj>
          </a:graphicData>
        </a:graphic>
      </p:graphicFrame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72" name="Object 32"/>
          <p:cNvGraphicFramePr>
            <a:graphicFrameLocks noChangeAspect="1"/>
          </p:cNvGraphicFramePr>
          <p:nvPr/>
        </p:nvGraphicFramePr>
        <p:xfrm>
          <a:off x="6444209" y="4293096"/>
          <a:ext cx="864096" cy="778635"/>
        </p:xfrm>
        <a:graphic>
          <a:graphicData uri="http://schemas.openxmlformats.org/presentationml/2006/ole">
            <p:oleObj spid="_x0000_s35872" name="Формула" r:id="rId26" imgW="431640" imgH="393480" progId="Equation.3">
              <p:embed/>
            </p:oleObj>
          </a:graphicData>
        </a:graphic>
      </p:graphicFrame>
      <p:graphicFrame>
        <p:nvGraphicFramePr>
          <p:cNvPr id="35874" name="Object 34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6660232" y="5229200"/>
          <a:ext cx="1003300" cy="555625"/>
        </p:xfrm>
        <a:graphic>
          <a:graphicData uri="http://schemas.openxmlformats.org/presentationml/2006/ole">
            <p:oleObj spid="_x0000_s35874" name="Формула" r:id="rId27" imgW="711000" imgH="393480" progId="Equation.3">
              <p:embed/>
            </p:oleObj>
          </a:graphicData>
        </a:graphic>
      </p:graphicFrame>
      <p:graphicFrame>
        <p:nvGraphicFramePr>
          <p:cNvPr id="35875" name="Object 35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8063880" y="5229200"/>
          <a:ext cx="1080120" cy="608795"/>
        </p:xfrm>
        <a:graphic>
          <a:graphicData uri="http://schemas.openxmlformats.org/presentationml/2006/ole">
            <p:oleObj spid="_x0000_s35875" name="Формула" r:id="rId28" imgW="698400" imgH="393480" progId="Equation.3">
              <p:embed/>
            </p:oleObj>
          </a:graphicData>
        </a:graphic>
      </p:graphicFrame>
      <p:graphicFrame>
        <p:nvGraphicFramePr>
          <p:cNvPr id="35876" name="Object 36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5364088" y="5229200"/>
          <a:ext cx="1040207" cy="576064"/>
        </p:xfrm>
        <a:graphic>
          <a:graphicData uri="http://schemas.openxmlformats.org/presentationml/2006/ole">
            <p:oleObj spid="_x0000_s35876" name="Формула" r:id="rId29" imgW="711000" imgH="393480" progId="Equation.3">
              <p:embed/>
            </p:oleObj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539552" y="260648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020272" y="188640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ІІ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059832" y="188640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Тестов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 завдання</a:t>
            </a:r>
            <a:endParaRPr lang="ru-RU" sz="2800" dirty="0"/>
          </a:p>
        </p:txBody>
      </p:sp>
      <p:sp>
        <p:nvSpPr>
          <p:cNvPr id="39" name="Блок-схема: перфолента 38">
            <a:hlinkClick r:id="rId30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2" grpId="0"/>
      <p:bldP spid="33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775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4.                                                                                               4.</a:t>
            </a: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                    Б                     В                               А                   Б                      В</a:t>
            </a: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5.                                                                                             5.</a:t>
            </a: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                 Б                 В                                               А                Б                   В</a:t>
            </a: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20688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620688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76672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Тестов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 завдання</a:t>
            </a:r>
            <a:endParaRPr lang="ru-RU" sz="2800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93607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115616" y="1484784"/>
          <a:ext cx="1227138" cy="504825"/>
        </p:xfrm>
        <a:graphic>
          <a:graphicData uri="http://schemas.openxmlformats.org/presentationml/2006/ole">
            <p:oleObj spid="_x0000_s40961" name="Формула" r:id="rId4" imgW="672840" imgH="279360" progId="Equation.3">
              <p:embed/>
            </p:oleObj>
          </a:graphicData>
        </a:graphic>
      </p:graphicFrame>
      <p:graphicFrame>
        <p:nvGraphicFramePr>
          <p:cNvPr id="40963" name="Object 3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539552" y="2492871"/>
          <a:ext cx="1131555" cy="288032"/>
        </p:xfrm>
        <a:graphic>
          <a:graphicData uri="http://schemas.openxmlformats.org/presentationml/2006/ole">
            <p:oleObj spid="_x0000_s40963" name="Формула" r:id="rId6" imgW="698400" imgH="177480" progId="Equation.3">
              <p:embed/>
            </p:oleObj>
          </a:graphicData>
        </a:graphic>
      </p:graphicFrame>
      <p:graphicFrame>
        <p:nvGraphicFramePr>
          <p:cNvPr id="40964" name="Object 4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1979712" y="2492871"/>
          <a:ext cx="1090612" cy="287337"/>
        </p:xfrm>
        <a:graphic>
          <a:graphicData uri="http://schemas.openxmlformats.org/presentationml/2006/ole">
            <p:oleObj spid="_x0000_s40964" name="Формула" r:id="rId8" imgW="672840" imgH="177480" progId="Equation.3">
              <p:embed/>
            </p:oleObj>
          </a:graphicData>
        </a:graphic>
      </p:graphicFrame>
      <p:graphicFrame>
        <p:nvGraphicFramePr>
          <p:cNvPr id="40965" name="Object 5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3357563" y="2472779"/>
          <a:ext cx="1069975" cy="328613"/>
        </p:xfrm>
        <a:graphic>
          <a:graphicData uri="http://schemas.openxmlformats.org/presentationml/2006/ole">
            <p:oleObj spid="_x0000_s40965" name="Формула" r:id="rId9" imgW="660240" imgH="203040" progId="Equation.3">
              <p:embed/>
            </p:oleObj>
          </a:graphicData>
        </a:graphic>
      </p:graphicFrame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93607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804248" y="1556767"/>
          <a:ext cx="1271259" cy="504056"/>
        </p:xfrm>
        <a:graphic>
          <a:graphicData uri="http://schemas.openxmlformats.org/presentationml/2006/ole">
            <p:oleObj spid="_x0000_s40966" name="Формула" r:id="rId10" imgW="698400" imgH="279360" progId="Equation.3">
              <p:embed/>
            </p:oleObj>
          </a:graphicData>
        </a:graphic>
      </p:graphicFrame>
      <p:graphicFrame>
        <p:nvGraphicFramePr>
          <p:cNvPr id="40968" name="Object 8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6588224" y="2492871"/>
          <a:ext cx="936104" cy="291232"/>
        </p:xfrm>
        <a:graphic>
          <a:graphicData uri="http://schemas.openxmlformats.org/presentationml/2006/ole">
            <p:oleObj spid="_x0000_s40968" name="Формула" r:id="rId11" imgW="571320" imgH="177480" progId="Equation.3">
              <p:embed/>
            </p:oleObj>
          </a:graphicData>
        </a:graphic>
      </p:graphicFrame>
      <p:graphicFrame>
        <p:nvGraphicFramePr>
          <p:cNvPr id="40969" name="Object 9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5375275" y="2472779"/>
          <a:ext cx="769938" cy="331788"/>
        </p:xfrm>
        <a:graphic>
          <a:graphicData uri="http://schemas.openxmlformats.org/presentationml/2006/ole">
            <p:oleObj spid="_x0000_s40969" name="Формула" r:id="rId12" imgW="469800" imgH="203040" progId="Equation.3">
              <p:embed/>
            </p:oleObj>
          </a:graphicData>
        </a:graphic>
      </p:graphicFrame>
      <p:graphicFrame>
        <p:nvGraphicFramePr>
          <p:cNvPr id="40970" name="Object 10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7905750" y="2472779"/>
          <a:ext cx="895350" cy="331788"/>
        </p:xfrm>
        <a:graphic>
          <a:graphicData uri="http://schemas.openxmlformats.org/presentationml/2006/ole">
            <p:oleObj spid="_x0000_s40970" name="Формула" r:id="rId13" imgW="545760" imgH="203040" progId="Equation.3">
              <p:embed/>
            </p:oleObj>
          </a:graphicData>
        </a:graphic>
      </p:graphicFrame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93607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1043608" y="3212951"/>
          <a:ext cx="958850" cy="503237"/>
        </p:xfrm>
        <a:graphic>
          <a:graphicData uri="http://schemas.openxmlformats.org/presentationml/2006/ole">
            <p:oleObj spid="_x0000_s40971" name="Формула" r:id="rId14" imgW="533160" imgH="279360" progId="Equation.3">
              <p:embed/>
            </p:oleObj>
          </a:graphicData>
        </a:graphic>
      </p:graphicFrame>
      <p:graphicFrame>
        <p:nvGraphicFramePr>
          <p:cNvPr id="40973" name="Object 13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2915816" y="3933031"/>
          <a:ext cx="720080" cy="660073"/>
        </p:xfrm>
        <a:graphic>
          <a:graphicData uri="http://schemas.openxmlformats.org/presentationml/2006/ole">
            <p:oleObj spid="_x0000_s40973" name="Формула" r:id="rId15" imgW="457200" imgH="419040" progId="Equation.3">
              <p:embed/>
            </p:oleObj>
          </a:graphicData>
        </a:graphic>
      </p:graphicFrame>
      <p:graphicFrame>
        <p:nvGraphicFramePr>
          <p:cNvPr id="40974" name="Object 14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1979712" y="4005039"/>
          <a:ext cx="719137" cy="660400"/>
        </p:xfrm>
        <a:graphic>
          <a:graphicData uri="http://schemas.openxmlformats.org/presentationml/2006/ole">
            <p:oleObj spid="_x0000_s40974" name="Формула" r:id="rId16" imgW="457200" imgH="419040" progId="Equation.3">
              <p:embed/>
            </p:oleObj>
          </a:graphicData>
        </a:graphic>
      </p:graphicFrame>
      <p:graphicFrame>
        <p:nvGraphicFramePr>
          <p:cNvPr id="40975" name="Object 15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683568" y="4005039"/>
          <a:ext cx="719137" cy="660400"/>
        </p:xfrm>
        <a:graphic>
          <a:graphicData uri="http://schemas.openxmlformats.org/presentationml/2006/ole">
            <p:oleObj spid="_x0000_s40975" name="Формула" r:id="rId17" imgW="457200" imgH="419040" progId="Equation.3">
              <p:embed/>
            </p:oleObj>
          </a:graphicData>
        </a:graphic>
      </p:graphicFrame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93607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6" name="Object 16"/>
          <p:cNvGraphicFramePr>
            <a:graphicFrameLocks noChangeAspect="1"/>
          </p:cNvGraphicFramePr>
          <p:nvPr/>
        </p:nvGraphicFramePr>
        <p:xfrm>
          <a:off x="6516216" y="3140943"/>
          <a:ext cx="985663" cy="516571"/>
        </p:xfrm>
        <a:graphic>
          <a:graphicData uri="http://schemas.openxmlformats.org/presentationml/2006/ole">
            <p:oleObj spid="_x0000_s40976" name="Формула" r:id="rId18" imgW="533160" imgH="279360" progId="Equation.3">
              <p:embed/>
            </p:oleObj>
          </a:graphicData>
        </a:graphic>
      </p:graphicFrame>
      <p:graphicFrame>
        <p:nvGraphicFramePr>
          <p:cNvPr id="40978" name="Object 18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5868144" y="4005039"/>
          <a:ext cx="660648" cy="605594"/>
        </p:xfrm>
        <a:graphic>
          <a:graphicData uri="http://schemas.openxmlformats.org/presentationml/2006/ole">
            <p:oleObj spid="_x0000_s40978" name="Формула" r:id="rId19" imgW="457200" imgH="419040" progId="Equation.3">
              <p:embed/>
            </p:oleObj>
          </a:graphicData>
        </a:graphic>
      </p:graphicFrame>
      <p:graphicFrame>
        <p:nvGraphicFramePr>
          <p:cNvPr id="40979" name="Object 19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6921500" y="4004717"/>
          <a:ext cx="717550" cy="606425"/>
        </p:xfrm>
        <a:graphic>
          <a:graphicData uri="http://schemas.openxmlformats.org/presentationml/2006/ole">
            <p:oleObj spid="_x0000_s40979" name="Формула" r:id="rId20" imgW="495000" imgH="419040" progId="Equation.3">
              <p:embed/>
            </p:oleObj>
          </a:graphicData>
        </a:graphic>
      </p:graphicFrame>
      <p:graphicFrame>
        <p:nvGraphicFramePr>
          <p:cNvPr id="40980" name="Object 20">
            <a:hlinkClick r:id="rId7" action="ppaction://hlinksldjump"/>
          </p:cNvPr>
          <p:cNvGraphicFramePr>
            <a:graphicFrameLocks noChangeAspect="1"/>
          </p:cNvGraphicFramePr>
          <p:nvPr/>
        </p:nvGraphicFramePr>
        <p:xfrm>
          <a:off x="8100392" y="4005064"/>
          <a:ext cx="717550" cy="606425"/>
        </p:xfrm>
        <a:graphic>
          <a:graphicData uri="http://schemas.openxmlformats.org/presentationml/2006/ole">
            <p:oleObj spid="_x0000_s40980" name="Формула" r:id="rId21" imgW="495000" imgH="419040" progId="Equation.3">
              <p:embed/>
            </p:oleObj>
          </a:graphicData>
        </a:graphic>
      </p:graphicFrame>
      <p:sp>
        <p:nvSpPr>
          <p:cNvPr id="26" name="Прямоугольник 25">
            <a:hlinkClick r:id="rId22" action="ppaction://hlinksldjump"/>
          </p:cNvPr>
          <p:cNvSpPr/>
          <p:nvPr/>
        </p:nvSpPr>
        <p:spPr>
          <a:xfrm>
            <a:off x="2339752" y="6309320"/>
            <a:ext cx="18002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Відповіді</a:t>
            </a:r>
            <a:endParaRPr lang="ru-RU" dirty="0"/>
          </a:p>
        </p:txBody>
      </p:sp>
      <p:sp>
        <p:nvSpPr>
          <p:cNvPr id="27" name="Блок-схема: перфолента 26">
            <a:hlinkClick r:id="rId23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Знайти загальний вигляд первісної для функції: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95536" y="2492896"/>
          <a:ext cx="2423684" cy="864096"/>
        </p:xfrm>
        <a:graphic>
          <a:graphicData uri="http://schemas.openxmlformats.org/presentationml/2006/ole">
            <p:oleObj spid="_x0000_s25607" name="Формула" r:id="rId4" imgW="1104900" imgH="393700" progId="Equation.3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6012160" y="2420888"/>
          <a:ext cx="2508806" cy="914226"/>
        </p:xfrm>
        <a:graphic>
          <a:graphicData uri="http://schemas.openxmlformats.org/presentationml/2006/ole">
            <p:oleObj spid="_x0000_s25608" name="Формула" r:id="rId5" imgW="1130300" imgH="419100" progId="Equation.3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23528" y="3573016"/>
          <a:ext cx="3024336" cy="604867"/>
        </p:xfrm>
        <a:graphic>
          <a:graphicData uri="http://schemas.openxmlformats.org/presentationml/2006/ole">
            <p:oleObj spid="_x0000_s25609" name="Формула" r:id="rId6" imgW="1193800" imgH="241300" progId="Equation.3">
              <p:embed/>
            </p:oleObj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5580112" y="3501008"/>
          <a:ext cx="3031976" cy="791790"/>
        </p:xfrm>
        <a:graphic>
          <a:graphicData uri="http://schemas.openxmlformats.org/presentationml/2006/ole">
            <p:oleObj spid="_x0000_s25610" name="Формула" r:id="rId7" imgW="1497950" imgH="393529" progId="Equation.3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195736" y="429309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Для функції             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знайти первісну, графік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якої проходить через точку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779912" y="4365104"/>
          <a:ext cx="792088" cy="272686"/>
        </p:xfrm>
        <a:graphic>
          <a:graphicData uri="http://schemas.openxmlformats.org/presentationml/2006/ole">
            <p:oleObj spid="_x0000_s25611" name="Формула" r:id="rId8" imgW="583947" imgH="203112" progId="Equation.3">
              <p:embed/>
            </p:oleObj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251520" y="5445224"/>
          <a:ext cx="2688299" cy="504056"/>
        </p:xfrm>
        <a:graphic>
          <a:graphicData uri="http://schemas.openxmlformats.org/presentationml/2006/ole">
            <p:oleObj spid="_x0000_s25612" name="Формула" r:id="rId9" imgW="1219200" imgH="228600" progId="Equation.3">
              <p:embed/>
            </p:oleObj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259632" y="515719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(-1;-3);</a:t>
            </a:r>
            <a:endParaRPr lang="ru-RU" dirty="0"/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5580112" y="5229200"/>
          <a:ext cx="2592288" cy="928903"/>
        </p:xfrm>
        <a:graphic>
          <a:graphicData uri="http://schemas.openxmlformats.org/presentationml/2006/ole">
            <p:oleObj spid="_x0000_s25613" name="Формула" r:id="rId10" imgW="1143000" imgH="419100" progId="Equation.3">
              <p:embed/>
            </p:oleObj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5940152" y="494116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(1;2);</a:t>
            </a:r>
            <a:endParaRPr lang="ru-RU" dirty="0"/>
          </a:p>
        </p:txBody>
      </p:sp>
      <p:sp>
        <p:nvSpPr>
          <p:cNvPr id="28" name="Прямоугольник 27">
            <a:hlinkClick r:id="rId11" action="ppaction://hlinksldjump"/>
          </p:cNvPr>
          <p:cNvSpPr/>
          <p:nvPr/>
        </p:nvSpPr>
        <p:spPr>
          <a:xfrm>
            <a:off x="3059832" y="6309320"/>
            <a:ext cx="266429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r>
              <a:rPr lang="uk-UA" dirty="0" err="1" smtClean="0"/>
              <a:t>ідповіді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270892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8104" y="270892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3717032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20072" y="3789040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0072" y="551723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551723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7544" y="1052736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948264" y="1052736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ІІ</a:t>
            </a:r>
            <a:endParaRPr lang="ru-RU" dirty="0"/>
          </a:p>
        </p:txBody>
      </p:sp>
      <p:sp>
        <p:nvSpPr>
          <p:cNvPr id="23" name="Блок-схема: перфолента 22">
            <a:hlinkClick r:id="rId12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58 -7.40741E-7 L 3.61111E-6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5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76672"/>
            <a:ext cx="243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Обчислити інтеграл: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39552" y="1844824"/>
          <a:ext cx="1028274" cy="1008112"/>
        </p:xfrm>
        <a:graphic>
          <a:graphicData uri="http://schemas.openxmlformats.org/presentationml/2006/ole">
            <p:oleObj spid="_x0000_s26626" name="Формула" r:id="rId4" imgW="482391" imgH="482391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228184" y="1556792"/>
          <a:ext cx="1608708" cy="927373"/>
        </p:xfrm>
        <a:graphic>
          <a:graphicData uri="http://schemas.openxmlformats.org/presentationml/2006/ole">
            <p:oleObj spid="_x0000_s26627" name="Формула" r:id="rId5" imgW="812447" imgH="469696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11560" y="4005064"/>
          <a:ext cx="1368152" cy="1542280"/>
        </p:xfrm>
        <a:graphic>
          <a:graphicData uri="http://schemas.openxmlformats.org/presentationml/2006/ole">
            <p:oleObj spid="_x0000_s26628" name="Формула" r:id="rId6" imgW="520700" imgH="59690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444208" y="3933056"/>
          <a:ext cx="1584176" cy="1678698"/>
        </p:xfrm>
        <a:graphic>
          <a:graphicData uri="http://schemas.openxmlformats.org/presentationml/2006/ole">
            <p:oleObj spid="_x0000_s26629" name="Формула" r:id="rId7" imgW="660240" imgH="711000" progId="Equation.3">
              <p:embed/>
            </p:oleObj>
          </a:graphicData>
        </a:graphic>
      </p:graphicFrame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2555776" y="6093296"/>
            <a:ext cx="2592288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Відповіді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0486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91683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725144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4653136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1052736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ІІ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052736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</a:t>
            </a:r>
            <a:endParaRPr lang="ru-RU" dirty="0"/>
          </a:p>
        </p:txBody>
      </p:sp>
      <p:sp>
        <p:nvSpPr>
          <p:cNvPr id="14" name="Блок-схема: перфолента 13">
            <a:hlinkClick r:id="rId9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548680"/>
            <a:ext cx="3172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4.Знайти </a:t>
            </a:r>
            <a:r>
              <a:rPr lang="ru-RU" dirty="0" err="1" smtClean="0"/>
              <a:t>первісну</a:t>
            </a:r>
            <a:r>
              <a:rPr lang="ru-RU" dirty="0" smtClean="0"/>
              <a:t> для </a:t>
            </a:r>
            <a:r>
              <a:rPr lang="ru-RU" dirty="0" err="1" smtClean="0"/>
              <a:t>функції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20272" y="332656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</a:t>
            </a:r>
            <a:endParaRPr lang="ru-RU" dirty="0"/>
          </a:p>
        </p:txBody>
      </p:sp>
      <p:pic>
        <p:nvPicPr>
          <p:cNvPr id="43010" name="Picture 2" descr="http://at.zavantag.com/tw_files2/urls_1/8/d-7151/7151_html_22d61a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1728192" cy="824436"/>
          </a:xfrm>
          <a:prstGeom prst="rect">
            <a:avLst/>
          </a:prstGeom>
          <a:noFill/>
        </p:spPr>
      </p:pic>
      <p:pic>
        <p:nvPicPr>
          <p:cNvPr id="43012" name="Picture 4" descr="http://at.zavantag.com/tw_files2/urls_1/8/d-7151/7151_html_3134d38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587233" cy="4320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35896" y="4077072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5.Обчислити:</a:t>
            </a:r>
            <a:endParaRPr lang="ru-RU" dirty="0"/>
          </a:p>
        </p:txBody>
      </p:sp>
      <p:pic>
        <p:nvPicPr>
          <p:cNvPr id="43014" name="Picture 6" descr="http://at.zavantag.com/tw_files2/urls_1/8/d-7151/7151_html_m32981e6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13176"/>
            <a:ext cx="2010272" cy="1005136"/>
          </a:xfrm>
          <a:prstGeom prst="rect">
            <a:avLst/>
          </a:prstGeom>
          <a:noFill/>
        </p:spPr>
      </p:pic>
      <p:pic>
        <p:nvPicPr>
          <p:cNvPr id="43016" name="Picture 8" descr="http://at.zavantag.com/tw_files2/urls_1/8/d-7151/7151_html_m8944fc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69160"/>
            <a:ext cx="2490486" cy="1008112"/>
          </a:xfrm>
          <a:prstGeom prst="rect">
            <a:avLst/>
          </a:prstGeom>
          <a:noFill/>
        </p:spPr>
      </p:pic>
      <p:pic>
        <p:nvPicPr>
          <p:cNvPr id="43018" name="Picture 10" descr="http://at.zavantag.com/tw_files2/urls_1/8/d-7151/7151_html_m826809b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564904"/>
            <a:ext cx="2000038" cy="899431"/>
          </a:xfrm>
          <a:prstGeom prst="rect">
            <a:avLst/>
          </a:prstGeom>
          <a:noFill/>
        </p:spPr>
      </p:pic>
      <p:pic>
        <p:nvPicPr>
          <p:cNvPr id="43020" name="Picture 12" descr="http://at.zavantag.com/tw_files2/urls_1/8/d-7151/7151_html_m647ae12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492896"/>
            <a:ext cx="1982722" cy="10081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1412776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       А.                                                                                                    А.</a:t>
            </a: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       Б.                                                                                                      Б.</a:t>
            </a:r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3347864" y="6165304"/>
            <a:ext cx="2088232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Відповіді</a:t>
            </a:r>
            <a:endParaRPr lang="ru-RU" dirty="0"/>
          </a:p>
        </p:txBody>
      </p:sp>
      <p:sp>
        <p:nvSpPr>
          <p:cNvPr id="14" name="Блок-схема: перфолента 13">
            <a:hlinkClick r:id="rId10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836712"/>
            <a:ext cx="2376264" cy="432048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Зміст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043608" y="1628800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Означення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899592" y="2348880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Таблиця невизначених інтегралів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827584" y="328498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Диференціювання та інтегрування</a:t>
            </a: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827584" y="4365104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Властивість первісної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4932040" y="1340768"/>
            <a:ext cx="31738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Правила знаходження 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первісної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4860032" y="2348880"/>
            <a:ext cx="3524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Криволінійна трапеція та </a:t>
            </a:r>
          </a:p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її площа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5004048" y="3429000"/>
            <a:ext cx="2903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Визначений інтеграл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5076056" y="4149080"/>
            <a:ext cx="2854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Формула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Ньютона -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Лейбніца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5076056" y="5157192"/>
            <a:ext cx="2497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Тести та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завдання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716016" y="764704"/>
            <a:ext cx="4427984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764704"/>
            <a:ext cx="4499992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8448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6.Обчисліть </a:t>
            </a:r>
            <a:r>
              <a:rPr lang="ru-RU" sz="2400" dirty="0" err="1" smtClean="0"/>
              <a:t>площу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криволінійної</a:t>
            </a:r>
            <a:r>
              <a:rPr lang="ru-RU" sz="2400" dirty="0" smtClean="0"/>
              <a:t> </a:t>
            </a:r>
            <a:r>
              <a:rPr lang="ru-RU" sz="2400" dirty="0" err="1" smtClean="0"/>
              <a:t>трапеції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обчисленої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графіком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 </a:t>
            </a:r>
            <a:r>
              <a:rPr lang="ru-RU" sz="2400" dirty="0" err="1" smtClean="0"/>
              <a:t>f</a:t>
            </a:r>
            <a:r>
              <a:rPr lang="ru-RU" sz="2400" dirty="0" smtClean="0"/>
              <a:t>(</a:t>
            </a:r>
            <a:r>
              <a:rPr lang="ru-RU" sz="2400" dirty="0" err="1" smtClean="0"/>
              <a:t>х</a:t>
            </a:r>
            <a:r>
              <a:rPr lang="ru-RU" sz="2400" dirty="0" smtClean="0"/>
              <a:t>) = х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 та </a:t>
            </a:r>
            <a:r>
              <a:rPr lang="ru-RU" sz="2400" dirty="0" err="1" smtClean="0"/>
              <a:t>прямими</a:t>
            </a:r>
            <a:r>
              <a:rPr lang="ru-RU" sz="2400" dirty="0" smtClean="0"/>
              <a:t> у = 0; </a:t>
            </a:r>
            <a:r>
              <a:rPr lang="ru-RU" sz="2400" dirty="0" err="1" smtClean="0"/>
              <a:t>х</a:t>
            </a:r>
            <a:r>
              <a:rPr lang="ru-RU" sz="2400" dirty="0" smtClean="0"/>
              <a:t> = 1; </a:t>
            </a:r>
            <a:r>
              <a:rPr lang="ru-RU" sz="2400" dirty="0" err="1" smtClean="0"/>
              <a:t>х</a:t>
            </a:r>
            <a:r>
              <a:rPr lang="ru-RU" sz="2400" dirty="0" smtClean="0"/>
              <a:t> = 2.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48264" y="1052736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7728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6.Обчисліть </a:t>
            </a:r>
            <a:r>
              <a:rPr lang="ru-RU" sz="2400" dirty="0" err="1" smtClean="0"/>
              <a:t>площу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криволінійної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трапеції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графіком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 </a:t>
            </a:r>
            <a:r>
              <a:rPr lang="en-US" sz="2400" dirty="0" smtClean="0"/>
              <a:t>f(x) = sin </a:t>
            </a:r>
            <a:r>
              <a:rPr lang="ru-RU" sz="2400" dirty="0" err="1" smtClean="0"/>
              <a:t>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прямими</a:t>
            </a:r>
            <a:endParaRPr lang="ru-RU" sz="2400" dirty="0"/>
          </a:p>
        </p:txBody>
      </p:sp>
      <p:pic>
        <p:nvPicPr>
          <p:cNvPr id="33796" name="Picture 4" descr="http://www.subject.com.ua/mathematics/zno/zno.files/image1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187805" cy="648072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2987824" y="6021288"/>
            <a:ext cx="2376264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Відповіді</a:t>
            </a:r>
            <a:endParaRPr lang="ru-RU" dirty="0"/>
          </a:p>
        </p:txBody>
      </p:sp>
      <p:sp>
        <p:nvSpPr>
          <p:cNvPr id="12" name="Блок-схема: перфолента 11">
            <a:hlinkClick r:id="rId5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" grpId="0"/>
      <p:bldP spid="3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Дякую за увагу!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Блок-схема: перфолента 4">
            <a:hlinkClick r:id="rId3" action="ppaction://hlinksldjump"/>
          </p:cNvPr>
          <p:cNvSpPr/>
          <p:nvPr/>
        </p:nvSpPr>
        <p:spPr>
          <a:xfrm>
            <a:off x="6372200" y="5733256"/>
            <a:ext cx="2771800" cy="112474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Перейти до змісту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51520" y="2636912"/>
            <a:ext cx="2664296" cy="422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0"/>
            <a:ext cx="2664296" cy="249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67544" y="1196752"/>
          <a:ext cx="2031854" cy="576064"/>
        </p:xfrm>
        <a:graphic>
          <a:graphicData uri="http://schemas.openxmlformats.org/presentationml/2006/ole">
            <p:oleObj spid="_x0000_s27650" name="Формула" r:id="rId3" imgW="1447560" imgH="419040" progId="Equation.3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67544" y="188640"/>
          <a:ext cx="1872208" cy="364322"/>
        </p:xfrm>
        <a:graphic>
          <a:graphicData uri="http://schemas.openxmlformats.org/presentationml/2006/ole">
            <p:oleObj spid="_x0000_s27652" name="Формула" r:id="rId4" imgW="1180800" imgH="228600" progId="Equation.3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23528" y="620688"/>
          <a:ext cx="2277462" cy="576064"/>
        </p:xfrm>
        <a:graphic>
          <a:graphicData uri="http://schemas.openxmlformats.org/presentationml/2006/ole">
            <p:oleObj spid="_x0000_s27653" name="Формула" r:id="rId5" imgW="1625400" imgH="419040" progId="Equation.3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23528" y="1772816"/>
          <a:ext cx="2292548" cy="576064"/>
        </p:xfrm>
        <a:graphic>
          <a:graphicData uri="http://schemas.openxmlformats.org/presentationml/2006/ole">
            <p:oleObj spid="_x0000_s27654" name="Формула" r:id="rId6" imgW="1562040" imgH="393480" progId="Equation.3">
              <p:embed/>
            </p:oleObj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5724128" y="-27384"/>
            <a:ext cx="2664296" cy="2520280"/>
            <a:chOff x="5724128" y="836712"/>
            <a:chExt cx="2664296" cy="259228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724128" y="836712"/>
              <a:ext cx="2664296" cy="25922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7655" name="Object 7"/>
            <p:cNvGraphicFramePr>
              <a:graphicFrameLocks noChangeAspect="1"/>
            </p:cNvGraphicFramePr>
            <p:nvPr/>
          </p:nvGraphicFramePr>
          <p:xfrm>
            <a:off x="5887764" y="1051892"/>
            <a:ext cx="1514700" cy="504900"/>
          </p:xfrm>
          <a:graphic>
            <a:graphicData uri="http://schemas.openxmlformats.org/presentationml/2006/ole">
              <p:oleObj spid="_x0000_s27655" name="Формула" r:id="rId7" imgW="1231366" imgH="418918" progId="Equation.3">
                <p:embed/>
              </p:oleObj>
            </a:graphicData>
          </a:graphic>
        </p:graphicFrame>
        <p:graphicFrame>
          <p:nvGraphicFramePr>
            <p:cNvPr id="27656" name="Object 8"/>
            <p:cNvGraphicFramePr>
              <a:graphicFrameLocks noChangeAspect="1"/>
            </p:cNvGraphicFramePr>
            <p:nvPr/>
          </p:nvGraphicFramePr>
          <p:xfrm>
            <a:off x="5796136" y="1628800"/>
            <a:ext cx="2247713" cy="505148"/>
          </p:xfrm>
          <a:graphic>
            <a:graphicData uri="http://schemas.openxmlformats.org/presentationml/2006/ole">
              <p:oleObj spid="_x0000_s27656" name="Формула" r:id="rId8" imgW="1828800" imgH="419040" progId="Equation.3">
                <p:embed/>
              </p:oleObj>
            </a:graphicData>
          </a:graphic>
        </p:graphicFrame>
        <p:graphicFrame>
          <p:nvGraphicFramePr>
            <p:cNvPr id="27657" name="Object 9"/>
            <p:cNvGraphicFramePr>
              <a:graphicFrameLocks noChangeAspect="1"/>
            </p:cNvGraphicFramePr>
            <p:nvPr/>
          </p:nvGraphicFramePr>
          <p:xfrm>
            <a:off x="5868144" y="2132856"/>
            <a:ext cx="2164890" cy="575816"/>
          </p:xfrm>
          <a:graphic>
            <a:graphicData uri="http://schemas.openxmlformats.org/presentationml/2006/ole">
              <p:oleObj spid="_x0000_s27657" name="Формула" r:id="rId9" imgW="1549080" imgH="419040" progId="Equation.3">
                <p:embed/>
              </p:oleObj>
            </a:graphicData>
          </a:graphic>
        </p:graphicFrame>
        <p:graphicFrame>
          <p:nvGraphicFramePr>
            <p:cNvPr id="27658" name="Object 10"/>
            <p:cNvGraphicFramePr>
              <a:graphicFrameLocks noChangeAspect="1"/>
            </p:cNvGraphicFramePr>
            <p:nvPr/>
          </p:nvGraphicFramePr>
          <p:xfrm>
            <a:off x="5897563" y="2781176"/>
            <a:ext cx="2095500" cy="382588"/>
          </p:xfrm>
          <a:graphic>
            <a:graphicData uri="http://schemas.openxmlformats.org/presentationml/2006/ole">
              <p:oleObj spid="_x0000_s27658" name="Формула" r:id="rId10" imgW="1307880" imgH="241200" progId="Equation.3">
                <p:embed/>
              </p:oleObj>
            </a:graphicData>
          </a:graphic>
        </p:graphicFrame>
      </p:grp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611560" y="2636912"/>
          <a:ext cx="1741341" cy="477391"/>
        </p:xfrm>
        <a:graphic>
          <a:graphicData uri="http://schemas.openxmlformats.org/presentationml/2006/ole">
            <p:oleObj spid="_x0000_s27659" name="Формула" r:id="rId11" imgW="1218960" imgH="342720" progId="Equation.3">
              <p:embed/>
            </p:oleObj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539552" y="3212976"/>
          <a:ext cx="2107934" cy="839341"/>
        </p:xfrm>
        <a:graphic>
          <a:graphicData uri="http://schemas.openxmlformats.org/presentationml/2006/ole">
            <p:oleObj spid="_x0000_s27660" name="Формула" r:id="rId12" imgW="1752480" imgH="711000" progId="Equation.3">
              <p:embed/>
            </p:oleObj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467544" y="4005064"/>
          <a:ext cx="1954630" cy="839341"/>
        </p:xfrm>
        <a:graphic>
          <a:graphicData uri="http://schemas.openxmlformats.org/presentationml/2006/ole">
            <p:oleObj spid="_x0000_s27661" name="Формула" r:id="rId13" imgW="1625400" imgH="711000" progId="Equation.3">
              <p:embed/>
            </p:oleObj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395536" y="4797152"/>
          <a:ext cx="2175046" cy="648841"/>
        </p:xfrm>
        <a:graphic>
          <a:graphicData uri="http://schemas.openxmlformats.org/presentationml/2006/ole">
            <p:oleObj spid="_x0000_s27662" name="Формула" r:id="rId14" imgW="1701720" imgH="520560" progId="Equation.3">
              <p:embed/>
            </p:oleObj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539552" y="5661248"/>
          <a:ext cx="2146125" cy="453008"/>
        </p:xfrm>
        <a:graphic>
          <a:graphicData uri="http://schemas.openxmlformats.org/presentationml/2006/ole">
            <p:oleObj spid="_x0000_s27663" name="Формула" r:id="rId15" imgW="1815840" imgH="393480" progId="Equation.3">
              <p:embed/>
            </p:oleObj>
          </a:graphicData>
        </a:graphic>
      </p:graphicFrame>
      <p:graphicFrame>
        <p:nvGraphicFramePr>
          <p:cNvPr id="27664" name="Object 16"/>
          <p:cNvGraphicFramePr>
            <a:graphicFrameLocks noChangeAspect="1"/>
          </p:cNvGraphicFramePr>
          <p:nvPr/>
        </p:nvGraphicFramePr>
        <p:xfrm>
          <a:off x="539552" y="6237312"/>
          <a:ext cx="2088232" cy="441954"/>
        </p:xfrm>
        <a:graphic>
          <a:graphicData uri="http://schemas.openxmlformats.org/presentationml/2006/ole">
            <p:oleObj spid="_x0000_s27664" name="Формула" r:id="rId16" imgW="1815840" imgH="393480" progId="Equation.3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327576" y="2636912"/>
            <a:ext cx="3816424" cy="422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5652120" y="2852936"/>
          <a:ext cx="3238393" cy="720080"/>
        </p:xfrm>
        <a:graphic>
          <a:graphicData uri="http://schemas.openxmlformats.org/presentationml/2006/ole">
            <p:oleObj spid="_x0000_s27665" name="Формула" r:id="rId17" imgW="2616120" imgH="596880" progId="Equation.3">
              <p:embed/>
            </p:oleObj>
          </a:graphicData>
        </a:graphic>
      </p:graphicFrame>
      <p:graphicFrame>
        <p:nvGraphicFramePr>
          <p:cNvPr id="27666" name="Object 18"/>
          <p:cNvGraphicFramePr>
            <a:graphicFrameLocks noChangeAspect="1"/>
          </p:cNvGraphicFramePr>
          <p:nvPr/>
        </p:nvGraphicFramePr>
        <p:xfrm>
          <a:off x="5508104" y="3645024"/>
          <a:ext cx="3447656" cy="576064"/>
        </p:xfrm>
        <a:graphic>
          <a:graphicData uri="http://schemas.openxmlformats.org/presentationml/2006/ole">
            <p:oleObj spid="_x0000_s27666" name="Формула" r:id="rId18" imgW="2514600" imgH="431640" progId="Equation.3">
              <p:embed/>
            </p:oleObj>
          </a:graphicData>
        </a:graphic>
      </p:graphicFrame>
      <p:graphicFrame>
        <p:nvGraphicFramePr>
          <p:cNvPr id="27667" name="Object 19"/>
          <p:cNvGraphicFramePr>
            <a:graphicFrameLocks noChangeAspect="1"/>
          </p:cNvGraphicFramePr>
          <p:nvPr/>
        </p:nvGraphicFramePr>
        <p:xfrm>
          <a:off x="5580112" y="4221088"/>
          <a:ext cx="2824514" cy="648072"/>
        </p:xfrm>
        <a:graphic>
          <a:graphicData uri="http://schemas.openxmlformats.org/presentationml/2006/ole">
            <p:oleObj spid="_x0000_s27667" name="Формула" r:id="rId19" imgW="1663560" imgH="393480" progId="Equation.3">
              <p:embed/>
            </p:oleObj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195736" y="0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60032" y="0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ІІ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18864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508104" y="26064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2780928"/>
            <a:ext cx="3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92080" y="2924944"/>
            <a:ext cx="3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/>
          </a:p>
        </p:txBody>
      </p:sp>
      <p:sp>
        <p:nvSpPr>
          <p:cNvPr id="33" name="Стрелка вправо 32">
            <a:hlinkClick r:id="rId20" action="ppaction://hlinksldjump"/>
          </p:cNvPr>
          <p:cNvSpPr/>
          <p:nvPr/>
        </p:nvSpPr>
        <p:spPr>
          <a:xfrm>
            <a:off x="3059832" y="5085184"/>
            <a:ext cx="208823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r>
              <a:rPr lang="uk-UA" dirty="0" err="1" smtClean="0"/>
              <a:t>овернутися</a:t>
            </a:r>
            <a:r>
              <a:rPr lang="uk-UA" dirty="0" smtClean="0"/>
              <a:t> до завдань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076056" y="188640"/>
            <a:ext cx="3888432" cy="31683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0"/>
            <a:ext cx="3888432" cy="3356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95536" y="764704"/>
          <a:ext cx="2947304" cy="576064"/>
        </p:xfrm>
        <a:graphic>
          <a:graphicData uri="http://schemas.openxmlformats.org/presentationml/2006/ole">
            <p:oleObj spid="_x0000_s28674" name="Формула" r:id="rId3" imgW="2095200" imgH="419040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23527" y="1556792"/>
          <a:ext cx="2160241" cy="322357"/>
        </p:xfrm>
        <a:graphic>
          <a:graphicData uri="http://schemas.openxmlformats.org/presentationml/2006/ole">
            <p:oleObj spid="_x0000_s28675" name="Формула" r:id="rId4" imgW="1536480" imgH="228600" progId="Equation.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51519" y="2060848"/>
          <a:ext cx="2550283" cy="288032"/>
        </p:xfrm>
        <a:graphic>
          <a:graphicData uri="http://schemas.openxmlformats.org/presentationml/2006/ole">
            <p:oleObj spid="_x0000_s28676" name="Формула" r:id="rId5" imgW="2019240" imgH="228600" progId="Equation.3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915816" y="2060848"/>
          <a:ext cx="1008112" cy="256175"/>
        </p:xfrm>
        <a:graphic>
          <a:graphicData uri="http://schemas.openxmlformats.org/presentationml/2006/ole">
            <p:oleObj spid="_x0000_s28677" name="Формула" r:id="rId6" imgW="1130040" imgH="20304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395536" y="2780928"/>
          <a:ext cx="3311368" cy="504056"/>
        </p:xfrm>
        <a:graphic>
          <a:graphicData uri="http://schemas.openxmlformats.org/presentationml/2006/ole">
            <p:oleObj spid="_x0000_s28678" name="Формула" r:id="rId7" imgW="1498320" imgH="22860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83768" y="1556792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(-1;3);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420888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=-6</a:t>
            </a:r>
            <a:endParaRPr lang="ru-RU" dirty="0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5832978" y="692696"/>
          <a:ext cx="2585590" cy="576064"/>
        </p:xfrm>
        <a:graphic>
          <a:graphicData uri="http://schemas.openxmlformats.org/presentationml/2006/ole">
            <p:oleObj spid="_x0000_s28679" name="Формула" r:id="rId8" imgW="1841400" imgH="419040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796136" y="2780928"/>
          <a:ext cx="2350341" cy="432048"/>
        </p:xfrm>
        <a:graphic>
          <a:graphicData uri="http://schemas.openxmlformats.org/presentationml/2006/ole">
            <p:oleObj spid="_x0000_s28680" name="Формула" r:id="rId9" imgW="1295400" imgH="241300" progId="Equation.3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5521900" y="1988840"/>
          <a:ext cx="1671614" cy="360040"/>
        </p:xfrm>
        <a:graphic>
          <a:graphicData uri="http://schemas.openxmlformats.org/presentationml/2006/ole">
            <p:oleObj spid="_x0000_s28681" name="Формула" r:id="rId10" imgW="1143000" imgH="241200" progId="Equation.3">
              <p:embed/>
            </p:oleObj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7380312" y="2060848"/>
          <a:ext cx="1511060" cy="288032"/>
        </p:xfrm>
        <a:graphic>
          <a:graphicData uri="http://schemas.openxmlformats.org/presentationml/2006/ole">
            <p:oleObj spid="_x0000_s28682" name="Формула" r:id="rId11" imgW="799920" imgH="203040" progId="Equation.3">
              <p:embed/>
            </p:oleObj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5652120" y="1484784"/>
          <a:ext cx="1997022" cy="360040"/>
        </p:xfrm>
        <a:graphic>
          <a:graphicData uri="http://schemas.openxmlformats.org/presentationml/2006/ole">
            <p:oleObj spid="_x0000_s28683" name="Формула" r:id="rId12" imgW="1320480" imgH="241200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668344" y="148478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(1;2);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234888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=4</a:t>
            </a:r>
            <a:endParaRPr lang="ru-RU" dirty="0"/>
          </a:p>
        </p:txBody>
      </p:sp>
      <p:sp>
        <p:nvSpPr>
          <p:cNvPr id="18" name="Стрелка влево 17">
            <a:hlinkClick r:id="rId13" action="ppaction://hlinksldjump"/>
          </p:cNvPr>
          <p:cNvSpPr/>
          <p:nvPr/>
        </p:nvSpPr>
        <p:spPr>
          <a:xfrm>
            <a:off x="2339752" y="4509120"/>
            <a:ext cx="3744416" cy="144016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повернутися до завдань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0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0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ІІ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620688"/>
            <a:ext cx="3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692696"/>
            <a:ext cx="3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8244408" y="188640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95536" y="332656"/>
          <a:ext cx="7727899" cy="864096"/>
        </p:xfrm>
        <a:graphic>
          <a:graphicData uri="http://schemas.openxmlformats.org/presentationml/2006/ole">
            <p:oleObj spid="_x0000_s29698" name="Формула" r:id="rId3" imgW="4254480" imgH="482400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67544" y="1268760"/>
          <a:ext cx="7773491" cy="892961"/>
        </p:xfrm>
        <a:graphic>
          <a:graphicData uri="http://schemas.openxmlformats.org/presentationml/2006/ole">
            <p:oleObj spid="_x0000_s29699" name="Формула" r:id="rId4" imgW="4178160" imgH="48240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467544" y="2132856"/>
          <a:ext cx="4420081" cy="792088"/>
        </p:xfrm>
        <a:graphic>
          <a:graphicData uri="http://schemas.openxmlformats.org/presentationml/2006/ole">
            <p:oleObj spid="_x0000_s29700" name="Формула" r:id="rId5" imgW="2425680" imgH="431640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67544" y="2996952"/>
          <a:ext cx="6897767" cy="1368152"/>
        </p:xfrm>
        <a:graphic>
          <a:graphicData uri="http://schemas.openxmlformats.org/presentationml/2006/ole">
            <p:oleObj spid="_x0000_s29701" name="Формула" r:id="rId6" imgW="3263760" imgH="660240" progId="Equation.3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67544" y="4509119"/>
          <a:ext cx="6912768" cy="1273625"/>
        </p:xfrm>
        <a:graphic>
          <a:graphicData uri="http://schemas.openxmlformats.org/presentationml/2006/ole">
            <p:oleObj spid="_x0000_s29702" name="Формула" r:id="rId7" imgW="3924000" imgH="736560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67544" y="5733256"/>
          <a:ext cx="5987117" cy="720080"/>
        </p:xfrm>
        <a:graphic>
          <a:graphicData uri="http://schemas.openxmlformats.org/presentationml/2006/ole">
            <p:oleObj spid="_x0000_s29703" name="Формула" r:id="rId8" imgW="3276360" imgH="39348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8388424" y="332656"/>
          <a:ext cx="360040" cy="792088"/>
        </p:xfrm>
        <a:graphic>
          <a:graphicData uri="http://schemas.openxmlformats.org/presentationml/2006/ole">
            <p:oleObj spid="_x0000_s29704" name="Формула" r:id="rId9" imgW="152334" imgH="393529" progId="Equation.3">
              <p:embed/>
            </p:oleObj>
          </a:graphicData>
        </a:graphic>
      </p:graphicFrame>
      <p:sp>
        <p:nvSpPr>
          <p:cNvPr id="11" name="Овал 10"/>
          <p:cNvSpPr/>
          <p:nvPr/>
        </p:nvSpPr>
        <p:spPr>
          <a:xfrm>
            <a:off x="5076056" y="2276872"/>
            <a:ext cx="57606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52320" y="3212976"/>
            <a:ext cx="93610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660232" y="5589240"/>
            <a:ext cx="7200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6876256" y="5805264"/>
          <a:ext cx="287560" cy="675729"/>
        </p:xfrm>
        <a:graphic>
          <a:graphicData uri="http://schemas.openxmlformats.org/presentationml/2006/ole">
            <p:oleObj spid="_x0000_s29705" name="Формула" r:id="rId10" imgW="152334" imgH="393529" progId="Equation.3">
              <p:embed/>
            </p:oleObj>
          </a:graphicData>
        </a:graphic>
      </p:graphicFrame>
      <p:sp>
        <p:nvSpPr>
          <p:cNvPr id="15" name="Стрелка влево 14">
            <a:hlinkClick r:id="rId11" action="ppaction://hlinksldjump"/>
          </p:cNvPr>
          <p:cNvSpPr/>
          <p:nvPr/>
        </p:nvSpPr>
        <p:spPr>
          <a:xfrm>
            <a:off x="7452320" y="4653136"/>
            <a:ext cx="1440160" cy="11521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повернутися до завдань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76672"/>
            <a:ext cx="3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772816"/>
            <a:ext cx="3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501008"/>
            <a:ext cx="3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373216"/>
            <a:ext cx="3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ubject.com.ua/mathematics/zno/zno.files/image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139952" cy="758991"/>
          </a:xfrm>
          <a:prstGeom prst="rect">
            <a:avLst/>
          </a:prstGeom>
          <a:noFill/>
        </p:spPr>
      </p:pic>
      <p:pic>
        <p:nvPicPr>
          <p:cNvPr id="34820" name="Picture 4" descr="http://www.subject.com.ua/mathematics/zno/zno.files/image1777.jpg"/>
          <p:cNvPicPr>
            <a:picLocks noChangeAspect="1" noChangeArrowheads="1"/>
          </p:cNvPicPr>
          <p:nvPr/>
        </p:nvPicPr>
        <p:blipFill>
          <a:blip r:embed="rId3" cstate="print"/>
          <a:srcRect b="7802"/>
          <a:stretch>
            <a:fillRect/>
          </a:stretch>
        </p:blipFill>
        <p:spPr bwMode="auto">
          <a:xfrm>
            <a:off x="539552" y="2492896"/>
            <a:ext cx="3096344" cy="3930898"/>
          </a:xfrm>
          <a:prstGeom prst="rect">
            <a:avLst/>
          </a:prstGeom>
          <a:noFill/>
        </p:spPr>
      </p:pic>
      <p:pic>
        <p:nvPicPr>
          <p:cNvPr id="34822" name="Picture 6" descr="http://www.subject.com.ua/mathematics/zno/zno.files/image1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6838" y="1124744"/>
            <a:ext cx="4497162" cy="1368152"/>
          </a:xfrm>
          <a:prstGeom prst="rect">
            <a:avLst/>
          </a:prstGeom>
          <a:noFill/>
        </p:spPr>
      </p:pic>
      <p:pic>
        <p:nvPicPr>
          <p:cNvPr id="34824" name="Picture 8" descr="http://www.subject.com.ua/mathematics/zno/zno.files/image1780.jpg"/>
          <p:cNvPicPr>
            <a:picLocks noChangeAspect="1" noChangeArrowheads="1"/>
          </p:cNvPicPr>
          <p:nvPr/>
        </p:nvPicPr>
        <p:blipFill>
          <a:blip r:embed="rId5" cstate="print"/>
          <a:srcRect b="12080"/>
          <a:stretch>
            <a:fillRect/>
          </a:stretch>
        </p:blipFill>
        <p:spPr bwMode="auto">
          <a:xfrm>
            <a:off x="4860032" y="2996952"/>
            <a:ext cx="3744416" cy="26642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948264" y="476672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ІІ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76672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</a:t>
            </a:r>
            <a:endParaRPr lang="ru-RU" dirty="0"/>
          </a:p>
        </p:txBody>
      </p:sp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 flipH="1">
            <a:off x="4427984" y="5661248"/>
            <a:ext cx="1944216" cy="1196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Повернутися до завдань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96727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1124719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348880"/>
            <a:ext cx="41156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Б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А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348880"/>
            <a:ext cx="41156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В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Б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В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Б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600" dirty="0" smtClean="0"/>
              <a:t>А</a:t>
            </a:r>
            <a:endParaRPr lang="ru-RU" sz="3600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 flipH="1">
            <a:off x="3059832" y="3501008"/>
            <a:ext cx="1944216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Повернутися до завдань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412776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       А.                                                                                  А.</a:t>
            </a: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       Б.                                                                        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4664"/>
            <a:ext cx="136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20272" y="404664"/>
            <a:ext cx="1458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ВАРІАНТ ІІ</a:t>
            </a:r>
            <a:endParaRPr lang="ru-RU" dirty="0"/>
          </a:p>
        </p:txBody>
      </p:sp>
      <p:pic>
        <p:nvPicPr>
          <p:cNvPr id="44034" name="Picture 2" descr="http://at.zavantag.com/tw_files2/urls_1/8/d-7151/7151_html_6bf8108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2520280" cy="808508"/>
          </a:xfrm>
          <a:prstGeom prst="rect">
            <a:avLst/>
          </a:prstGeom>
          <a:noFill/>
        </p:spPr>
      </p:pic>
      <p:pic>
        <p:nvPicPr>
          <p:cNvPr id="44036" name="Picture 4" descr="http://at.zavantag.com/tw_files2/urls_1/8/d-7151/7151_html_m78002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092352" cy="400134"/>
          </a:xfrm>
          <a:prstGeom prst="rect">
            <a:avLst/>
          </a:prstGeom>
          <a:noFill/>
        </p:spPr>
      </p:pic>
      <p:pic>
        <p:nvPicPr>
          <p:cNvPr id="44038" name="Picture 6" descr="http://at.zavantag.com/tw_files2/urls_1/8/d-7151/7151_html_1ee3f2b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1568" y="3933056"/>
            <a:ext cx="3812432" cy="807908"/>
          </a:xfrm>
          <a:prstGeom prst="rect">
            <a:avLst/>
          </a:prstGeom>
          <a:noFill/>
        </p:spPr>
      </p:pic>
      <p:pic>
        <p:nvPicPr>
          <p:cNvPr id="44040" name="Picture 8" descr="http://at.zavantag.com/tw_files2/urls_1/8/d-7151/7151_html_m58718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1568" y="4797152"/>
            <a:ext cx="1923472" cy="456449"/>
          </a:xfrm>
          <a:prstGeom prst="rect">
            <a:avLst/>
          </a:prstGeom>
          <a:noFill/>
        </p:spPr>
      </p:pic>
      <p:pic>
        <p:nvPicPr>
          <p:cNvPr id="44042" name="Picture 10" descr="http://at.zavantag.com/tw_files2/urls_1/8/d-7151/7151_html_85ca69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10694"/>
            <a:ext cx="4139952" cy="721661"/>
          </a:xfrm>
          <a:prstGeom prst="rect">
            <a:avLst/>
          </a:prstGeom>
          <a:noFill/>
        </p:spPr>
      </p:pic>
      <p:pic>
        <p:nvPicPr>
          <p:cNvPr id="44044" name="Picture 12" descr="http://at.zavantag.com/tw_files2/urls_1/8/d-7151/7151_html_m9d4c10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16" y="4486758"/>
            <a:ext cx="2160240" cy="766843"/>
          </a:xfrm>
          <a:prstGeom prst="rect">
            <a:avLst/>
          </a:prstGeom>
          <a:noFill/>
        </p:spPr>
      </p:pic>
      <p:pic>
        <p:nvPicPr>
          <p:cNvPr id="44046" name="Picture 14" descr="http://at.zavantag.com/tw_files2/urls_1/8/d-7151/7151_html_20ca787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780928"/>
            <a:ext cx="2094545" cy="419318"/>
          </a:xfrm>
          <a:prstGeom prst="rect">
            <a:avLst/>
          </a:prstGeom>
          <a:noFill/>
        </p:spPr>
      </p:pic>
      <p:pic>
        <p:nvPicPr>
          <p:cNvPr id="44048" name="Picture 16" descr="http://at.zavantag.com/tw_files2/urls_1/8/d-7151/7151_html_188ba42d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492896"/>
            <a:ext cx="4337423" cy="93610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9512" y="112474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105273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4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9848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5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412885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5</a:t>
            </a:r>
            <a:endParaRPr lang="ru-RU" dirty="0"/>
          </a:p>
        </p:txBody>
      </p:sp>
      <p:sp>
        <p:nvSpPr>
          <p:cNvPr id="18" name="Стрелка вправо 17">
            <a:hlinkClick r:id="rId10" action="ppaction://hlinksldjump"/>
          </p:cNvPr>
          <p:cNvSpPr/>
          <p:nvPr/>
        </p:nvSpPr>
        <p:spPr>
          <a:xfrm flipH="1">
            <a:off x="3347864" y="5445224"/>
            <a:ext cx="194421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Повернутися до завдань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P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t="12201" b="10667"/>
          <a:stretch>
            <a:fillRect/>
          </a:stretch>
        </p:blipFill>
        <p:spPr bwMode="auto">
          <a:xfrm>
            <a:off x="683568" y="1412776"/>
            <a:ext cx="7478912" cy="345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3" descr="P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>
          <a:xfrm>
            <a:off x="467544" y="2492896"/>
            <a:ext cx="8350347" cy="266429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accent2">
                    <a:lumMod val="50000"/>
                  </a:schemeClr>
                </a:solidFill>
              </a:rPr>
              <a:t>Означення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11760" y="1844824"/>
            <a:ext cx="5148064" cy="5257800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Функція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F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x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)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називається </a:t>
            </a: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" charset="0"/>
              </a:rPr>
              <a:t>первісною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 для функції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f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x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)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 на даному проміжку, якщо для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 будь-якого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 charset="0"/>
              </a:rPr>
              <a:t> з цього проміжку 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563888" y="3645024"/>
          <a:ext cx="2333059" cy="648072"/>
        </p:xfrm>
        <a:graphic>
          <a:graphicData uri="http://schemas.openxmlformats.org/presentationml/2006/ole">
            <p:oleObj spid="_x0000_s1027" name="Формула" r:id="rId4" imgW="825480" imgH="228600" progId="Equation.3">
              <p:embed/>
            </p:oleObj>
          </a:graphicData>
        </a:graphic>
      </p:graphicFrame>
      <p:sp>
        <p:nvSpPr>
          <p:cNvPr id="5" name="Блок-схема: перфолента 4">
            <a:hlinkClick r:id="rId5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eoonly.ru/wp-content/uploads/2011/06/sm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4968552" cy="413632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вірно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 rot="2353424">
            <a:off x="6396088" y="2555934"/>
            <a:ext cx="2587366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Повернутися</a:t>
            </a:r>
            <a:r>
              <a:rPr lang="uk-UA" sz="2000" dirty="0" smtClean="0">
                <a:solidFill>
                  <a:schemeClr val="tx1"/>
                </a:solidFill>
              </a:rPr>
              <a:t> до завдань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Правильна відповідь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6082" name="Picture 2" descr="https://encrypted-tbn0.gstatic.com/images?q=tbn:ANd9GcT2uW_BQ_5RhWAxBed73QODjWBU0M5wjcchzBgDzJ9D6WvuM0K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4752528" cy="2887821"/>
          </a:xfrm>
          <a:prstGeom prst="rect">
            <a:avLst/>
          </a:prstGeom>
          <a:noFill/>
        </p:spPr>
      </p:pic>
      <p:sp>
        <p:nvSpPr>
          <p:cNvPr id="4" name="Выноска-облако 3">
            <a:hlinkClick r:id="rId3" action="ppaction://hlinksldjump"/>
          </p:cNvPr>
          <p:cNvSpPr/>
          <p:nvPr/>
        </p:nvSpPr>
        <p:spPr>
          <a:xfrm rot="947975">
            <a:off x="3724035" y="1900237"/>
            <a:ext cx="2587366" cy="1656184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1600" dirty="0" err="1" smtClean="0">
                <a:solidFill>
                  <a:schemeClr val="tx1"/>
                </a:solidFill>
              </a:rPr>
              <a:t>Поернутися</a:t>
            </a:r>
            <a:r>
              <a:rPr lang="uk-UA" sz="1600" dirty="0" smtClean="0">
                <a:solidFill>
                  <a:schemeClr val="tx1"/>
                </a:solidFill>
              </a:rPr>
              <a:t> до завдань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Правильна відповідь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6082" name="Picture 2" descr="https://encrypted-tbn0.gstatic.com/images?q=tbn:ANd9GcT2uW_BQ_5RhWAxBed73QODjWBU0M5wjcchzBgDzJ9D6WvuM0K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4752528" cy="2887821"/>
          </a:xfrm>
          <a:prstGeom prst="rect">
            <a:avLst/>
          </a:prstGeom>
          <a:noFill/>
        </p:spPr>
      </p:pic>
      <p:sp>
        <p:nvSpPr>
          <p:cNvPr id="4" name="Выноска-облако 3">
            <a:hlinkClick r:id="rId3" action="ppaction://hlinksldjump"/>
          </p:cNvPr>
          <p:cNvSpPr/>
          <p:nvPr/>
        </p:nvSpPr>
        <p:spPr>
          <a:xfrm rot="947975">
            <a:off x="3724035" y="1900237"/>
            <a:ext cx="2587366" cy="1656184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Повернутися</a:t>
            </a:r>
            <a:r>
              <a:rPr lang="uk-UA" sz="2000" dirty="0" smtClean="0">
                <a:solidFill>
                  <a:schemeClr val="tx1"/>
                </a:solidFill>
              </a:rPr>
              <a:t> до завдань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eoonly.ru/wp-content/uploads/2011/06/sm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4968552" cy="413632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вірно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 rot="2353424">
            <a:off x="6396088" y="2555934"/>
            <a:ext cx="2587366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Повернутися до завдань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0"/>
          <p:cNvSpPr>
            <a:spLocks noChangeArrowheads="1"/>
          </p:cNvSpPr>
          <p:nvPr/>
        </p:nvSpPr>
        <p:spPr bwMode="auto">
          <a:xfrm>
            <a:off x="755576" y="0"/>
            <a:ext cx="735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b="1" dirty="0">
                <a:solidFill>
                  <a:srgbClr val="005856"/>
                </a:solidFill>
              </a:rPr>
              <a:t>Таблиця первісних (невизначених інтегралів)</a:t>
            </a:r>
            <a:r>
              <a:rPr lang="uk-UA" dirty="0"/>
              <a:t> </a:t>
            </a:r>
          </a:p>
        </p:txBody>
      </p:sp>
      <p:sp>
        <p:nvSpPr>
          <p:cNvPr id="4" name="Rectangle 346"/>
          <p:cNvSpPr>
            <a:spLocks noChangeArrowheads="1"/>
          </p:cNvSpPr>
          <p:nvPr/>
        </p:nvSpPr>
        <p:spPr bwMode="auto">
          <a:xfrm>
            <a:off x="880847" y="797653"/>
            <a:ext cx="249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5" name="Rectangle 350"/>
          <p:cNvSpPr>
            <a:spLocks noChangeArrowheads="1"/>
          </p:cNvSpPr>
          <p:nvPr/>
        </p:nvSpPr>
        <p:spPr bwMode="auto">
          <a:xfrm>
            <a:off x="880847" y="797653"/>
            <a:ext cx="249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6" name="Rectangle 352"/>
          <p:cNvSpPr>
            <a:spLocks noChangeArrowheads="1"/>
          </p:cNvSpPr>
          <p:nvPr/>
        </p:nvSpPr>
        <p:spPr bwMode="auto">
          <a:xfrm>
            <a:off x="985271" y="797653"/>
            <a:ext cx="147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" name="Rectangle 354"/>
          <p:cNvSpPr>
            <a:spLocks noChangeArrowheads="1"/>
          </p:cNvSpPr>
          <p:nvPr/>
        </p:nvSpPr>
        <p:spPr bwMode="auto">
          <a:xfrm>
            <a:off x="849011" y="797653"/>
            <a:ext cx="2802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8" name="Rectangle 356"/>
          <p:cNvSpPr>
            <a:spLocks noChangeArrowheads="1"/>
          </p:cNvSpPr>
          <p:nvPr/>
        </p:nvSpPr>
        <p:spPr bwMode="auto">
          <a:xfrm>
            <a:off x="880847" y="797653"/>
            <a:ext cx="249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9" name="Rectangle 357"/>
          <p:cNvSpPr>
            <a:spLocks noChangeArrowheads="1"/>
          </p:cNvSpPr>
          <p:nvPr/>
        </p:nvSpPr>
        <p:spPr bwMode="auto">
          <a:xfrm>
            <a:off x="880847" y="797653"/>
            <a:ext cx="24931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/>
          </a:p>
        </p:txBody>
      </p:sp>
      <p:sp>
        <p:nvSpPr>
          <p:cNvPr id="10" name="Rectangle 359"/>
          <p:cNvSpPr>
            <a:spLocks noChangeArrowheads="1"/>
          </p:cNvSpPr>
          <p:nvPr/>
        </p:nvSpPr>
        <p:spPr bwMode="auto">
          <a:xfrm>
            <a:off x="985271" y="797653"/>
            <a:ext cx="147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1" name="Rectangle 361"/>
          <p:cNvSpPr>
            <a:spLocks noChangeArrowheads="1"/>
          </p:cNvSpPr>
          <p:nvPr/>
        </p:nvSpPr>
        <p:spPr bwMode="auto">
          <a:xfrm>
            <a:off x="849011" y="797653"/>
            <a:ext cx="2802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2" name="Rectangle 363"/>
          <p:cNvSpPr>
            <a:spLocks noChangeArrowheads="1"/>
          </p:cNvSpPr>
          <p:nvPr/>
        </p:nvSpPr>
        <p:spPr bwMode="auto">
          <a:xfrm>
            <a:off x="880847" y="797653"/>
            <a:ext cx="249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3" name="Rectangle 365"/>
          <p:cNvSpPr>
            <a:spLocks noChangeArrowheads="1"/>
          </p:cNvSpPr>
          <p:nvPr/>
        </p:nvSpPr>
        <p:spPr bwMode="auto">
          <a:xfrm>
            <a:off x="985271" y="797653"/>
            <a:ext cx="147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4" name="Rectangle 367"/>
          <p:cNvSpPr>
            <a:spLocks noChangeArrowheads="1"/>
          </p:cNvSpPr>
          <p:nvPr/>
        </p:nvSpPr>
        <p:spPr bwMode="auto">
          <a:xfrm>
            <a:off x="849011" y="797653"/>
            <a:ext cx="2802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5" name="Rectangle 369"/>
          <p:cNvSpPr>
            <a:spLocks noChangeArrowheads="1"/>
          </p:cNvSpPr>
          <p:nvPr/>
        </p:nvSpPr>
        <p:spPr bwMode="auto">
          <a:xfrm>
            <a:off x="880847" y="797653"/>
            <a:ext cx="249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6" name="Rectangle 371"/>
          <p:cNvSpPr>
            <a:spLocks noChangeArrowheads="1"/>
          </p:cNvSpPr>
          <p:nvPr/>
        </p:nvSpPr>
        <p:spPr bwMode="auto">
          <a:xfrm>
            <a:off x="985271" y="797653"/>
            <a:ext cx="147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7" name="Rectangle 373"/>
          <p:cNvSpPr>
            <a:spLocks noChangeArrowheads="1"/>
          </p:cNvSpPr>
          <p:nvPr/>
        </p:nvSpPr>
        <p:spPr bwMode="auto">
          <a:xfrm>
            <a:off x="849011" y="797653"/>
            <a:ext cx="2802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8" name="Rectangle 375"/>
          <p:cNvSpPr>
            <a:spLocks noChangeArrowheads="1"/>
          </p:cNvSpPr>
          <p:nvPr/>
        </p:nvSpPr>
        <p:spPr bwMode="auto">
          <a:xfrm>
            <a:off x="880847" y="797653"/>
            <a:ext cx="249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9" name="Rectangle 377"/>
          <p:cNvSpPr>
            <a:spLocks noChangeArrowheads="1"/>
          </p:cNvSpPr>
          <p:nvPr/>
        </p:nvSpPr>
        <p:spPr bwMode="auto">
          <a:xfrm>
            <a:off x="985271" y="797653"/>
            <a:ext cx="147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849011" y="797653"/>
            <a:ext cx="2802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1" name="Rectangle 381"/>
          <p:cNvSpPr>
            <a:spLocks noChangeArrowheads="1"/>
          </p:cNvSpPr>
          <p:nvPr/>
        </p:nvSpPr>
        <p:spPr bwMode="auto">
          <a:xfrm>
            <a:off x="880847" y="797653"/>
            <a:ext cx="249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2" name="Rectangle 383"/>
          <p:cNvSpPr>
            <a:spLocks noChangeArrowheads="1"/>
          </p:cNvSpPr>
          <p:nvPr/>
        </p:nvSpPr>
        <p:spPr bwMode="auto">
          <a:xfrm>
            <a:off x="985271" y="797653"/>
            <a:ext cx="147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3" name="Rectangle 385"/>
          <p:cNvSpPr>
            <a:spLocks noChangeArrowheads="1"/>
          </p:cNvSpPr>
          <p:nvPr/>
        </p:nvSpPr>
        <p:spPr bwMode="auto">
          <a:xfrm>
            <a:off x="849011" y="797653"/>
            <a:ext cx="2802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4" name="Rectangle 387"/>
          <p:cNvSpPr>
            <a:spLocks noChangeArrowheads="1"/>
          </p:cNvSpPr>
          <p:nvPr/>
        </p:nvSpPr>
        <p:spPr bwMode="auto">
          <a:xfrm>
            <a:off x="880847" y="797653"/>
            <a:ext cx="249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5" name="Rectangle 389"/>
          <p:cNvSpPr>
            <a:spLocks noChangeArrowheads="1"/>
          </p:cNvSpPr>
          <p:nvPr/>
        </p:nvSpPr>
        <p:spPr bwMode="auto">
          <a:xfrm>
            <a:off x="985271" y="797653"/>
            <a:ext cx="147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6" name="Rectangle 391"/>
          <p:cNvSpPr>
            <a:spLocks noChangeArrowheads="1"/>
          </p:cNvSpPr>
          <p:nvPr/>
        </p:nvSpPr>
        <p:spPr bwMode="auto">
          <a:xfrm>
            <a:off x="849011" y="797653"/>
            <a:ext cx="2802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7" name="Rectangle 393"/>
          <p:cNvSpPr>
            <a:spLocks noChangeArrowheads="1"/>
          </p:cNvSpPr>
          <p:nvPr/>
        </p:nvSpPr>
        <p:spPr bwMode="auto">
          <a:xfrm>
            <a:off x="880847" y="797653"/>
            <a:ext cx="249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8" name="Rectangle 395"/>
          <p:cNvSpPr>
            <a:spLocks noChangeArrowheads="1"/>
          </p:cNvSpPr>
          <p:nvPr/>
        </p:nvSpPr>
        <p:spPr bwMode="auto">
          <a:xfrm>
            <a:off x="985271" y="797653"/>
            <a:ext cx="147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29" name="Rectangle 397"/>
          <p:cNvSpPr>
            <a:spLocks noChangeArrowheads="1"/>
          </p:cNvSpPr>
          <p:nvPr/>
        </p:nvSpPr>
        <p:spPr bwMode="auto">
          <a:xfrm>
            <a:off x="849011" y="797653"/>
            <a:ext cx="2802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0" name="Rectangle 399"/>
          <p:cNvSpPr>
            <a:spLocks noChangeArrowheads="1"/>
          </p:cNvSpPr>
          <p:nvPr/>
        </p:nvSpPr>
        <p:spPr bwMode="auto">
          <a:xfrm>
            <a:off x="880847" y="797653"/>
            <a:ext cx="249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1" name="Rectangle 401"/>
          <p:cNvSpPr>
            <a:spLocks noChangeArrowheads="1"/>
          </p:cNvSpPr>
          <p:nvPr/>
        </p:nvSpPr>
        <p:spPr bwMode="auto">
          <a:xfrm>
            <a:off x="985271" y="797653"/>
            <a:ext cx="147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2" name="Rectangle 403"/>
          <p:cNvSpPr>
            <a:spLocks noChangeArrowheads="1"/>
          </p:cNvSpPr>
          <p:nvPr/>
        </p:nvSpPr>
        <p:spPr bwMode="auto">
          <a:xfrm>
            <a:off x="849011" y="797653"/>
            <a:ext cx="2802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3" name="Rectangle 405"/>
          <p:cNvSpPr>
            <a:spLocks noChangeArrowheads="1"/>
          </p:cNvSpPr>
          <p:nvPr/>
        </p:nvSpPr>
        <p:spPr bwMode="auto">
          <a:xfrm>
            <a:off x="880847" y="797653"/>
            <a:ext cx="2493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graphicFrame>
        <p:nvGraphicFramePr>
          <p:cNvPr id="34" name="Group 614"/>
          <p:cNvGraphicFramePr>
            <a:graphicFrameLocks noGrp="1"/>
          </p:cNvGraphicFramePr>
          <p:nvPr/>
        </p:nvGraphicFramePr>
        <p:xfrm>
          <a:off x="719737" y="448404"/>
          <a:ext cx="7704063" cy="60205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80951"/>
                <a:gridCol w="3186729"/>
                <a:gridCol w="2836383"/>
              </a:tblGrid>
              <a:tr h="5926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Функція 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Загальний вигляд первісних 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uk-UA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r>
                        <a:rPr kumimoji="0" lang="uk-UA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)+С, де С - стала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Запис за допомогою невизначеного інтеграла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/>
                </a:tc>
              </a:tr>
              <a:tr h="4938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4922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х+С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4938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4938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4938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492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4938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4938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4938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4922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4938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5" name="Rectangle 602"/>
          <p:cNvSpPr>
            <a:spLocks noChangeArrowheads="1"/>
          </p:cNvSpPr>
          <p:nvPr/>
        </p:nvSpPr>
        <p:spPr bwMode="auto">
          <a:xfrm>
            <a:off x="-1444220" y="2807547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36" name="Object 601"/>
          <p:cNvGraphicFramePr>
            <a:graphicFrameLocks noChangeAspect="1"/>
          </p:cNvGraphicFramePr>
          <p:nvPr/>
        </p:nvGraphicFramePr>
        <p:xfrm>
          <a:off x="6540619" y="1096104"/>
          <a:ext cx="806856" cy="318496"/>
        </p:xfrm>
        <a:graphic>
          <a:graphicData uri="http://schemas.openxmlformats.org/presentationml/2006/ole">
            <p:oleObj spid="_x0000_s2050" name="Формула" r:id="rId4" imgW="698500" imgH="279400" progId="Equation.3">
              <p:embed/>
            </p:oleObj>
          </a:graphicData>
        </a:graphic>
      </p:graphicFrame>
      <p:sp>
        <p:nvSpPr>
          <p:cNvPr id="37" name="Rectangle 604"/>
          <p:cNvSpPr>
            <a:spLocks noChangeArrowheads="1"/>
          </p:cNvSpPr>
          <p:nvPr/>
        </p:nvSpPr>
        <p:spPr bwMode="auto">
          <a:xfrm>
            <a:off x="-1444220" y="2807547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38" name="Object 603"/>
          <p:cNvGraphicFramePr>
            <a:graphicFrameLocks noChangeAspect="1"/>
          </p:cNvGraphicFramePr>
          <p:nvPr/>
        </p:nvGraphicFramePr>
        <p:xfrm>
          <a:off x="6461542" y="1599342"/>
          <a:ext cx="881172" cy="318496"/>
        </p:xfrm>
        <a:graphic>
          <a:graphicData uri="http://schemas.openxmlformats.org/presentationml/2006/ole">
            <p:oleObj spid="_x0000_s2051" name="Формула" r:id="rId5" imgW="761669" imgH="279279" progId="Equation.3">
              <p:embed/>
            </p:oleObj>
          </a:graphicData>
        </a:graphic>
      </p:graphicFrame>
      <p:sp>
        <p:nvSpPr>
          <p:cNvPr id="39" name="Rectangle 606"/>
          <p:cNvSpPr>
            <a:spLocks noChangeArrowheads="1"/>
          </p:cNvSpPr>
          <p:nvPr/>
        </p:nvSpPr>
        <p:spPr bwMode="auto">
          <a:xfrm>
            <a:off x="-1444220" y="2831360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40" name="Object 605"/>
          <p:cNvGraphicFramePr>
            <a:graphicFrameLocks noChangeAspect="1"/>
          </p:cNvGraphicFramePr>
          <p:nvPr/>
        </p:nvGraphicFramePr>
        <p:xfrm>
          <a:off x="827584" y="2132856"/>
          <a:ext cx="1284600" cy="265413"/>
        </p:xfrm>
        <a:graphic>
          <a:graphicData uri="http://schemas.openxmlformats.org/presentationml/2006/ole">
            <p:oleObj spid="_x0000_s2052" name="Формула" r:id="rId6" imgW="1117600" imgH="228600" progId="Equation.3">
              <p:embed/>
            </p:oleObj>
          </a:graphicData>
        </a:graphic>
      </p:graphicFrame>
      <p:sp>
        <p:nvSpPr>
          <p:cNvPr id="41" name="Rectangle 608"/>
          <p:cNvSpPr>
            <a:spLocks noChangeArrowheads="1"/>
          </p:cNvSpPr>
          <p:nvPr/>
        </p:nvSpPr>
        <p:spPr bwMode="auto">
          <a:xfrm>
            <a:off x="-1444220" y="2736110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42" name="Object 607"/>
          <p:cNvGraphicFramePr>
            <a:graphicFrameLocks noChangeAspect="1"/>
          </p:cNvGraphicFramePr>
          <p:nvPr/>
        </p:nvGraphicFramePr>
        <p:xfrm>
          <a:off x="3851920" y="2060848"/>
          <a:ext cx="711308" cy="477744"/>
        </p:xfrm>
        <a:graphic>
          <a:graphicData uri="http://schemas.openxmlformats.org/presentationml/2006/ole">
            <p:oleObj spid="_x0000_s2053" name="Формула" r:id="rId7" imgW="622030" imgH="418918" progId="Equation.3">
              <p:embed/>
            </p:oleObj>
          </a:graphicData>
        </a:graphic>
      </p:graphicFrame>
      <p:sp>
        <p:nvSpPr>
          <p:cNvPr id="43" name="Rectangle 610"/>
          <p:cNvSpPr>
            <a:spLocks noChangeArrowheads="1"/>
          </p:cNvSpPr>
          <p:nvPr/>
        </p:nvSpPr>
        <p:spPr bwMode="auto">
          <a:xfrm>
            <a:off x="-1444220" y="2736110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44" name="Object 609"/>
          <p:cNvGraphicFramePr>
            <a:graphicFrameLocks noChangeAspect="1"/>
          </p:cNvGraphicFramePr>
          <p:nvPr/>
        </p:nvGraphicFramePr>
        <p:xfrm>
          <a:off x="5652120" y="2060848"/>
          <a:ext cx="1369533" cy="477744"/>
        </p:xfrm>
        <a:graphic>
          <a:graphicData uri="http://schemas.openxmlformats.org/presentationml/2006/ole">
            <p:oleObj spid="_x0000_s2054" name="Формула" r:id="rId8" imgW="1193800" imgH="419100" progId="Equation.3">
              <p:embed/>
            </p:oleObj>
          </a:graphicData>
        </a:graphic>
      </p:graphicFrame>
      <p:sp>
        <p:nvSpPr>
          <p:cNvPr id="45" name="Rectangle 613"/>
          <p:cNvSpPr>
            <a:spLocks noChangeArrowheads="1"/>
          </p:cNvSpPr>
          <p:nvPr/>
        </p:nvSpPr>
        <p:spPr bwMode="auto">
          <a:xfrm>
            <a:off x="-1444220" y="2845647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46" name="Object 612"/>
          <p:cNvGraphicFramePr>
            <a:graphicFrameLocks noChangeAspect="1"/>
          </p:cNvGraphicFramePr>
          <p:nvPr/>
        </p:nvGraphicFramePr>
        <p:xfrm>
          <a:off x="7308304" y="2204864"/>
          <a:ext cx="1104119" cy="233564"/>
        </p:xfrm>
        <a:graphic>
          <a:graphicData uri="http://schemas.openxmlformats.org/presentationml/2006/ole">
            <p:oleObj spid="_x0000_s2055" name="Формула" r:id="rId9" imgW="965200" imgH="203200" progId="Equation.3">
              <p:embed/>
            </p:oleObj>
          </a:graphicData>
        </a:graphic>
      </p:graphicFrame>
      <p:sp>
        <p:nvSpPr>
          <p:cNvPr id="47" name="Rectangle 616"/>
          <p:cNvSpPr>
            <a:spLocks noChangeArrowheads="1"/>
          </p:cNvSpPr>
          <p:nvPr/>
        </p:nvSpPr>
        <p:spPr bwMode="auto">
          <a:xfrm>
            <a:off x="-1444220" y="2745635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48" name="Object 615"/>
          <p:cNvGraphicFramePr>
            <a:graphicFrameLocks noChangeAspect="1"/>
          </p:cNvGraphicFramePr>
          <p:nvPr/>
        </p:nvGraphicFramePr>
        <p:xfrm>
          <a:off x="1475656" y="2564904"/>
          <a:ext cx="169865" cy="456512"/>
        </p:xfrm>
        <a:graphic>
          <a:graphicData uri="http://schemas.openxmlformats.org/presentationml/2006/ole">
            <p:oleObj spid="_x0000_s2056" name="Формула" r:id="rId10" imgW="152334" imgH="393529" progId="Equation.3">
              <p:embed/>
            </p:oleObj>
          </a:graphicData>
        </a:graphic>
      </p:graphicFrame>
      <p:sp>
        <p:nvSpPr>
          <p:cNvPr id="49" name="Rectangle 618"/>
          <p:cNvSpPr>
            <a:spLocks noChangeArrowheads="1"/>
          </p:cNvSpPr>
          <p:nvPr/>
        </p:nvSpPr>
        <p:spPr bwMode="auto">
          <a:xfrm>
            <a:off x="-1444220" y="2817072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50" name="Object 617"/>
          <p:cNvGraphicFramePr>
            <a:graphicFrameLocks noChangeAspect="1"/>
          </p:cNvGraphicFramePr>
          <p:nvPr/>
        </p:nvGraphicFramePr>
        <p:xfrm>
          <a:off x="3923928" y="2708920"/>
          <a:ext cx="615759" cy="297263"/>
        </p:xfrm>
        <a:graphic>
          <a:graphicData uri="http://schemas.openxmlformats.org/presentationml/2006/ole">
            <p:oleObj spid="_x0000_s2057" name="Формула" r:id="rId11" imgW="533169" imgH="253890" progId="Equation.3">
              <p:embed/>
            </p:oleObj>
          </a:graphicData>
        </a:graphic>
      </p:graphicFrame>
      <p:sp>
        <p:nvSpPr>
          <p:cNvPr id="51" name="Rectangle 620"/>
          <p:cNvSpPr>
            <a:spLocks noChangeArrowheads="1"/>
          </p:cNvSpPr>
          <p:nvPr/>
        </p:nvSpPr>
        <p:spPr bwMode="auto">
          <a:xfrm>
            <a:off x="-1444220" y="2750397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52" name="Object 619"/>
          <p:cNvGraphicFramePr>
            <a:graphicFrameLocks noChangeAspect="1"/>
          </p:cNvGraphicFramePr>
          <p:nvPr/>
        </p:nvGraphicFramePr>
        <p:xfrm>
          <a:off x="6516216" y="2564904"/>
          <a:ext cx="1199668" cy="445894"/>
        </p:xfrm>
        <a:graphic>
          <a:graphicData uri="http://schemas.openxmlformats.org/presentationml/2006/ole">
            <p:oleObj spid="_x0000_s2058" name="Формула" r:id="rId12" imgW="1040948" imgH="393529" progId="Equation.3">
              <p:embed/>
            </p:oleObj>
          </a:graphicData>
        </a:graphic>
      </p:graphicFrame>
      <p:sp>
        <p:nvSpPr>
          <p:cNvPr id="53" name="Rectangle 622"/>
          <p:cNvSpPr>
            <a:spLocks noChangeArrowheads="1"/>
          </p:cNvSpPr>
          <p:nvPr/>
        </p:nvSpPr>
        <p:spPr bwMode="auto">
          <a:xfrm>
            <a:off x="-1444220" y="2731347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54" name="Object 621"/>
          <p:cNvGraphicFramePr>
            <a:graphicFrameLocks noChangeAspect="1"/>
          </p:cNvGraphicFramePr>
          <p:nvPr/>
        </p:nvGraphicFramePr>
        <p:xfrm>
          <a:off x="1547664" y="2996952"/>
          <a:ext cx="307879" cy="488360"/>
        </p:xfrm>
        <a:graphic>
          <a:graphicData uri="http://schemas.openxmlformats.org/presentationml/2006/ole">
            <p:oleObj spid="_x0000_s2059" name="Формула" r:id="rId13" imgW="266584" imgH="418918" progId="Equation.3">
              <p:embed/>
            </p:oleObj>
          </a:graphicData>
        </a:graphic>
      </p:graphicFrame>
      <p:sp>
        <p:nvSpPr>
          <p:cNvPr id="55" name="Rectangle 624"/>
          <p:cNvSpPr>
            <a:spLocks noChangeArrowheads="1"/>
          </p:cNvSpPr>
          <p:nvPr/>
        </p:nvSpPr>
        <p:spPr bwMode="auto">
          <a:xfrm>
            <a:off x="-1444220" y="2831360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56" name="Object 623"/>
          <p:cNvGraphicFramePr>
            <a:graphicFrameLocks noChangeAspect="1"/>
          </p:cNvGraphicFramePr>
          <p:nvPr/>
        </p:nvGraphicFramePr>
        <p:xfrm>
          <a:off x="3995936" y="3068960"/>
          <a:ext cx="658225" cy="265413"/>
        </p:xfrm>
        <a:graphic>
          <a:graphicData uri="http://schemas.openxmlformats.org/presentationml/2006/ole">
            <p:oleObj spid="_x0000_s2060" name="Формула" r:id="rId14" imgW="571252" imgH="228501" progId="Equation.3">
              <p:embed/>
            </p:oleObj>
          </a:graphicData>
        </a:graphic>
      </p:graphicFrame>
      <p:sp>
        <p:nvSpPr>
          <p:cNvPr id="57" name="Rectangle 626"/>
          <p:cNvSpPr>
            <a:spLocks noChangeArrowheads="1"/>
          </p:cNvSpPr>
          <p:nvPr/>
        </p:nvSpPr>
        <p:spPr bwMode="auto">
          <a:xfrm>
            <a:off x="-1444220" y="2736110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58" name="Object 625"/>
          <p:cNvGraphicFramePr>
            <a:graphicFrameLocks noChangeAspect="1"/>
          </p:cNvGraphicFramePr>
          <p:nvPr/>
        </p:nvGraphicFramePr>
        <p:xfrm>
          <a:off x="6444208" y="2996952"/>
          <a:ext cx="1369533" cy="477744"/>
        </p:xfrm>
        <a:graphic>
          <a:graphicData uri="http://schemas.openxmlformats.org/presentationml/2006/ole">
            <p:oleObj spid="_x0000_s2061" name="Формула" r:id="rId15" imgW="1193800" imgH="419100" progId="Equation.3">
              <p:embed/>
            </p:oleObj>
          </a:graphicData>
        </a:graphic>
      </p:graphicFrame>
      <p:sp>
        <p:nvSpPr>
          <p:cNvPr id="59" name="Rectangle 628"/>
          <p:cNvSpPr>
            <a:spLocks noChangeArrowheads="1"/>
          </p:cNvSpPr>
          <p:nvPr/>
        </p:nvSpPr>
        <p:spPr bwMode="auto">
          <a:xfrm>
            <a:off x="-1444220" y="2859935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60" name="Object 627"/>
          <p:cNvGraphicFramePr>
            <a:graphicFrameLocks noChangeAspect="1"/>
          </p:cNvGraphicFramePr>
          <p:nvPr/>
        </p:nvGraphicFramePr>
        <p:xfrm>
          <a:off x="1403648" y="3645024"/>
          <a:ext cx="360962" cy="201714"/>
        </p:xfrm>
        <a:graphic>
          <a:graphicData uri="http://schemas.openxmlformats.org/presentationml/2006/ole">
            <p:oleObj spid="_x0000_s2062" name="Формула" r:id="rId16" imgW="317087" imgH="177569" progId="Equation.3">
              <p:embed/>
            </p:oleObj>
          </a:graphicData>
        </a:graphic>
      </p:graphicFrame>
      <p:sp>
        <p:nvSpPr>
          <p:cNvPr id="61" name="Rectangle 630"/>
          <p:cNvSpPr>
            <a:spLocks noChangeArrowheads="1"/>
          </p:cNvSpPr>
          <p:nvPr/>
        </p:nvSpPr>
        <p:spPr bwMode="auto">
          <a:xfrm>
            <a:off x="-1444220" y="2859935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62" name="Object 629"/>
          <p:cNvGraphicFramePr>
            <a:graphicFrameLocks noChangeAspect="1"/>
          </p:cNvGraphicFramePr>
          <p:nvPr/>
        </p:nvGraphicFramePr>
        <p:xfrm>
          <a:off x="3851920" y="3645024"/>
          <a:ext cx="817473" cy="201714"/>
        </p:xfrm>
        <a:graphic>
          <a:graphicData uri="http://schemas.openxmlformats.org/presentationml/2006/ole">
            <p:oleObj spid="_x0000_s2063" name="Формула" r:id="rId17" imgW="710891" imgH="177723" progId="Equation.3">
              <p:embed/>
            </p:oleObj>
          </a:graphicData>
        </a:graphic>
      </p:graphicFrame>
      <p:sp>
        <p:nvSpPr>
          <p:cNvPr id="63" name="Rectangle 632"/>
          <p:cNvSpPr>
            <a:spLocks noChangeArrowheads="1"/>
          </p:cNvSpPr>
          <p:nvPr/>
        </p:nvSpPr>
        <p:spPr bwMode="auto">
          <a:xfrm>
            <a:off x="-1444220" y="2807547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64" name="Object 631"/>
          <p:cNvGraphicFramePr>
            <a:graphicFrameLocks noChangeAspect="1"/>
          </p:cNvGraphicFramePr>
          <p:nvPr/>
        </p:nvGraphicFramePr>
        <p:xfrm>
          <a:off x="6300192" y="3573016"/>
          <a:ext cx="1571247" cy="318496"/>
        </p:xfrm>
        <a:graphic>
          <a:graphicData uri="http://schemas.openxmlformats.org/presentationml/2006/ole">
            <p:oleObj spid="_x0000_s2064" name="Формула" r:id="rId18" imgW="1358900" imgH="279400" progId="Equation.3">
              <p:embed/>
            </p:oleObj>
          </a:graphicData>
        </a:graphic>
      </p:graphicFrame>
      <p:sp>
        <p:nvSpPr>
          <p:cNvPr id="65" name="Rectangle 634"/>
          <p:cNvSpPr>
            <a:spLocks noChangeArrowheads="1"/>
          </p:cNvSpPr>
          <p:nvPr/>
        </p:nvSpPr>
        <p:spPr bwMode="auto">
          <a:xfrm>
            <a:off x="-1404664" y="2996952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66" name="Object 633"/>
          <p:cNvGraphicFramePr>
            <a:graphicFrameLocks noChangeAspect="1"/>
          </p:cNvGraphicFramePr>
          <p:nvPr/>
        </p:nvGraphicFramePr>
        <p:xfrm>
          <a:off x="1403648" y="4149080"/>
          <a:ext cx="392812" cy="159248"/>
        </p:xfrm>
        <a:graphic>
          <a:graphicData uri="http://schemas.openxmlformats.org/presentationml/2006/ole">
            <p:oleObj spid="_x0000_s2065" name="Формула" r:id="rId19" imgW="342751" imgH="139639" progId="Equation.3">
              <p:embed/>
            </p:oleObj>
          </a:graphicData>
        </a:graphic>
      </p:graphicFrame>
      <p:sp>
        <p:nvSpPr>
          <p:cNvPr id="67" name="Rectangle 636"/>
          <p:cNvSpPr>
            <a:spLocks noChangeArrowheads="1"/>
          </p:cNvSpPr>
          <p:nvPr/>
        </p:nvSpPr>
        <p:spPr bwMode="auto">
          <a:xfrm>
            <a:off x="-1548680" y="2708920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68" name="Object 635"/>
          <p:cNvGraphicFramePr>
            <a:graphicFrameLocks noChangeAspect="1"/>
          </p:cNvGraphicFramePr>
          <p:nvPr/>
        </p:nvGraphicFramePr>
        <p:xfrm>
          <a:off x="4067944" y="4149080"/>
          <a:ext cx="658225" cy="201714"/>
        </p:xfrm>
        <a:graphic>
          <a:graphicData uri="http://schemas.openxmlformats.org/presentationml/2006/ole">
            <p:oleObj spid="_x0000_s2066" name="Формула" r:id="rId20" imgW="571004" imgH="177646" progId="Equation.3">
              <p:embed/>
            </p:oleObj>
          </a:graphicData>
        </a:graphic>
      </p:graphicFrame>
      <p:sp>
        <p:nvSpPr>
          <p:cNvPr id="69" name="Rectangle 638"/>
          <p:cNvSpPr>
            <a:spLocks noChangeArrowheads="1"/>
          </p:cNvSpPr>
          <p:nvPr/>
        </p:nvSpPr>
        <p:spPr bwMode="auto">
          <a:xfrm>
            <a:off x="-1476672" y="2708920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70" name="Object 637"/>
          <p:cNvGraphicFramePr>
            <a:graphicFrameLocks noChangeAspect="1"/>
          </p:cNvGraphicFramePr>
          <p:nvPr/>
        </p:nvGraphicFramePr>
        <p:xfrm>
          <a:off x="6372200" y="4077072"/>
          <a:ext cx="1454465" cy="318496"/>
        </p:xfrm>
        <a:graphic>
          <a:graphicData uri="http://schemas.openxmlformats.org/presentationml/2006/ole">
            <p:oleObj spid="_x0000_s2067" name="Формула" r:id="rId21" imgW="1257300" imgH="279400" progId="Equation.3">
              <p:embed/>
            </p:oleObj>
          </a:graphicData>
        </a:graphic>
      </p:graphicFrame>
      <p:sp>
        <p:nvSpPr>
          <p:cNvPr id="71" name="Rectangle 640"/>
          <p:cNvSpPr>
            <a:spLocks noChangeArrowheads="1"/>
          </p:cNvSpPr>
          <p:nvPr/>
        </p:nvSpPr>
        <p:spPr bwMode="auto">
          <a:xfrm>
            <a:off x="-1444220" y="2750397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72" name="Object 639"/>
          <p:cNvGraphicFramePr>
            <a:graphicFrameLocks noChangeAspect="1"/>
          </p:cNvGraphicFramePr>
          <p:nvPr/>
        </p:nvGraphicFramePr>
        <p:xfrm>
          <a:off x="1331640" y="4509120"/>
          <a:ext cx="467127" cy="445894"/>
        </p:xfrm>
        <a:graphic>
          <a:graphicData uri="http://schemas.openxmlformats.org/presentationml/2006/ole">
            <p:oleObj spid="_x0000_s2068" name="Формула" r:id="rId22" imgW="406048" imgH="393359" progId="Equation.3">
              <p:embed/>
            </p:oleObj>
          </a:graphicData>
        </a:graphic>
      </p:graphicFrame>
      <p:sp>
        <p:nvSpPr>
          <p:cNvPr id="73" name="Rectangle 642"/>
          <p:cNvSpPr>
            <a:spLocks noChangeArrowheads="1"/>
          </p:cNvSpPr>
          <p:nvPr/>
        </p:nvSpPr>
        <p:spPr bwMode="auto">
          <a:xfrm>
            <a:off x="-1444220" y="2845647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74" name="Object 641"/>
          <p:cNvGraphicFramePr>
            <a:graphicFrameLocks noChangeAspect="1"/>
          </p:cNvGraphicFramePr>
          <p:nvPr/>
        </p:nvGraphicFramePr>
        <p:xfrm>
          <a:off x="3995936" y="4581128"/>
          <a:ext cx="775007" cy="233564"/>
        </p:xfrm>
        <a:graphic>
          <a:graphicData uri="http://schemas.openxmlformats.org/presentationml/2006/ole">
            <p:oleObj spid="_x0000_s2069" name="Формула" r:id="rId23" imgW="672808" imgH="203112" progId="Equation.3">
              <p:embed/>
            </p:oleObj>
          </a:graphicData>
        </a:graphic>
      </p:graphicFrame>
      <p:sp>
        <p:nvSpPr>
          <p:cNvPr id="75" name="Rectangle 644"/>
          <p:cNvSpPr>
            <a:spLocks noChangeArrowheads="1"/>
          </p:cNvSpPr>
          <p:nvPr/>
        </p:nvSpPr>
        <p:spPr bwMode="auto">
          <a:xfrm>
            <a:off x="-1444220" y="2750397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76" name="Object 643"/>
          <p:cNvGraphicFramePr>
            <a:graphicFrameLocks noChangeAspect="1"/>
          </p:cNvGraphicFramePr>
          <p:nvPr/>
        </p:nvGraphicFramePr>
        <p:xfrm>
          <a:off x="6372200" y="4509120"/>
          <a:ext cx="1603096" cy="445894"/>
        </p:xfrm>
        <a:graphic>
          <a:graphicData uri="http://schemas.openxmlformats.org/presentationml/2006/ole">
            <p:oleObj spid="_x0000_s2070" name="Формула" r:id="rId24" imgW="1384300" imgH="393700" progId="Equation.3">
              <p:embed/>
            </p:oleObj>
          </a:graphicData>
        </a:graphic>
      </p:graphicFrame>
      <p:sp>
        <p:nvSpPr>
          <p:cNvPr id="77" name="Rectangle 646"/>
          <p:cNvSpPr>
            <a:spLocks noChangeArrowheads="1"/>
          </p:cNvSpPr>
          <p:nvPr/>
        </p:nvSpPr>
        <p:spPr bwMode="auto">
          <a:xfrm>
            <a:off x="-1620688" y="2780928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78" name="Object 645"/>
          <p:cNvGraphicFramePr>
            <a:graphicFrameLocks noChangeAspect="1"/>
          </p:cNvGraphicFramePr>
          <p:nvPr/>
        </p:nvGraphicFramePr>
        <p:xfrm>
          <a:off x="1475656" y="5589240"/>
          <a:ext cx="191098" cy="233564"/>
        </p:xfrm>
        <a:graphic>
          <a:graphicData uri="http://schemas.openxmlformats.org/presentationml/2006/ole">
            <p:oleObj spid="_x0000_s2071" name="Формула" r:id="rId25" imgW="164957" imgH="203024" progId="Equation.3">
              <p:embed/>
            </p:oleObj>
          </a:graphicData>
        </a:graphic>
      </p:graphicFrame>
      <p:sp>
        <p:nvSpPr>
          <p:cNvPr id="79" name="Rectangle 648"/>
          <p:cNvSpPr>
            <a:spLocks noChangeArrowheads="1"/>
          </p:cNvSpPr>
          <p:nvPr/>
        </p:nvSpPr>
        <p:spPr bwMode="auto">
          <a:xfrm>
            <a:off x="-1476672" y="2564904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80" name="Object 647"/>
          <p:cNvGraphicFramePr>
            <a:graphicFrameLocks noChangeAspect="1"/>
          </p:cNvGraphicFramePr>
          <p:nvPr/>
        </p:nvGraphicFramePr>
        <p:xfrm>
          <a:off x="4067944" y="5589240"/>
          <a:ext cx="498977" cy="233564"/>
        </p:xfrm>
        <a:graphic>
          <a:graphicData uri="http://schemas.openxmlformats.org/presentationml/2006/ole">
            <p:oleObj spid="_x0000_s2072" name="Формула" r:id="rId26" imgW="431613" imgH="203112" progId="Equation.3">
              <p:embed/>
            </p:oleObj>
          </a:graphicData>
        </a:graphic>
      </p:graphicFrame>
      <p:graphicFrame>
        <p:nvGraphicFramePr>
          <p:cNvPr id="82" name="Object 649"/>
          <p:cNvGraphicFramePr>
            <a:graphicFrameLocks noChangeAspect="1"/>
          </p:cNvGraphicFramePr>
          <p:nvPr/>
        </p:nvGraphicFramePr>
        <p:xfrm>
          <a:off x="6588224" y="5589240"/>
          <a:ext cx="923638" cy="318496"/>
        </p:xfrm>
        <a:graphic>
          <a:graphicData uri="http://schemas.openxmlformats.org/presentationml/2006/ole">
            <p:oleObj spid="_x0000_s2073" name="Формула" r:id="rId27" imgW="800100" imgH="279400" progId="Equation.3">
              <p:embed/>
            </p:oleObj>
          </a:graphicData>
        </a:graphic>
      </p:graphicFrame>
      <p:graphicFrame>
        <p:nvGraphicFramePr>
          <p:cNvPr id="84" name="Object 651"/>
          <p:cNvGraphicFramePr>
            <a:graphicFrameLocks noChangeAspect="1"/>
          </p:cNvGraphicFramePr>
          <p:nvPr/>
        </p:nvGraphicFramePr>
        <p:xfrm>
          <a:off x="1043608" y="6093296"/>
          <a:ext cx="1125352" cy="265413"/>
        </p:xfrm>
        <a:graphic>
          <a:graphicData uri="http://schemas.openxmlformats.org/presentationml/2006/ole">
            <p:oleObj spid="_x0000_s2074" name="Формула" r:id="rId28" imgW="977900" imgH="228600" progId="Equation.3">
              <p:embed/>
            </p:oleObj>
          </a:graphicData>
        </a:graphic>
      </p:graphicFrame>
      <p:sp>
        <p:nvSpPr>
          <p:cNvPr id="85" name="Rectangle 654"/>
          <p:cNvSpPr>
            <a:spLocks noChangeArrowheads="1"/>
          </p:cNvSpPr>
          <p:nvPr/>
        </p:nvSpPr>
        <p:spPr bwMode="auto">
          <a:xfrm>
            <a:off x="-1444220" y="2736110"/>
            <a:ext cx="1019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graphicFrame>
        <p:nvGraphicFramePr>
          <p:cNvPr id="86" name="Object 653"/>
          <p:cNvGraphicFramePr>
            <a:graphicFrameLocks noChangeAspect="1"/>
          </p:cNvGraphicFramePr>
          <p:nvPr/>
        </p:nvGraphicFramePr>
        <p:xfrm>
          <a:off x="3995936" y="5949280"/>
          <a:ext cx="647608" cy="477744"/>
        </p:xfrm>
        <a:graphic>
          <a:graphicData uri="http://schemas.openxmlformats.org/presentationml/2006/ole">
            <p:oleObj spid="_x0000_s2075" name="Формула" r:id="rId29" imgW="558800" imgH="419100" progId="Equation.3">
              <p:embed/>
            </p:oleObj>
          </a:graphicData>
        </a:graphic>
      </p:graphicFrame>
      <p:graphicFrame>
        <p:nvGraphicFramePr>
          <p:cNvPr id="88" name="Object 655"/>
          <p:cNvGraphicFramePr>
            <a:graphicFrameLocks noChangeAspect="1"/>
          </p:cNvGraphicFramePr>
          <p:nvPr/>
        </p:nvGraphicFramePr>
        <p:xfrm>
          <a:off x="6516216" y="5949280"/>
          <a:ext cx="1072270" cy="477744"/>
        </p:xfrm>
        <a:graphic>
          <a:graphicData uri="http://schemas.openxmlformats.org/presentationml/2006/ole">
            <p:oleObj spid="_x0000_s2076" name="Формула" r:id="rId30" imgW="927100" imgH="419100" progId="Equation.3">
              <p:embed/>
            </p:oleObj>
          </a:graphicData>
        </a:graphic>
      </p:graphicFrame>
      <p:graphicFrame>
        <p:nvGraphicFramePr>
          <p:cNvPr id="90" name="Object 657"/>
          <p:cNvGraphicFramePr>
            <a:graphicFrameLocks noChangeAspect="1"/>
          </p:cNvGraphicFramePr>
          <p:nvPr/>
        </p:nvGraphicFramePr>
        <p:xfrm>
          <a:off x="1331640" y="5013176"/>
          <a:ext cx="498977" cy="432048"/>
        </p:xfrm>
        <a:graphic>
          <a:graphicData uri="http://schemas.openxmlformats.org/presentationml/2006/ole">
            <p:oleObj spid="_x0000_s2077" name="Формула" r:id="rId31" imgW="431613" imgH="393529" progId="Equation.3">
              <p:embed/>
            </p:oleObj>
          </a:graphicData>
        </a:graphic>
      </p:graphicFrame>
      <p:graphicFrame>
        <p:nvGraphicFramePr>
          <p:cNvPr id="92" name="Object 659"/>
          <p:cNvGraphicFramePr>
            <a:graphicFrameLocks noChangeAspect="1"/>
          </p:cNvGraphicFramePr>
          <p:nvPr/>
        </p:nvGraphicFramePr>
        <p:xfrm>
          <a:off x="4067944" y="5157192"/>
          <a:ext cx="552060" cy="233564"/>
        </p:xfrm>
        <a:graphic>
          <a:graphicData uri="http://schemas.openxmlformats.org/presentationml/2006/ole">
            <p:oleObj spid="_x0000_s2078" name="Формула" r:id="rId32" imgW="482391" imgH="203112" progId="Equation.3">
              <p:embed/>
            </p:oleObj>
          </a:graphicData>
        </a:graphic>
      </p:graphicFrame>
      <p:graphicFrame>
        <p:nvGraphicFramePr>
          <p:cNvPr id="94" name="Object 661"/>
          <p:cNvGraphicFramePr>
            <a:graphicFrameLocks noChangeAspect="1"/>
          </p:cNvGraphicFramePr>
          <p:nvPr/>
        </p:nvGraphicFramePr>
        <p:xfrm>
          <a:off x="6372200" y="5085184"/>
          <a:ext cx="1454465" cy="445894"/>
        </p:xfrm>
        <a:graphic>
          <a:graphicData uri="http://schemas.openxmlformats.org/presentationml/2006/ole">
            <p:oleObj spid="_x0000_s2079" name="Формула" r:id="rId33" imgW="1256755" imgH="393529" progId="Equation.3">
              <p:embed/>
            </p:oleObj>
          </a:graphicData>
        </a:graphic>
      </p:graphicFrame>
      <p:sp>
        <p:nvSpPr>
          <p:cNvPr id="91" name="Блок-схема: перфолента 90">
            <a:hlinkClick r:id="rId34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Операція знаходження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48880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Похідної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функції-</a:t>
            </a:r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диференціювання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0608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Первісної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функції-</a:t>
            </a:r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інтегрування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763688" y="1412776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11960" y="1412776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9512" y="350100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normalizeH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sng" strike="noStrike" normalizeH="0" baseline="0" dirty="0" smtClean="0">
                <a:latin typeface="Times" charset="0"/>
              </a:rPr>
              <a:t>Диференціювання</a:t>
            </a:r>
            <a:r>
              <a:rPr kumimoji="0" lang="uk-UA" b="1" i="1" u="none" strike="noStrike" normalizeH="0" baseline="0" dirty="0" smtClean="0">
                <a:latin typeface="Times" charset="0"/>
              </a:rPr>
              <a:t> функції </a:t>
            </a:r>
            <a:r>
              <a:rPr kumimoji="0" lang="en-US" b="1" i="1" u="none" strike="noStrike" normalizeH="0" baseline="0" dirty="0" smtClean="0">
                <a:latin typeface="Times" charset="0"/>
              </a:rPr>
              <a:t>f</a:t>
            </a:r>
            <a:r>
              <a:rPr kumimoji="0" lang="uk-UA" b="1" i="1" u="none" strike="noStrike" normalizeH="0" baseline="0" dirty="0" smtClean="0">
                <a:latin typeface="Times" charset="0"/>
              </a:rPr>
              <a:t>(</a:t>
            </a:r>
            <a:r>
              <a:rPr kumimoji="0" lang="en-US" b="1" i="1" u="none" strike="noStrike" normalizeH="0" baseline="0" dirty="0" smtClean="0">
                <a:latin typeface="Times" charset="0"/>
              </a:rPr>
              <a:t>x</a:t>
            </a:r>
            <a:r>
              <a:rPr kumimoji="0" lang="uk-UA" b="1" i="1" u="none" strike="noStrike" normalizeH="0" baseline="0" dirty="0" smtClean="0">
                <a:latin typeface="Times" charset="0"/>
              </a:rPr>
              <a:t>) – операція знаходження її похідної .</a:t>
            </a:r>
            <a:r>
              <a:rPr kumimoji="0" lang="uk-UA" sz="1600" b="1" i="1" u="none" strike="noStrike" normalizeH="0" baseline="0" dirty="0" smtClean="0">
                <a:latin typeface="Times" charset="0"/>
              </a:rPr>
              <a:t> </a:t>
            </a:r>
            <a:r>
              <a:rPr kumimoji="0" lang="uk-UA" sz="1600" b="1" i="1" u="none" strike="noStrike" normalizeH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21088"/>
            <a:ext cx="4860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4846"/>
                </a:solidFill>
                <a:effectLst/>
                <a:latin typeface="Times" charset="0"/>
              </a:rPr>
              <a:t>Наприклад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4846"/>
                </a:solidFill>
                <a:effectLst/>
                <a:latin typeface="Times" charset="0"/>
              </a:rPr>
              <a:t>.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Знайти похідну функції: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а)                ;  б)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           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4846"/>
                </a:solidFill>
                <a:effectLst/>
                <a:latin typeface="Times" charset="0"/>
              </a:rPr>
              <a:t>Розв’язання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4846"/>
              </a:solidFill>
              <a:effectLst/>
              <a:latin typeface="Times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а)                                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б)                             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  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1520" y="4581128"/>
          <a:ext cx="1152128" cy="323631"/>
        </p:xfrm>
        <a:graphic>
          <a:graphicData uri="http://schemas.openxmlformats.org/presentationml/2006/ole">
            <p:oleObj spid="_x0000_s3074" name="Формула" r:id="rId4" imgW="825500" imgH="2286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857356" y="4643446"/>
          <a:ext cx="1243775" cy="288032"/>
        </p:xfrm>
        <a:graphic>
          <a:graphicData uri="http://schemas.openxmlformats.org/presentationml/2006/ole">
            <p:oleObj spid="_x0000_s3075" name="Формула" r:id="rId5" imgW="876300" imgH="2032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3528" y="5198338"/>
          <a:ext cx="2232248" cy="318893"/>
        </p:xfrm>
        <a:graphic>
          <a:graphicData uri="http://schemas.openxmlformats.org/presentationml/2006/ole">
            <p:oleObj spid="_x0000_s3076" name="Формула" r:id="rId6" imgW="1346200" imgH="2286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23528" y="5517232"/>
          <a:ext cx="2448272" cy="330848"/>
        </p:xfrm>
        <a:graphic>
          <a:graphicData uri="http://schemas.openxmlformats.org/presentationml/2006/ole">
            <p:oleObj spid="_x0000_s3077" name="Формула" r:id="rId7" imgW="1714500" imgH="228600" progId="Equation.3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427984" y="31409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85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normalizeH="0" baseline="0" dirty="0" smtClean="0">
                <a:latin typeface="Times" charset="0"/>
              </a:rPr>
              <a:t>Знаходження функції  </a:t>
            </a:r>
            <a:r>
              <a:rPr kumimoji="0" lang="en-US" b="1" i="1" u="none" strike="noStrike" normalizeH="0" baseline="0" dirty="0" smtClean="0">
                <a:latin typeface="Times" charset="0"/>
              </a:rPr>
              <a:t>f</a:t>
            </a:r>
            <a:r>
              <a:rPr kumimoji="0" lang="uk-UA" b="1" i="1" u="none" strike="noStrike" normalizeH="0" baseline="0" dirty="0" smtClean="0">
                <a:latin typeface="Times" charset="0"/>
              </a:rPr>
              <a:t>(</a:t>
            </a:r>
            <a:r>
              <a:rPr kumimoji="0" lang="en-US" b="1" i="1" u="none" strike="noStrike" normalizeH="0" baseline="0" dirty="0" smtClean="0">
                <a:latin typeface="Times" charset="0"/>
              </a:rPr>
              <a:t>x</a:t>
            </a:r>
            <a:r>
              <a:rPr kumimoji="0" lang="uk-UA" b="1" i="1" u="none" strike="noStrike" normalizeH="0" baseline="0" dirty="0" smtClean="0">
                <a:latin typeface="Times" charset="0"/>
              </a:rPr>
              <a:t>) за даною її похідною  </a:t>
            </a:r>
            <a:r>
              <a:rPr kumimoji="0" lang="en-US" b="1" i="1" u="none" strike="noStrike" normalizeH="0" baseline="0" dirty="0" smtClean="0">
                <a:latin typeface="Times" charset="0"/>
              </a:rPr>
              <a:t>F(x)</a:t>
            </a:r>
            <a:r>
              <a:rPr kumimoji="0" lang="en-US" b="1" i="1" u="none" strike="noStrike" normalizeH="0" dirty="0" smtClean="0">
                <a:latin typeface="Times" charset="0"/>
              </a:rPr>
              <a:t> </a:t>
            </a:r>
            <a:r>
              <a:rPr kumimoji="0" lang="uk-UA" b="1" i="1" u="none" strike="noStrike" normalizeH="0" baseline="0" dirty="0" smtClean="0">
                <a:latin typeface="Times" charset="0"/>
              </a:rPr>
              <a:t>називається операцією </a:t>
            </a:r>
            <a:r>
              <a:rPr kumimoji="0" lang="uk-UA" b="1" i="1" u="sng" strike="noStrike" normalizeH="0" baseline="0" dirty="0" smtClean="0">
                <a:latin typeface="Times" charset="0"/>
              </a:rPr>
              <a:t>інтегрування</a:t>
            </a:r>
            <a:r>
              <a:rPr kumimoji="0" lang="uk-UA" b="1" i="1" u="none" strike="noStrike" normalizeH="0" baseline="0" dirty="0" smtClean="0">
                <a:latin typeface="Times" charset="0"/>
              </a:rPr>
              <a:t>.</a:t>
            </a:r>
          </a:p>
          <a:p>
            <a:pPr lvl="0" indent="85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normalizeH="0" baseline="0" dirty="0" smtClean="0">
                <a:latin typeface="Times" charset="0"/>
              </a:rPr>
              <a:t>  Операція інтегрування обернена  до операції диференціювання.</a:t>
            </a:r>
            <a:r>
              <a:rPr kumimoji="0" lang="ru-RU" b="1" i="1" u="none" strike="noStrike" normalizeH="0" baseline="0" dirty="0" smtClean="0">
                <a:latin typeface="Times" charset="0"/>
              </a:rPr>
              <a:t> </a:t>
            </a:r>
            <a:r>
              <a:rPr kumimoji="0" lang="uk-UA" b="1" i="1" u="none" strike="noStrike" normalizeH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461065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4846"/>
                </a:solidFill>
                <a:effectLst/>
                <a:latin typeface="Times" charset="0"/>
              </a:rPr>
              <a:t>Наприклад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а) Якщо                    , то                     , оскільки                        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б) Якщо                      , то                     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оскільки                     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220072" y="4869160"/>
          <a:ext cx="1044699" cy="310133"/>
        </p:xfrm>
        <a:graphic>
          <a:graphicData uri="http://schemas.openxmlformats.org/presentationml/2006/ole">
            <p:oleObj spid="_x0000_s3078" name="Формула" r:id="rId8" imgW="800100" imgH="228600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6786578" y="4929198"/>
          <a:ext cx="1160463" cy="258763"/>
        </p:xfrm>
        <a:graphic>
          <a:graphicData uri="http://schemas.openxmlformats.org/presentationml/2006/ole">
            <p:oleObj spid="_x0000_s3079" name="Формула" r:id="rId9" imgW="901440" imgH="203040" progId="Equation.3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220072" y="5229200"/>
          <a:ext cx="1296144" cy="294578"/>
        </p:xfrm>
        <a:graphic>
          <a:graphicData uri="http://schemas.openxmlformats.org/presentationml/2006/ole">
            <p:oleObj spid="_x0000_s3080" name="Формула" r:id="rId10" imgW="1016000" imgH="228600" progId="Equation.3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148064" y="5582541"/>
          <a:ext cx="1152128" cy="588865"/>
        </p:xfrm>
        <a:graphic>
          <a:graphicData uri="http://schemas.openxmlformats.org/presentationml/2006/ole">
            <p:oleObj spid="_x0000_s3081" name="Формула" r:id="rId11" imgW="825500" imgH="419100" progId="Equation.3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6929454" y="5715016"/>
          <a:ext cx="1008112" cy="360040"/>
        </p:xfrm>
        <a:graphic>
          <a:graphicData uri="http://schemas.openxmlformats.org/presentationml/2006/ole">
            <p:oleObj spid="_x0000_s3082" name="Формула" r:id="rId12" imgW="685800" imgH="241300" progId="Equation.3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5220073" y="6095982"/>
          <a:ext cx="1080119" cy="545994"/>
        </p:xfrm>
        <a:graphic>
          <a:graphicData uri="http://schemas.openxmlformats.org/presentationml/2006/ole">
            <p:oleObj spid="_x0000_s3083" name="Формула" r:id="rId13" imgW="838200" imgH="419100" progId="Equation.3">
              <p:embed/>
            </p:oleObj>
          </a:graphicData>
        </a:graphic>
      </p:graphicFrame>
      <p:sp>
        <p:nvSpPr>
          <p:cNvPr id="21" name="Блок-схема: перфолента 20">
            <a:hlinkClick r:id="rId14" action="ppaction://hlinksldjump"/>
          </p:cNvPr>
          <p:cNvSpPr/>
          <p:nvPr/>
        </p:nvSpPr>
        <p:spPr>
          <a:xfrm>
            <a:off x="7919864" y="6237312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3" grpId="0"/>
      <p:bldP spid="18" grpId="0" build="p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5536" y="1124744"/>
            <a:ext cx="2016224" cy="936104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Якщо</a:t>
            </a:r>
            <a:r>
              <a:rPr lang="en-US" dirty="0" smtClean="0">
                <a:solidFill>
                  <a:schemeClr val="tx1"/>
                </a:solidFill>
              </a:rPr>
              <a:t> F(x)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 первісна для</a:t>
            </a:r>
            <a:r>
              <a:rPr lang="en-US" dirty="0" smtClean="0">
                <a:solidFill>
                  <a:schemeClr val="tx1"/>
                </a:solidFill>
              </a:rPr>
              <a:t> f(x)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796950"/>
          </a:xfrm>
        </p:spPr>
        <p:txBody>
          <a:bodyPr/>
          <a:lstStyle/>
          <a:p>
            <a:r>
              <a:rPr lang="uk-UA" dirty="0" smtClean="0"/>
              <a:t>Основна властивість первісної</a:t>
            </a:r>
            <a:endParaRPr lang="ru-RU" dirty="0"/>
          </a:p>
        </p:txBody>
      </p:sp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2714612" y="2060848"/>
            <a:ext cx="6177868" cy="47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Геометрична інтерпретація основної властивості первісної</a:t>
            </a:r>
          </a:p>
          <a:p>
            <a:pPr algn="just">
              <a:buNone/>
            </a:pPr>
            <a:r>
              <a:rPr lang="uk-UA" sz="2400" dirty="0" smtClean="0"/>
              <a:t>Кожна із функцій </a:t>
            </a:r>
            <a:r>
              <a:rPr lang="en-US" sz="2400" dirty="0" smtClean="0"/>
              <a:t>y=2x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; y=2x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+2; y=2x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-2 </a:t>
            </a:r>
            <a:r>
              <a:rPr lang="uk-UA" sz="2400" dirty="0" smtClean="0"/>
              <a:t>є первісною для функції</a:t>
            </a:r>
            <a:r>
              <a:rPr lang="en-US" sz="2400" dirty="0" smtClean="0"/>
              <a:t> y=4x</a:t>
            </a:r>
            <a:endParaRPr lang="uk-UA" sz="2400" dirty="0" smtClean="0"/>
          </a:p>
          <a:p>
            <a:pPr algn="just">
              <a:buNone/>
            </a:pPr>
            <a:r>
              <a:rPr lang="uk-UA" sz="2400" dirty="0" smtClean="0"/>
              <a:t>Графіки всіх первісних даної функції можна одержати з будь якого шляхом паралельного перенесення вздовж </a:t>
            </a:r>
            <a:r>
              <a:rPr lang="uk-UA" sz="2400" dirty="0" smtClean="0"/>
              <a:t>осі о</a:t>
            </a:r>
            <a:r>
              <a:rPr lang="en-US" sz="2400" dirty="0" smtClean="0"/>
              <a:t>y</a:t>
            </a:r>
            <a:r>
              <a:rPr lang="uk-UA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F(x)+c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–загальний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вигляд первісної для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f(x)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555776" y="1340768"/>
            <a:ext cx="2232248" cy="576064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196752"/>
            <a:ext cx="3600400" cy="792088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F(x)+c-</a:t>
            </a:r>
            <a:r>
              <a:rPr lang="uk-UA" dirty="0" smtClean="0">
                <a:solidFill>
                  <a:schemeClr val="tx1"/>
                </a:solidFill>
              </a:rPr>
              <a:t>первісна для</a:t>
            </a:r>
            <a:r>
              <a:rPr lang="en-US" dirty="0" smtClean="0">
                <a:solidFill>
                  <a:schemeClr val="tx1"/>
                </a:solidFill>
              </a:rPr>
              <a:t> f(x)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uk-UA" dirty="0" err="1" smtClean="0">
                <a:solidFill>
                  <a:schemeClr val="tx1"/>
                </a:solidFill>
              </a:rPr>
              <a:t>-довільна</a:t>
            </a:r>
            <a:r>
              <a:rPr lang="uk-UA" dirty="0" smtClean="0">
                <a:solidFill>
                  <a:schemeClr val="tx1"/>
                </a:solidFill>
              </a:rPr>
              <a:t> стала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475656" y="2564904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5536" y="4293096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1115616" y="2204864"/>
            <a:ext cx="792088" cy="1291527"/>
          </a:xfrm>
          <a:custGeom>
            <a:avLst/>
            <a:gdLst>
              <a:gd name="connsiteX0" fmla="*/ 0 w 1167618"/>
              <a:gd name="connsiteY0" fmla="*/ 0 h 1003495"/>
              <a:gd name="connsiteX1" fmla="*/ 562708 w 1167618"/>
              <a:gd name="connsiteY1" fmla="*/ 998806 h 1003495"/>
              <a:gd name="connsiteX2" fmla="*/ 1167618 w 1167618"/>
              <a:gd name="connsiteY2" fmla="*/ 28135 h 10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7618" h="1003495">
                <a:moveTo>
                  <a:pt x="0" y="0"/>
                </a:moveTo>
                <a:cubicBezTo>
                  <a:pt x="184052" y="497058"/>
                  <a:pt x="368105" y="994117"/>
                  <a:pt x="562708" y="998806"/>
                </a:cubicBezTo>
                <a:cubicBezTo>
                  <a:pt x="757311" y="1003495"/>
                  <a:pt x="962464" y="515815"/>
                  <a:pt x="1167618" y="2813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115616" y="2924944"/>
            <a:ext cx="792088" cy="1363535"/>
          </a:xfrm>
          <a:custGeom>
            <a:avLst/>
            <a:gdLst>
              <a:gd name="connsiteX0" fmla="*/ 0 w 1167618"/>
              <a:gd name="connsiteY0" fmla="*/ 0 h 1003495"/>
              <a:gd name="connsiteX1" fmla="*/ 562708 w 1167618"/>
              <a:gd name="connsiteY1" fmla="*/ 998806 h 1003495"/>
              <a:gd name="connsiteX2" fmla="*/ 1167618 w 1167618"/>
              <a:gd name="connsiteY2" fmla="*/ 28135 h 10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7618" h="1003495">
                <a:moveTo>
                  <a:pt x="0" y="0"/>
                </a:moveTo>
                <a:cubicBezTo>
                  <a:pt x="184052" y="497058"/>
                  <a:pt x="368105" y="994117"/>
                  <a:pt x="562708" y="998806"/>
                </a:cubicBezTo>
                <a:cubicBezTo>
                  <a:pt x="757311" y="1003495"/>
                  <a:pt x="962464" y="515815"/>
                  <a:pt x="1167618" y="2813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115616" y="3861048"/>
            <a:ext cx="792088" cy="1219519"/>
          </a:xfrm>
          <a:custGeom>
            <a:avLst/>
            <a:gdLst>
              <a:gd name="connsiteX0" fmla="*/ 0 w 1167618"/>
              <a:gd name="connsiteY0" fmla="*/ 0 h 1003495"/>
              <a:gd name="connsiteX1" fmla="*/ 562708 w 1167618"/>
              <a:gd name="connsiteY1" fmla="*/ 998806 h 1003495"/>
              <a:gd name="connsiteX2" fmla="*/ 1167618 w 1167618"/>
              <a:gd name="connsiteY2" fmla="*/ 28135 h 10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7618" h="1003495">
                <a:moveTo>
                  <a:pt x="0" y="0"/>
                </a:moveTo>
                <a:cubicBezTo>
                  <a:pt x="184052" y="497058"/>
                  <a:pt x="368105" y="994117"/>
                  <a:pt x="562708" y="998806"/>
                </a:cubicBezTo>
                <a:cubicBezTo>
                  <a:pt x="757311" y="1003495"/>
                  <a:pt x="962464" y="515815"/>
                  <a:pt x="1167618" y="2813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>
            <a:stCxn id="25" idx="1"/>
            <a:endCxn id="25" idx="1"/>
          </p:cNvCxnSpPr>
          <p:nvPr/>
        </p:nvCxnSpPr>
        <p:spPr>
          <a:xfrm>
            <a:off x="1497346" y="34903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403648" y="3501008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403648" y="5085184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187624" y="4221088"/>
            <a:ext cx="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35696" y="4221088"/>
            <a:ext cx="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403648" y="393305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403648" y="465313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475656" y="3789040"/>
            <a:ext cx="2880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dirty="0" smtClean="0"/>
              <a:t>1</a:t>
            </a:r>
            <a:endParaRPr lang="ru-RU" sz="105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475656" y="3356992"/>
            <a:ext cx="2880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dirty="0" smtClean="0"/>
              <a:t>2</a:t>
            </a:r>
            <a:endParaRPr lang="ru-RU" sz="105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475656" y="4509120"/>
            <a:ext cx="4236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dirty="0" smtClean="0"/>
              <a:t>-1</a:t>
            </a:r>
            <a:endParaRPr lang="ru-RU" sz="105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475656" y="4941168"/>
            <a:ext cx="2952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50" dirty="0" smtClean="0"/>
              <a:t>-2</a:t>
            </a:r>
            <a:endParaRPr lang="ru-RU" sz="105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043608" y="4365104"/>
            <a:ext cx="4236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dirty="0" smtClean="0"/>
              <a:t>-1</a:t>
            </a:r>
            <a:endParaRPr lang="ru-RU" sz="105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763688" y="4365104"/>
            <a:ext cx="2880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dirty="0" smtClean="0"/>
              <a:t>1</a:t>
            </a:r>
            <a:endParaRPr lang="ru-RU" sz="1050" dirty="0"/>
          </a:p>
        </p:txBody>
      </p:sp>
      <p:sp>
        <p:nvSpPr>
          <p:cNvPr id="28" name="Блок-схема: перфолента 27">
            <a:hlinkClick r:id="rId4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9" grpId="0" build="p"/>
      <p:bldP spid="12" grpId="0" animBg="1"/>
      <p:bldP spid="13" grpId="0" animBg="1"/>
      <p:bldP spid="25" grpId="0" animBg="1"/>
      <p:bldP spid="26" grpId="0" animBg="1"/>
      <p:bldP spid="27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Три правила знаходження первісної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772816"/>
            <a:ext cx="3240360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Якщо </a:t>
            </a:r>
            <a:endParaRPr lang="en-US" dirty="0" smtClean="0"/>
          </a:p>
          <a:p>
            <a:pPr algn="ctr"/>
            <a:r>
              <a:rPr lang="en-US" dirty="0" smtClean="0"/>
              <a:t>F-</a:t>
            </a:r>
            <a:r>
              <a:rPr lang="uk-UA" dirty="0" smtClean="0"/>
              <a:t>первісна для</a:t>
            </a:r>
            <a:r>
              <a:rPr lang="en-US" dirty="0" smtClean="0"/>
              <a:t> f,</a:t>
            </a:r>
            <a:endParaRPr lang="uk-UA" dirty="0" smtClean="0"/>
          </a:p>
          <a:p>
            <a:pPr algn="ctr"/>
            <a:r>
              <a:rPr lang="en-US" dirty="0" smtClean="0"/>
              <a:t>H-</a:t>
            </a:r>
            <a:r>
              <a:rPr lang="uk-UA" dirty="0" smtClean="0"/>
              <a:t>первісна для</a:t>
            </a:r>
            <a:r>
              <a:rPr lang="en-US" dirty="0" smtClean="0"/>
              <a:t> h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356992"/>
            <a:ext cx="3240360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Якщо</a:t>
            </a:r>
          </a:p>
          <a:p>
            <a:pPr algn="ctr"/>
            <a:r>
              <a:rPr lang="en-US" dirty="0" smtClean="0"/>
              <a:t>F-</a:t>
            </a:r>
            <a:r>
              <a:rPr lang="uk-UA" dirty="0" smtClean="0"/>
              <a:t>первісна для</a:t>
            </a:r>
            <a:r>
              <a:rPr lang="en-US" dirty="0" smtClean="0"/>
              <a:t> f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5085184"/>
            <a:ext cx="3240360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Якщо</a:t>
            </a:r>
            <a:endParaRPr lang="en-US" dirty="0" smtClean="0"/>
          </a:p>
          <a:p>
            <a:pPr algn="ctr"/>
            <a:r>
              <a:rPr lang="en-US" dirty="0" smtClean="0"/>
              <a:t>F(x) - </a:t>
            </a:r>
            <a:r>
              <a:rPr lang="uk-UA" dirty="0" smtClean="0"/>
              <a:t>первісна для</a:t>
            </a:r>
            <a:r>
              <a:rPr lang="en-US" dirty="0" smtClean="0"/>
              <a:t> f(x)</a:t>
            </a:r>
            <a:endParaRPr lang="uk-UA" dirty="0" smtClean="0"/>
          </a:p>
        </p:txBody>
      </p:sp>
      <p:sp>
        <p:nvSpPr>
          <p:cNvPr id="9" name="Стрелка вправо 8"/>
          <p:cNvSpPr/>
          <p:nvPr/>
        </p:nvSpPr>
        <p:spPr>
          <a:xfrm>
            <a:off x="3995936" y="1988840"/>
            <a:ext cx="1512168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то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067944" y="3501008"/>
            <a:ext cx="1512168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то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067944" y="5229200"/>
            <a:ext cx="1512168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то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1844824"/>
            <a:ext cx="288032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F+H-</a:t>
            </a:r>
            <a:r>
              <a:rPr lang="uk-UA" dirty="0" smtClean="0">
                <a:solidFill>
                  <a:schemeClr val="tx1"/>
                </a:solidFill>
              </a:rPr>
              <a:t>первісна для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f+h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12160" y="3212976"/>
            <a:ext cx="288032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kF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uk-UA" dirty="0" smtClean="0">
                <a:solidFill>
                  <a:schemeClr val="tx1"/>
                </a:solidFill>
              </a:rPr>
              <a:t>первісна для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k∙f;k</a:t>
            </a:r>
            <a:r>
              <a:rPr lang="en-US" dirty="0" smtClean="0">
                <a:solidFill>
                  <a:schemeClr val="tx1"/>
                </a:solidFill>
              </a:rPr>
              <a:t>=const.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5085184"/>
            <a:ext cx="288032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F(</a:t>
            </a:r>
            <a:r>
              <a:rPr lang="en-US" dirty="0" err="1" smtClean="0">
                <a:solidFill>
                  <a:schemeClr val="tx1"/>
                </a:solidFill>
              </a:rPr>
              <a:t>kx+b</a:t>
            </a:r>
            <a:r>
              <a:rPr lang="en-US" dirty="0" smtClean="0">
                <a:solidFill>
                  <a:schemeClr val="tx1"/>
                </a:solidFill>
              </a:rPr>
              <a:t>)-</a:t>
            </a:r>
            <a:r>
              <a:rPr lang="uk-UA" dirty="0" smtClean="0">
                <a:solidFill>
                  <a:schemeClr val="tx1"/>
                </a:solidFill>
              </a:rPr>
              <a:t>первісна для</a:t>
            </a:r>
            <a:r>
              <a:rPr lang="en-US" dirty="0" smtClean="0">
                <a:solidFill>
                  <a:schemeClr val="tx1"/>
                </a:solidFill>
              </a:rPr>
              <a:t> f(</a:t>
            </a:r>
            <a:r>
              <a:rPr lang="en-US" dirty="0" err="1" smtClean="0">
                <a:solidFill>
                  <a:schemeClr val="tx1"/>
                </a:solidFill>
              </a:rPr>
              <a:t>kx+b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 </a:t>
            </a:r>
            <a:r>
              <a:rPr lang="uk-UA" dirty="0" smtClean="0">
                <a:solidFill>
                  <a:schemeClr val="tx1"/>
                </a:solidFill>
              </a:rPr>
              <a:t>і</a:t>
            </a:r>
            <a:r>
              <a:rPr lang="en-US" dirty="0" smtClean="0">
                <a:solidFill>
                  <a:schemeClr val="tx1"/>
                </a:solidFill>
              </a:rPr>
              <a:t> b-</a:t>
            </a:r>
            <a:r>
              <a:rPr lang="uk-UA" dirty="0" smtClean="0">
                <a:solidFill>
                  <a:schemeClr val="tx1"/>
                </a:solidFill>
              </a:rPr>
              <a:t>сталі</a:t>
            </a:r>
            <a:r>
              <a:rPr lang="en-US" dirty="0" smtClean="0">
                <a:solidFill>
                  <a:schemeClr val="tx1"/>
                </a:solidFill>
              </a:rPr>
              <a:t>;k≠0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085184"/>
            <a:ext cx="144016" cy="601782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перфолента 15">
            <a:hlinkClick r:id="rId4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87" name="Rectangle 251"/>
          <p:cNvSpPr>
            <a:spLocks noGrp="1" noChangeArrowheads="1"/>
          </p:cNvSpPr>
          <p:nvPr>
            <p:ph type="title"/>
          </p:nvPr>
        </p:nvSpPr>
        <p:spPr>
          <a:xfrm>
            <a:off x="2339975" y="0"/>
            <a:ext cx="5410200" cy="914400"/>
          </a:xfrm>
        </p:spPr>
        <p:txBody>
          <a:bodyPr/>
          <a:lstStyle/>
          <a:p>
            <a:r>
              <a:rPr lang="uk-UA" sz="2400">
                <a:latin typeface="Times New Roman" pitchFamily="18" charset="0"/>
              </a:rPr>
              <a:t>Криволінійна трапеція та її площа</a:t>
            </a:r>
            <a:endParaRPr lang="ru-RU" sz="2400">
              <a:latin typeface="Times New Roman" pitchFamily="18" charset="0"/>
            </a:endParaRPr>
          </a:p>
        </p:txBody>
      </p:sp>
      <p:graphicFrame>
        <p:nvGraphicFramePr>
          <p:cNvPr id="65649" name="Object 113"/>
          <p:cNvGraphicFramePr>
            <a:graphicFrameLocks noChangeAspect="1"/>
          </p:cNvGraphicFramePr>
          <p:nvPr>
            <p:ph sz="half" idx="1"/>
          </p:nvPr>
        </p:nvGraphicFramePr>
        <p:xfrm>
          <a:off x="3924300" y="3438525"/>
          <a:ext cx="571500" cy="203200"/>
        </p:xfrm>
        <a:graphic>
          <a:graphicData uri="http://schemas.openxmlformats.org/presentationml/2006/ole">
            <p:oleObj spid="_x0000_s46082" name="Формула" r:id="rId3" imgW="571252" imgH="203112" progId="Equation.3">
              <p:embed/>
            </p:oleObj>
          </a:graphicData>
        </a:graphic>
      </p:graphicFrame>
      <p:graphicFrame>
        <p:nvGraphicFramePr>
          <p:cNvPr id="65652" name="Object 116"/>
          <p:cNvGraphicFramePr>
            <a:graphicFrameLocks noChangeAspect="1"/>
          </p:cNvGraphicFramePr>
          <p:nvPr>
            <p:ph sz="quarter" idx="2"/>
          </p:nvPr>
        </p:nvGraphicFramePr>
        <p:xfrm>
          <a:off x="7086600" y="2327275"/>
          <a:ext cx="114300" cy="215900"/>
        </p:xfrm>
        <a:graphic>
          <a:graphicData uri="http://schemas.openxmlformats.org/presentationml/2006/ole">
            <p:oleObj spid="_x0000_s46083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65794" name="Group 258"/>
          <p:cNvGraphicFramePr>
            <a:graphicFrameLocks noGrp="1"/>
          </p:cNvGraphicFramePr>
          <p:nvPr/>
        </p:nvGraphicFramePr>
        <p:xfrm>
          <a:off x="1187450" y="908050"/>
          <a:ext cx="7272338" cy="5586730"/>
        </p:xfrm>
        <a:graphic>
          <a:graphicData uri="http://schemas.openxmlformats.org/drawingml/2006/table">
            <a:tbl>
              <a:tblPr/>
              <a:tblGrid>
                <a:gridCol w="3636963"/>
                <a:gridCol w="3635375"/>
              </a:tblGrid>
              <a:tr h="144145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uk-UA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5856"/>
                          </a:solidFill>
                          <a:effectLst/>
                          <a:latin typeface="Times New Roman" pitchFamily="18" charset="0"/>
                        </a:rPr>
                        <a:t>Криволінійною трапецією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називається фігура,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обмежена графіком невід’ємної на відрізку        функції, віссю </a:t>
                      </a: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 прямими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x=a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 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x=b.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5856"/>
                          </a:solidFill>
                          <a:effectLst/>
                          <a:latin typeface="Times New Roman" pitchFamily="18" charset="0"/>
                        </a:rPr>
                        <a:t>Наприклад.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85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585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56"/>
                          </a:solidFill>
                          <a:effectLst/>
                          <a:latin typeface="Times New Roman" pitchFamily="18" charset="0"/>
                        </a:rPr>
                        <a:t>Теорема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Нехай               - непарна і невід'ємна на відрізку           функція,  а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площа відповідної криволінійної трапеції.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Якщо       - первісна для           на інтервалі,                                            що містить відрізок           , то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. 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56"/>
                          </a:solidFill>
                          <a:effectLst/>
                          <a:latin typeface="Times New Roman" pitchFamily="18" charset="0"/>
                        </a:rPr>
                        <a:t>Наприклад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Обчислити площу криволінійної трапеції, обмеженої лініями:               ,          ,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=0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          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56"/>
                          </a:solidFill>
                          <a:effectLst/>
                          <a:latin typeface="Times New Roman" pitchFamily="18" charset="0"/>
                        </a:rPr>
                        <a:t>Розв’язання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- синусоїда;         - вісь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Ox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;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=0 – вісь </a:t>
                      </a:r>
                      <a:r>
                        <a:rPr kumimoji="0" lang="uk-UA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Оу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;         - пряма, що проходить через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точку            паралельно осі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Оу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Для функції                первісною є             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=0,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uk-UA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     .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Нехай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шукана площа, тоді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(кв. од.)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Відповідь: 2 кв. од.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5560" name="Picture 24" descr="P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t="12201" b="10667"/>
          <a:stretch>
            <a:fillRect/>
          </a:stretch>
        </p:blipFill>
        <p:spPr bwMode="auto">
          <a:xfrm>
            <a:off x="5364163" y="1177925"/>
            <a:ext cx="2376487" cy="1098550"/>
          </a:xfrm>
          <a:prstGeom prst="rect">
            <a:avLst/>
          </a:prstGeom>
          <a:noFill/>
        </p:spPr>
      </p:pic>
      <p:sp>
        <p:nvSpPr>
          <p:cNvPr id="65621" name="Rectangle 85"/>
          <p:cNvSpPr>
            <a:spLocks noChangeArrowheads="1"/>
          </p:cNvSpPr>
          <p:nvPr/>
        </p:nvSpPr>
        <p:spPr bwMode="auto">
          <a:xfrm>
            <a:off x="0" y="2211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20" name="Object 84"/>
          <p:cNvGraphicFramePr>
            <a:graphicFrameLocks noChangeAspect="1"/>
          </p:cNvGraphicFramePr>
          <p:nvPr/>
        </p:nvGraphicFramePr>
        <p:xfrm>
          <a:off x="2627313" y="1384300"/>
          <a:ext cx="342900" cy="219075"/>
        </p:xfrm>
        <a:graphic>
          <a:graphicData uri="http://schemas.openxmlformats.org/presentationml/2006/ole">
            <p:oleObj spid="_x0000_s46084" name="Формула" r:id="rId7" imgW="330057" imgH="215806" progId="Equation.3">
              <p:embed/>
            </p:oleObj>
          </a:graphicData>
        </a:graphic>
      </p:graphicFrame>
      <p:sp>
        <p:nvSpPr>
          <p:cNvPr id="65628" name="Rectangle 92"/>
          <p:cNvSpPr>
            <a:spLocks noChangeArrowheads="1"/>
          </p:cNvSpPr>
          <p:nvPr/>
        </p:nvSpPr>
        <p:spPr bwMode="auto">
          <a:xfrm>
            <a:off x="0" y="2220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27" name="Object 91"/>
          <p:cNvGraphicFramePr>
            <a:graphicFrameLocks noChangeAspect="1"/>
          </p:cNvGraphicFramePr>
          <p:nvPr/>
        </p:nvGraphicFramePr>
        <p:xfrm>
          <a:off x="2551113" y="2420938"/>
          <a:ext cx="581025" cy="200025"/>
        </p:xfrm>
        <a:graphic>
          <a:graphicData uri="http://schemas.openxmlformats.org/presentationml/2006/ole">
            <p:oleObj spid="_x0000_s46085" name="Формула" r:id="rId8" imgW="583947" imgH="203112" progId="Equation.3">
              <p:embed/>
            </p:oleObj>
          </a:graphicData>
        </a:graphic>
      </p:graphicFrame>
      <p:sp>
        <p:nvSpPr>
          <p:cNvPr id="65630" name="Rectangle 94"/>
          <p:cNvSpPr>
            <a:spLocks noChangeArrowheads="1"/>
          </p:cNvSpPr>
          <p:nvPr/>
        </p:nvSpPr>
        <p:spPr bwMode="auto">
          <a:xfrm>
            <a:off x="0" y="2211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29" name="Object 93"/>
          <p:cNvGraphicFramePr>
            <a:graphicFrameLocks noChangeAspect="1"/>
          </p:cNvGraphicFramePr>
          <p:nvPr/>
        </p:nvGraphicFramePr>
        <p:xfrm>
          <a:off x="2987675" y="2633663"/>
          <a:ext cx="333375" cy="219075"/>
        </p:xfrm>
        <a:graphic>
          <a:graphicData uri="http://schemas.openxmlformats.org/presentationml/2006/ole">
            <p:oleObj spid="_x0000_s46086" name="Формула" r:id="rId9" imgW="330057" imgH="215806" progId="Equation.3">
              <p:embed/>
            </p:oleObj>
          </a:graphicData>
        </a:graphic>
      </p:graphicFrame>
      <p:sp>
        <p:nvSpPr>
          <p:cNvPr id="65632" name="Rectangle 96"/>
          <p:cNvSpPr>
            <a:spLocks noChangeArrowheads="1"/>
          </p:cNvSpPr>
          <p:nvPr/>
        </p:nvSpPr>
        <p:spPr bwMode="auto">
          <a:xfrm>
            <a:off x="0" y="2220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31" name="Object 95"/>
          <p:cNvGraphicFramePr>
            <a:graphicFrameLocks noChangeAspect="1"/>
          </p:cNvGraphicFramePr>
          <p:nvPr/>
        </p:nvGraphicFramePr>
        <p:xfrm>
          <a:off x="1692275" y="3068638"/>
          <a:ext cx="342900" cy="200025"/>
        </p:xfrm>
        <a:graphic>
          <a:graphicData uri="http://schemas.openxmlformats.org/presentationml/2006/ole">
            <p:oleObj spid="_x0000_s46087" name="Формула" r:id="rId10" imgW="342751" imgH="203112" progId="Equation.3">
              <p:embed/>
            </p:oleObj>
          </a:graphicData>
        </a:graphic>
      </p:graphicFrame>
      <p:graphicFrame>
        <p:nvGraphicFramePr>
          <p:cNvPr id="65633" name="Object 97"/>
          <p:cNvGraphicFramePr>
            <a:graphicFrameLocks noChangeAspect="1"/>
          </p:cNvGraphicFramePr>
          <p:nvPr/>
        </p:nvGraphicFramePr>
        <p:xfrm>
          <a:off x="3149600" y="3084513"/>
          <a:ext cx="342900" cy="200025"/>
        </p:xfrm>
        <a:graphic>
          <a:graphicData uri="http://schemas.openxmlformats.org/presentationml/2006/ole">
            <p:oleObj spid="_x0000_s46088" name="Формула" r:id="rId11" imgW="342751" imgH="203112" progId="Equation.3">
              <p:embed/>
            </p:oleObj>
          </a:graphicData>
        </a:graphic>
      </p:graphicFrame>
      <p:sp>
        <p:nvSpPr>
          <p:cNvPr id="65636" name="Rectangle 100"/>
          <p:cNvSpPr>
            <a:spLocks noChangeArrowheads="1"/>
          </p:cNvSpPr>
          <p:nvPr/>
        </p:nvSpPr>
        <p:spPr bwMode="auto">
          <a:xfrm>
            <a:off x="0" y="-110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638" name="Rectangle 102"/>
          <p:cNvSpPr>
            <a:spLocks noChangeArrowheads="1"/>
          </p:cNvSpPr>
          <p:nvPr/>
        </p:nvSpPr>
        <p:spPr bwMode="auto">
          <a:xfrm>
            <a:off x="0" y="2211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37" name="Object 101"/>
          <p:cNvGraphicFramePr>
            <a:graphicFrameLocks noChangeAspect="1"/>
          </p:cNvGraphicFramePr>
          <p:nvPr/>
        </p:nvGraphicFramePr>
        <p:xfrm>
          <a:off x="2870200" y="3354388"/>
          <a:ext cx="333375" cy="219075"/>
        </p:xfrm>
        <a:graphic>
          <a:graphicData uri="http://schemas.openxmlformats.org/presentationml/2006/ole">
            <p:oleObj spid="_x0000_s46089" name="Формула" r:id="rId12" imgW="330057" imgH="215806" progId="Equation.3">
              <p:embed/>
            </p:oleObj>
          </a:graphicData>
        </a:graphic>
      </p:graphicFrame>
      <p:sp>
        <p:nvSpPr>
          <p:cNvPr id="65642" name="Rectangle 106"/>
          <p:cNvSpPr>
            <a:spLocks noChangeArrowheads="1"/>
          </p:cNvSpPr>
          <p:nvPr/>
        </p:nvSpPr>
        <p:spPr bwMode="auto">
          <a:xfrm>
            <a:off x="0" y="2220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41" name="Object 105"/>
          <p:cNvGraphicFramePr>
            <a:graphicFrameLocks noChangeAspect="1"/>
          </p:cNvGraphicFramePr>
          <p:nvPr/>
        </p:nvGraphicFramePr>
        <p:xfrm>
          <a:off x="3563938" y="3373438"/>
          <a:ext cx="1038225" cy="200025"/>
        </p:xfrm>
        <a:graphic>
          <a:graphicData uri="http://schemas.openxmlformats.org/presentationml/2006/ole">
            <p:oleObj spid="_x0000_s46090" name="Формула" r:id="rId13" imgW="1040948" imgH="203112" progId="Equation.3">
              <p:embed/>
            </p:oleObj>
          </a:graphicData>
        </a:graphic>
      </p:graphicFrame>
      <p:sp>
        <p:nvSpPr>
          <p:cNvPr id="65644" name="Rectangle 108"/>
          <p:cNvSpPr>
            <a:spLocks noChangeArrowheads="1"/>
          </p:cNvSpPr>
          <p:nvPr/>
        </p:nvSpPr>
        <p:spPr bwMode="auto">
          <a:xfrm>
            <a:off x="0" y="2220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43" name="Object 107"/>
          <p:cNvGraphicFramePr>
            <a:graphicFrameLocks noChangeAspect="1"/>
          </p:cNvGraphicFramePr>
          <p:nvPr/>
        </p:nvGraphicFramePr>
        <p:xfrm>
          <a:off x="7169150" y="2636838"/>
          <a:ext cx="571500" cy="200025"/>
        </p:xfrm>
        <a:graphic>
          <a:graphicData uri="http://schemas.openxmlformats.org/presentationml/2006/ole">
            <p:oleObj spid="_x0000_s46091" name="Формула" r:id="rId14" imgW="571252" imgH="203112" progId="Equation.3">
              <p:embed/>
            </p:oleObj>
          </a:graphicData>
        </a:graphic>
      </p:graphicFrame>
      <p:sp>
        <p:nvSpPr>
          <p:cNvPr id="65646" name="Rectangle 110"/>
          <p:cNvSpPr>
            <a:spLocks noChangeArrowheads="1"/>
          </p:cNvSpPr>
          <p:nvPr/>
        </p:nvSpPr>
        <p:spPr bwMode="auto">
          <a:xfrm>
            <a:off x="0" y="2220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45" name="Object 109"/>
          <p:cNvGraphicFramePr>
            <a:graphicFrameLocks noChangeAspect="1"/>
          </p:cNvGraphicFramePr>
          <p:nvPr/>
        </p:nvGraphicFramePr>
        <p:xfrm>
          <a:off x="7872413" y="2636838"/>
          <a:ext cx="371475" cy="200025"/>
        </p:xfrm>
        <a:graphic>
          <a:graphicData uri="http://schemas.openxmlformats.org/presentationml/2006/ole">
            <p:oleObj spid="_x0000_s46092" name="Формула" r:id="rId15" imgW="368140" imgH="203112" progId="Equation.3">
              <p:embed/>
            </p:oleObj>
          </a:graphicData>
        </a:graphic>
      </p:graphicFrame>
      <p:sp>
        <p:nvSpPr>
          <p:cNvPr id="65648" name="Rectangle 112"/>
          <p:cNvSpPr>
            <a:spLocks noChangeArrowheads="1"/>
          </p:cNvSpPr>
          <p:nvPr/>
        </p:nvSpPr>
        <p:spPr bwMode="auto">
          <a:xfrm>
            <a:off x="0" y="2249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47" name="Object 111"/>
          <p:cNvGraphicFramePr>
            <a:graphicFrameLocks noChangeAspect="1"/>
          </p:cNvGraphicFramePr>
          <p:nvPr/>
        </p:nvGraphicFramePr>
        <p:xfrm>
          <a:off x="5270500" y="2854325"/>
          <a:ext cx="381000" cy="142875"/>
        </p:xfrm>
        <a:graphic>
          <a:graphicData uri="http://schemas.openxmlformats.org/presentationml/2006/ole">
            <p:oleObj spid="_x0000_s46093" name="Формула" r:id="rId16" imgW="380835" imgH="139639" progId="Equation.3">
              <p:embed/>
            </p:oleObj>
          </a:graphicData>
        </a:graphic>
      </p:graphicFrame>
      <p:sp>
        <p:nvSpPr>
          <p:cNvPr id="65656" name="Rectangle 120"/>
          <p:cNvSpPr>
            <a:spLocks noChangeArrowheads="1"/>
          </p:cNvSpPr>
          <p:nvPr/>
        </p:nvSpPr>
        <p:spPr bwMode="auto">
          <a:xfrm>
            <a:off x="0" y="2220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55" name="Object 119"/>
          <p:cNvGraphicFramePr>
            <a:graphicFrameLocks noChangeAspect="1"/>
          </p:cNvGraphicFramePr>
          <p:nvPr/>
        </p:nvGraphicFramePr>
        <p:xfrm>
          <a:off x="4932363" y="3228975"/>
          <a:ext cx="571500" cy="200025"/>
        </p:xfrm>
        <a:graphic>
          <a:graphicData uri="http://schemas.openxmlformats.org/presentationml/2006/ole">
            <p:oleObj spid="_x0000_s46094" name="Формула" r:id="rId17" imgW="571252" imgH="203112" progId="Equation.3">
              <p:embed/>
            </p:oleObj>
          </a:graphicData>
        </a:graphic>
      </p:graphicFrame>
      <p:sp>
        <p:nvSpPr>
          <p:cNvPr id="65658" name="Rectangle 122"/>
          <p:cNvSpPr>
            <a:spLocks noChangeArrowheads="1"/>
          </p:cNvSpPr>
          <p:nvPr/>
        </p:nvSpPr>
        <p:spPr bwMode="auto">
          <a:xfrm>
            <a:off x="0" y="2220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57" name="Object 121"/>
          <p:cNvGraphicFramePr>
            <a:graphicFrameLocks noChangeAspect="1"/>
          </p:cNvGraphicFramePr>
          <p:nvPr/>
        </p:nvGraphicFramePr>
        <p:xfrm>
          <a:off x="6443663" y="3284538"/>
          <a:ext cx="371475" cy="200025"/>
        </p:xfrm>
        <a:graphic>
          <a:graphicData uri="http://schemas.openxmlformats.org/presentationml/2006/ole">
            <p:oleObj spid="_x0000_s46095" name="Формула" r:id="rId18" imgW="368140" imgH="203112" progId="Equation.3">
              <p:embed/>
            </p:oleObj>
          </a:graphicData>
        </a:graphic>
      </p:graphicFrame>
      <p:graphicFrame>
        <p:nvGraphicFramePr>
          <p:cNvPr id="65667" name="Object 131"/>
          <p:cNvGraphicFramePr>
            <a:graphicFrameLocks noChangeAspect="1"/>
          </p:cNvGraphicFramePr>
          <p:nvPr/>
        </p:nvGraphicFramePr>
        <p:xfrm>
          <a:off x="5199063" y="3502025"/>
          <a:ext cx="381000" cy="142875"/>
        </p:xfrm>
        <a:graphic>
          <a:graphicData uri="http://schemas.openxmlformats.org/presentationml/2006/ole">
            <p:oleObj spid="_x0000_s46096" name="Формула" r:id="rId19" imgW="380835" imgH="139639" progId="Equation.3">
              <p:embed/>
            </p:oleObj>
          </a:graphicData>
        </a:graphic>
      </p:graphicFrame>
      <p:sp>
        <p:nvSpPr>
          <p:cNvPr id="65671" name="Rectangle 135"/>
          <p:cNvSpPr>
            <a:spLocks noChangeArrowheads="1"/>
          </p:cNvSpPr>
          <p:nvPr/>
        </p:nvSpPr>
        <p:spPr bwMode="auto">
          <a:xfrm>
            <a:off x="0" y="2211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70" name="Object 134"/>
          <p:cNvGraphicFramePr>
            <a:graphicFrameLocks noChangeAspect="1"/>
          </p:cNvGraphicFramePr>
          <p:nvPr/>
        </p:nvGraphicFramePr>
        <p:xfrm>
          <a:off x="5435600" y="3644900"/>
          <a:ext cx="342900" cy="219075"/>
        </p:xfrm>
        <a:graphic>
          <a:graphicData uri="http://schemas.openxmlformats.org/presentationml/2006/ole">
            <p:oleObj spid="_x0000_s46097" name="Формула" r:id="rId20" imgW="342603" imgH="215713" progId="Equation.3">
              <p:embed/>
            </p:oleObj>
          </a:graphicData>
        </a:graphic>
      </p:graphicFrame>
      <p:sp>
        <p:nvSpPr>
          <p:cNvPr id="65694" name="Rectangle 158"/>
          <p:cNvSpPr>
            <a:spLocks noChangeArrowheads="1"/>
          </p:cNvSpPr>
          <p:nvPr/>
        </p:nvSpPr>
        <p:spPr bwMode="auto">
          <a:xfrm>
            <a:off x="0" y="311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93" name="Object 157"/>
          <p:cNvGraphicFramePr>
            <a:graphicFrameLocks noChangeAspect="1"/>
          </p:cNvGraphicFramePr>
          <p:nvPr/>
        </p:nvGraphicFramePr>
        <p:xfrm>
          <a:off x="5867400" y="5029200"/>
          <a:ext cx="571500" cy="200025"/>
        </p:xfrm>
        <a:graphic>
          <a:graphicData uri="http://schemas.openxmlformats.org/presentationml/2006/ole">
            <p:oleObj spid="_x0000_s46098" name="Формула" r:id="rId21" imgW="571252" imgH="203112" progId="Equation.3">
              <p:embed/>
            </p:oleObj>
          </a:graphicData>
        </a:graphic>
      </p:graphicFrame>
      <p:sp>
        <p:nvSpPr>
          <p:cNvPr id="65696" name="Rectangle 160"/>
          <p:cNvSpPr>
            <a:spLocks noChangeArrowheads="1"/>
          </p:cNvSpPr>
          <p:nvPr/>
        </p:nvSpPr>
        <p:spPr bwMode="auto">
          <a:xfrm>
            <a:off x="0" y="311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695" name="Object 159"/>
          <p:cNvGraphicFramePr>
            <a:graphicFrameLocks noChangeAspect="1"/>
          </p:cNvGraphicFramePr>
          <p:nvPr/>
        </p:nvGraphicFramePr>
        <p:xfrm>
          <a:off x="7499350" y="5029200"/>
          <a:ext cx="955675" cy="200025"/>
        </p:xfrm>
        <a:graphic>
          <a:graphicData uri="http://schemas.openxmlformats.org/presentationml/2006/ole">
            <p:oleObj spid="_x0000_s46099" name="Формула" r:id="rId22" imgW="952200" imgH="203040" progId="Equation.3">
              <p:embed/>
            </p:oleObj>
          </a:graphicData>
        </a:graphic>
      </p:graphicFrame>
      <p:sp>
        <p:nvSpPr>
          <p:cNvPr id="65698" name="Rectangle 162"/>
          <p:cNvSpPr>
            <a:spLocks noChangeArrowheads="1"/>
          </p:cNvSpPr>
          <p:nvPr/>
        </p:nvSpPr>
        <p:spPr bwMode="auto">
          <a:xfrm>
            <a:off x="0" y="314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709" name="Object 173"/>
          <p:cNvGraphicFramePr>
            <a:graphicFrameLocks noChangeAspect="1"/>
          </p:cNvGraphicFramePr>
          <p:nvPr/>
        </p:nvGraphicFramePr>
        <p:xfrm>
          <a:off x="7086600" y="2330450"/>
          <a:ext cx="114300" cy="215900"/>
        </p:xfrm>
        <a:graphic>
          <a:graphicData uri="http://schemas.openxmlformats.org/presentationml/2006/ole">
            <p:oleObj spid="_x0000_s46100" name="Формула" r:id="rId23" imgW="114120" imgH="215640" progId="Equation.3">
              <p:embed/>
            </p:oleObj>
          </a:graphicData>
        </a:graphic>
      </p:graphicFrame>
      <p:sp>
        <p:nvSpPr>
          <p:cNvPr id="65722" name="Rectangle 186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24" name="Rectangle 188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26" name="Rectangle 190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28" name="Rectangle 192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31" name="Rectangle 195"/>
          <p:cNvSpPr>
            <a:spLocks noChangeArrowheads="1"/>
          </p:cNvSpPr>
          <p:nvPr/>
        </p:nvSpPr>
        <p:spPr bwMode="auto">
          <a:xfrm>
            <a:off x="0" y="-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32" name="Rectangle 196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34" name="Rectangle 198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36" name="Rectangle 200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38" name="Rectangle 202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40" name="Rectangle 204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42" name="Rectangle 206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44" name="Rectangle 208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47" name="Rectangle 211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755" name="Rectangle 219"/>
          <p:cNvSpPr>
            <a:spLocks noChangeArrowheads="1"/>
          </p:cNvSpPr>
          <p:nvPr/>
        </p:nvSpPr>
        <p:spPr bwMode="auto">
          <a:xfrm>
            <a:off x="0" y="3144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756" name="Object 220"/>
          <p:cNvGraphicFramePr>
            <a:graphicFrameLocks noChangeAspect="1"/>
          </p:cNvGraphicFramePr>
          <p:nvPr/>
        </p:nvGraphicFramePr>
        <p:xfrm>
          <a:off x="5580063" y="5230813"/>
          <a:ext cx="142875" cy="142875"/>
        </p:xfrm>
        <a:graphic>
          <a:graphicData uri="http://schemas.openxmlformats.org/presentationml/2006/ole">
            <p:oleObj spid="_x0000_s46101" name="Формула" r:id="rId24" imgW="139700" imgH="139700" progId="Equation.3">
              <p:embed/>
            </p:oleObj>
          </a:graphicData>
        </a:graphic>
      </p:graphicFrame>
      <p:graphicFrame>
        <p:nvGraphicFramePr>
          <p:cNvPr id="65758" name="Object 222"/>
          <p:cNvGraphicFramePr>
            <a:graphicFrameLocks noChangeAspect="1"/>
          </p:cNvGraphicFramePr>
          <p:nvPr/>
        </p:nvGraphicFramePr>
        <p:xfrm>
          <a:off x="7296150" y="5516563"/>
          <a:ext cx="1063625" cy="200025"/>
        </p:xfrm>
        <a:graphic>
          <a:graphicData uri="http://schemas.openxmlformats.org/presentationml/2006/ole">
            <p:oleObj spid="_x0000_s46102" name="Формула" r:id="rId25" imgW="1066680" imgH="203040" progId="Equation.3">
              <p:embed/>
            </p:oleObj>
          </a:graphicData>
        </a:graphic>
      </p:graphicFrame>
      <p:graphicFrame>
        <p:nvGraphicFramePr>
          <p:cNvPr id="65760" name="Object 224"/>
          <p:cNvGraphicFramePr>
            <a:graphicFrameLocks noChangeAspect="1"/>
          </p:cNvGraphicFramePr>
          <p:nvPr/>
        </p:nvGraphicFramePr>
        <p:xfrm>
          <a:off x="4932363" y="5734050"/>
          <a:ext cx="2390775" cy="200025"/>
        </p:xfrm>
        <a:graphic>
          <a:graphicData uri="http://schemas.openxmlformats.org/presentationml/2006/ole">
            <p:oleObj spid="_x0000_s46103" name="Формула" r:id="rId26" imgW="2387600" imgH="203200" progId="Equation.3">
              <p:embed/>
            </p:oleObj>
          </a:graphicData>
        </a:graphic>
      </p:graphicFrame>
      <p:graphicFrame>
        <p:nvGraphicFramePr>
          <p:cNvPr id="65703" name="Object 167"/>
          <p:cNvGraphicFramePr>
            <a:graphicFrameLocks noChangeAspect="1"/>
          </p:cNvGraphicFramePr>
          <p:nvPr/>
        </p:nvGraphicFramePr>
        <p:xfrm>
          <a:off x="5003800" y="6021388"/>
          <a:ext cx="914400" cy="200025"/>
        </p:xfrm>
        <a:graphic>
          <a:graphicData uri="http://schemas.openxmlformats.org/presentationml/2006/ole">
            <p:oleObj spid="_x0000_s46104" name="Формула" r:id="rId27" imgW="914400" imgH="203200" progId="Equation.3">
              <p:embed/>
            </p:oleObj>
          </a:graphicData>
        </a:graphic>
      </p:graphicFrame>
      <p:pic>
        <p:nvPicPr>
          <p:cNvPr id="65799" name="Picture 263" descr="P3">
            <a:hlinkClick r:id="rId28" action="ppaction://hlinksldjump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9" cstate="print">
            <a:lum contrast="18000"/>
          </a:blip>
          <a:srcRect/>
          <a:stretch>
            <a:fillRect/>
          </a:stretch>
        </p:blipFill>
        <p:spPr>
          <a:xfrm>
            <a:off x="5076825" y="3933825"/>
            <a:ext cx="2781300" cy="887413"/>
          </a:xfrm>
          <a:noFill/>
          <a:ln/>
        </p:spPr>
      </p:pic>
      <p:sp>
        <p:nvSpPr>
          <p:cNvPr id="59" name="Блок-схема: перфолента 58">
            <a:hlinkClick r:id="rId30" action="ppaction://hlinksldjump"/>
          </p:cNvPr>
          <p:cNvSpPr/>
          <p:nvPr/>
        </p:nvSpPr>
        <p:spPr>
          <a:xfrm>
            <a:off x="7919864" y="6281936"/>
            <a:ext cx="1224136" cy="576064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Перейти до змісту</a:t>
            </a:r>
            <a:endParaRPr lang="ru-RU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3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Площа криволінійної трапеції</a:t>
            </a:r>
            <a:endParaRPr kumimoji="0" lang="uk-UA" sz="43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882" b="11629"/>
          <a:stretch>
            <a:fillRect/>
          </a:stretch>
        </p:blipFill>
        <p:spPr>
          <a:xfrm>
            <a:off x="4572000" y="2204864"/>
            <a:ext cx="4572000" cy="2714625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1520" y="1556793"/>
            <a:ext cx="41044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/>
              <a:t> –</a:t>
            </a:r>
            <a:r>
              <a:rPr lang="uk-UA" sz="2400" dirty="0"/>
              <a:t> площа криволінійної трапеції</a:t>
            </a:r>
            <a:r>
              <a:rPr lang="en-US" sz="2400" dirty="0"/>
              <a:t>;</a:t>
            </a:r>
            <a:endParaRPr lang="uk-UA" sz="2400" dirty="0"/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/>
              <a:t>– </a:t>
            </a:r>
            <a:r>
              <a:rPr lang="uk-UA" sz="2400" dirty="0"/>
              <a:t>будь-яка первісна функції 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400" dirty="0"/>
              <a:t>на </a:t>
            </a:r>
            <a:r>
              <a:rPr lang="uk-UA" sz="2400" dirty="0" smtClean="0"/>
              <a:t>відрізку</a:t>
            </a:r>
            <a:endParaRPr lang="en-US" sz="2400" dirty="0" smtClean="0"/>
          </a:p>
          <a:p>
            <a:r>
              <a:rPr lang="uk-UA" sz="2400" dirty="0" smtClean="0"/>
              <a:t>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a; b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2400" b="1" i="1" dirty="0"/>
          </a:p>
          <a:p>
            <a:endParaRPr lang="en-US" sz="2400" b="1" i="1" dirty="0"/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Площу 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криволінійної трапеції, обмеженої графіком функції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y=f(x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прямими </a:t>
            </a:r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y=0, x=a 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x=b (a&lt;b)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можна обчислити за формулою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 = F(b) – F(a) </a:t>
            </a:r>
            <a:endParaRPr lang="uk-UA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568</TotalTime>
  <Words>993</Words>
  <Application>Microsoft Office PowerPoint</Application>
  <PresentationFormat>Экран (4:3)</PresentationFormat>
  <Paragraphs>299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Справедливость</vt:lpstr>
      <vt:lpstr>Формула</vt:lpstr>
      <vt:lpstr>Слайд 1</vt:lpstr>
      <vt:lpstr>Слайд 2</vt:lpstr>
      <vt:lpstr>Означення</vt:lpstr>
      <vt:lpstr>Слайд 4</vt:lpstr>
      <vt:lpstr>Операція знаходження</vt:lpstr>
      <vt:lpstr>Основна властивість первісної</vt:lpstr>
      <vt:lpstr>Три правила знаходження первісної</vt:lpstr>
      <vt:lpstr>Криволінійна трапеція та її площа</vt:lpstr>
      <vt:lpstr>Слайд 9</vt:lpstr>
      <vt:lpstr>Слайд 10</vt:lpstr>
      <vt:lpstr>Слайд 11</vt:lpstr>
      <vt:lpstr>Слайд 12</vt:lpstr>
      <vt:lpstr>Визначений інтеграл </vt:lpstr>
      <vt:lpstr>Слайд 14</vt:lpstr>
      <vt:lpstr>Слайд 15</vt:lpstr>
      <vt:lpstr>Слайд 16</vt:lpstr>
      <vt:lpstr>Завдання </vt:lpstr>
      <vt:lpstr>Слайд 18</vt:lpstr>
      <vt:lpstr>Слайд 19</vt:lpstr>
      <vt:lpstr>Слайд 20</vt:lpstr>
      <vt:lpstr>Дякую за увагу!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Не вірно</vt:lpstr>
      <vt:lpstr>Правильна відповідь</vt:lpstr>
      <vt:lpstr>Правильна відповідь</vt:lpstr>
      <vt:lpstr>Не вірно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Інтеграл та його застосування</dc:title>
  <dc:creator>Владелец</dc:creator>
  <cp:lastModifiedBy>Admin</cp:lastModifiedBy>
  <cp:revision>61</cp:revision>
  <dcterms:created xsi:type="dcterms:W3CDTF">2014-02-26T17:07:22Z</dcterms:created>
  <dcterms:modified xsi:type="dcterms:W3CDTF">2014-03-11T09:29:42Z</dcterms:modified>
</cp:coreProperties>
</file>