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4AF564A7-A808-4131-A052-FD53443D70F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2C28"/>
    <a:srgbClr val="E4B91A"/>
    <a:srgbClr val="551DE1"/>
    <a:srgbClr val="A283EF"/>
    <a:srgbClr val="000000"/>
    <a:srgbClr val="6978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318" y="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A09A-6C80-47AA-81AE-CB7806ACDE73}" type="datetimeFigureOut">
              <a:rPr lang="uk-UA" smtClean="0"/>
              <a:t>11.06.2014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944A-E242-4982-BFF6-19A6B0C293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6801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A09A-6C80-47AA-81AE-CB7806ACDE73}" type="datetimeFigureOut">
              <a:rPr lang="uk-UA" smtClean="0"/>
              <a:t>11.06.2014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944A-E242-4982-BFF6-19A6B0C293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8977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A09A-6C80-47AA-81AE-CB7806ACDE73}" type="datetimeFigureOut">
              <a:rPr lang="uk-UA" smtClean="0"/>
              <a:t>11.06.2014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944A-E242-4982-BFF6-19A6B0C293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809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A09A-6C80-47AA-81AE-CB7806ACDE73}" type="datetimeFigureOut">
              <a:rPr lang="uk-UA" smtClean="0"/>
              <a:t>11.06.2014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944A-E242-4982-BFF6-19A6B0C293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23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A09A-6C80-47AA-81AE-CB7806ACDE73}" type="datetimeFigureOut">
              <a:rPr lang="uk-UA" smtClean="0"/>
              <a:t>11.06.2014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944A-E242-4982-BFF6-19A6B0C293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03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A09A-6C80-47AA-81AE-CB7806ACDE73}" type="datetimeFigureOut">
              <a:rPr lang="uk-UA" smtClean="0"/>
              <a:t>11.06.2014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944A-E242-4982-BFF6-19A6B0C293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579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A09A-6C80-47AA-81AE-CB7806ACDE73}" type="datetimeFigureOut">
              <a:rPr lang="uk-UA" smtClean="0"/>
              <a:t>11.06.2014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944A-E242-4982-BFF6-19A6B0C293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405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A09A-6C80-47AA-81AE-CB7806ACDE73}" type="datetimeFigureOut">
              <a:rPr lang="uk-UA" smtClean="0"/>
              <a:t>11.06.2014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944A-E242-4982-BFF6-19A6B0C293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258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A09A-6C80-47AA-81AE-CB7806ACDE73}" type="datetimeFigureOut">
              <a:rPr lang="uk-UA" smtClean="0"/>
              <a:t>11.06.2014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944A-E242-4982-BFF6-19A6B0C293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400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A09A-6C80-47AA-81AE-CB7806ACDE73}" type="datetimeFigureOut">
              <a:rPr lang="uk-UA" smtClean="0"/>
              <a:t>11.06.2014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944A-E242-4982-BFF6-19A6B0C293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369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A09A-6C80-47AA-81AE-CB7806ACDE73}" type="datetimeFigureOut">
              <a:rPr lang="uk-UA" smtClean="0"/>
              <a:t>11.06.2014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5944A-E242-4982-BFF6-19A6B0C293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677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1A09A-6C80-47AA-81AE-CB7806ACDE73}" type="datetimeFigureOut">
              <a:rPr lang="uk-UA" smtClean="0"/>
              <a:t>11.06.2014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5944A-E242-4982-BFF6-19A6B0C293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485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14.xml"/><Relationship Id="rId7" Type="http://schemas.openxmlformats.org/officeDocument/2006/relationships/slide" Target="slide24.xml"/><Relationship Id="rId12" Type="http://schemas.openxmlformats.org/officeDocument/2006/relationships/slide" Target="slide28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30.xml"/><Relationship Id="rId5" Type="http://schemas.openxmlformats.org/officeDocument/2006/relationships/image" Target="../media/image24.png"/><Relationship Id="rId10" Type="http://schemas.openxmlformats.org/officeDocument/2006/relationships/slide" Target="slide26.xml"/><Relationship Id="rId4" Type="http://schemas.openxmlformats.org/officeDocument/2006/relationships/slide" Target="slide19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sz="49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«Тригонометричні рівняння.</a:t>
            </a:r>
            <a:br>
              <a:rPr lang="uk-UA" sz="49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49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Їх види та способи розв’язування»</a:t>
            </a:r>
            <a:r>
              <a:rPr lang="uk-UA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uk-UA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uk-UA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13405" y="5373216"/>
            <a:ext cx="4064496" cy="1057672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учнів 10-А класу </a:t>
            </a:r>
          </a:p>
          <a:p>
            <a:r>
              <a:rPr lang="uk-UA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Федорініна</a:t>
            </a:r>
            <a:r>
              <a:rPr lang="uk-UA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 </a:t>
            </a:r>
            <a:r>
              <a:rPr lang="uk-UA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Добржанського</a:t>
            </a:r>
            <a:r>
              <a:rPr lang="uk-UA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 </a:t>
            </a:r>
            <a:r>
              <a:rPr lang="uk-UA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Підгородецького</a:t>
            </a:r>
            <a:r>
              <a:rPr lang="uk-UA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Б.</a:t>
            </a:r>
            <a:endParaRPr lang="uk-UA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33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2" y="404664"/>
            <a:ext cx="898502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11560" y="620688"/>
                <a:ext cx="4436214" cy="6852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</a:rPr>
                  <a:t>Приклад 2.</a:t>
                </a:r>
                <a:r>
                  <a:rPr lang="uk-UA" dirty="0">
                    <a:solidFill>
                      <a:schemeClr val="bg1"/>
                    </a:solidFill>
                  </a:rPr>
                  <a:t> Розв'яжіть рівняння </a:t>
                </a:r>
                <a:r>
                  <a:rPr lang="en-US" dirty="0">
                    <a:solidFill>
                      <a:schemeClr val="bg1"/>
                    </a:solidFill>
                  </a:rPr>
                  <a:t>cos </a:t>
                </a:r>
                <a:r>
                  <a:rPr lang="en-US" i="1" dirty="0">
                    <a:solidFill>
                      <a:schemeClr val="bg1"/>
                    </a:solidFill>
                  </a:rPr>
                  <a:t>x</a:t>
                </a:r>
                <a:r>
                  <a:rPr lang="uk-UA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uk-UA" dirty="0">
                    <a:solidFill>
                      <a:schemeClr val="bg1"/>
                    </a:solidFill>
                  </a:rPr>
                  <a:t>.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620688"/>
                <a:ext cx="4436214" cy="685252"/>
              </a:xfrm>
              <a:prstGeom prst="rect">
                <a:avLst/>
              </a:prstGeom>
              <a:blipFill rotWithShape="1">
                <a:blip r:embed="rId3"/>
                <a:stretch>
                  <a:fillRect l="-109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1560" y="1099680"/>
                <a:ext cx="4544706" cy="673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</a:rPr>
                  <a:t>                                </a:t>
                </a:r>
                <a:r>
                  <a:rPr lang="uk-UA" b="1" i="1" dirty="0" smtClean="0">
                    <a:solidFill>
                      <a:schemeClr val="bg1"/>
                    </a:solidFill>
                  </a:rPr>
                  <a:t>Розв'язання</a:t>
                </a:r>
                <a:endParaRPr lang="uk-UA" dirty="0">
                  <a:solidFill>
                    <a:schemeClr val="bg1"/>
                  </a:solidFill>
                </a:endParaRPr>
              </a:p>
              <a:p>
                <a:r>
                  <a:rPr lang="ru-RU" dirty="0" err="1">
                    <a:solidFill>
                      <a:schemeClr val="bg1"/>
                    </a:solidFill>
                  </a:rPr>
                  <a:t>Оскільки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uk-U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ru-RU" dirty="0">
                    <a:solidFill>
                      <a:schemeClr val="bg1"/>
                    </a:solidFill>
                  </a:rPr>
                  <a:t> &gt; 1, то </a:t>
                </a:r>
                <a:r>
                  <a:rPr lang="ru-RU" dirty="0" err="1">
                    <a:solidFill>
                      <a:schemeClr val="bg1"/>
                    </a:solidFill>
                  </a:rPr>
                  <a:t>рівняння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коренів</a:t>
                </a:r>
                <a:r>
                  <a:rPr lang="ru-RU" dirty="0">
                    <a:solidFill>
                      <a:schemeClr val="bg1"/>
                    </a:solidFill>
                  </a:rPr>
                  <a:t> не </a:t>
                </a:r>
                <a:r>
                  <a:rPr lang="ru-RU" dirty="0" err="1">
                    <a:solidFill>
                      <a:schemeClr val="bg1"/>
                    </a:solidFill>
                  </a:rPr>
                  <a:t>має</a:t>
                </a:r>
                <a:r>
                  <a:rPr lang="ru-RU" dirty="0">
                    <a:solidFill>
                      <a:schemeClr val="bg1"/>
                    </a:solidFill>
                  </a:rPr>
                  <a:t>.</a:t>
                </a:r>
                <a:endParaRPr lang="uk-UA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099680"/>
                <a:ext cx="4544706" cy="673326"/>
              </a:xfrm>
              <a:prstGeom prst="rect">
                <a:avLst/>
              </a:prstGeom>
              <a:blipFill rotWithShape="1">
                <a:blip r:embed="rId4"/>
                <a:stretch>
                  <a:fillRect l="-1072" t="-4505" r="-402" b="-1351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547664" y="1916832"/>
            <a:ext cx="3794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u="sng" dirty="0">
                <a:solidFill>
                  <a:schemeClr val="bg1"/>
                </a:solidFill>
              </a:rPr>
              <a:t>Очікувана в</a:t>
            </a:r>
            <a:r>
              <a:rPr lang="ru-RU" b="1" i="1" u="sng" dirty="0" err="1">
                <a:solidFill>
                  <a:schemeClr val="bg1"/>
                </a:solidFill>
              </a:rPr>
              <a:t>ідповідь</a:t>
            </a:r>
            <a:r>
              <a:rPr lang="ru-RU" b="1" i="1" u="sng" dirty="0">
                <a:solidFill>
                  <a:schemeClr val="bg1"/>
                </a:solidFill>
              </a:rPr>
              <a:t>: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коренів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немає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  <a:p>
            <a:endParaRPr lang="uk-UA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39952" y="2498134"/>
                <a:ext cx="4515532" cy="822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</a:rPr>
                  <a:t>Приклад </a:t>
                </a:r>
                <a:r>
                  <a:rPr lang="ru-RU" b="1" i="1" dirty="0">
                    <a:solidFill>
                      <a:schemeClr val="bg1"/>
                    </a:solidFill>
                  </a:rPr>
                  <a:t>3</a:t>
                </a:r>
                <a:r>
                  <a:rPr lang="uk-UA" b="1" i="1" dirty="0">
                    <a:solidFill>
                      <a:schemeClr val="bg1"/>
                    </a:solidFill>
                  </a:rPr>
                  <a:t>.</a:t>
                </a:r>
                <a:r>
                  <a:rPr lang="uk-UA" dirty="0">
                    <a:solidFill>
                      <a:schemeClr val="bg1"/>
                    </a:solidFill>
                  </a:rPr>
                  <a:t> Розв'яжіть рівняння </a:t>
                </a:r>
                <a:r>
                  <a:rPr lang="en-US" dirty="0">
                    <a:solidFill>
                      <a:schemeClr val="bg1"/>
                    </a:solidFill>
                  </a:rPr>
                  <a:t>cos </a:t>
                </a:r>
                <a:r>
                  <a:rPr lang="en-US" i="1" dirty="0">
                    <a:solidFill>
                      <a:schemeClr val="bg1"/>
                    </a:solidFill>
                  </a:rPr>
                  <a:t>x</a:t>
                </a:r>
                <a:r>
                  <a:rPr lang="uk-UA" dirty="0">
                    <a:solidFill>
                      <a:schemeClr val="bg1"/>
                    </a:solidFill>
                  </a:rPr>
                  <a:t> = -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dirty="0">
                    <a:solidFill>
                      <a:schemeClr val="bg1"/>
                    </a:solidFill>
                  </a:rPr>
                  <a:t> .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2498134"/>
                <a:ext cx="4515532" cy="822854"/>
              </a:xfrm>
              <a:prstGeom prst="rect">
                <a:avLst/>
              </a:prstGeom>
              <a:blipFill rotWithShape="1">
                <a:blip r:embed="rId5"/>
                <a:stretch>
                  <a:fillRect l="-108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99792" y="3068960"/>
                <a:ext cx="6106865" cy="166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solidFill>
                      <a:schemeClr val="bg1"/>
                    </a:solidFill>
                  </a:rPr>
                  <a:t>                                          </a:t>
                </a:r>
                <a:r>
                  <a:rPr lang="uk-UA" b="1" i="1" dirty="0" smtClean="0">
                    <a:solidFill>
                      <a:schemeClr val="bg1"/>
                    </a:solidFill>
                  </a:rPr>
                  <a:t>Розв'язання</a:t>
                </a:r>
                <a:endParaRPr lang="uk-UA" dirty="0">
                  <a:solidFill>
                    <a:schemeClr val="bg1"/>
                  </a:solidFill>
                </a:endParaRPr>
              </a:p>
              <a:p>
                <a:r>
                  <a:rPr lang="uk-UA" dirty="0" smtClean="0">
                    <a:solidFill>
                      <a:schemeClr val="bg1"/>
                    </a:solidFill>
                  </a:rPr>
                  <a:t>Згідно з формулою (1) маємо: </a:t>
                </a:r>
                <a:r>
                  <a:rPr lang="uk-UA" i="1" dirty="0">
                    <a:solidFill>
                      <a:schemeClr val="bg1"/>
                    </a:solidFill>
                  </a:rPr>
                  <a:t>х</a:t>
                </a:r>
                <a:r>
                  <a:rPr lang="uk-UA" dirty="0">
                    <a:solidFill>
                      <a:schemeClr val="bg1"/>
                    </a:solidFill>
                  </a:rPr>
                  <a:t> = ±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arccos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uk-UA" dirty="0" smtClean="0">
                            <a:solidFill>
                              <a:schemeClr val="bg1"/>
                            </a:solidFill>
                          </a:rPr>
                          <m:t>− </m:t>
                        </m:r>
                        <m:f>
                          <m:fPr>
                            <m:ctrlPr>
                              <a:rPr lang="uk-UA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 </a:t>
                </a:r>
                <a:r>
                  <a:rPr lang="uk-UA" dirty="0">
                    <a:solidFill>
                      <a:schemeClr val="bg1"/>
                    </a:solidFill>
                  </a:rPr>
                  <a:t>+ </a:t>
                </a:r>
                <a:r>
                  <a:rPr lang="uk-UA" i="1" dirty="0">
                    <a:solidFill>
                      <a:schemeClr val="bg1"/>
                    </a:solidFill>
                  </a:rPr>
                  <a:t>2</a:t>
                </a:r>
                <a:r>
                  <a:rPr lang="en-US" i="1" dirty="0" smtClean="0">
                    <a:solidFill>
                      <a:schemeClr val="bg1"/>
                    </a:solidFill>
                  </a:rPr>
                  <a:t>πn</a:t>
                </a:r>
                <a:r>
                  <a:rPr lang="uk-UA" i="1" dirty="0" smtClean="0">
                    <a:solidFill>
                      <a:schemeClr val="bg1"/>
                    </a:solidFill>
                  </a:rPr>
                  <a:t>, </a:t>
                </a:r>
                <a:r>
                  <a:rPr lang="en-US" i="1" dirty="0" smtClean="0">
                    <a:solidFill>
                      <a:schemeClr val="bg1"/>
                    </a:solidFill>
                  </a:rPr>
                  <a:t>n</a:t>
                </a:r>
                <a:r>
                  <a:rPr lang="uk-UA" i="1" dirty="0" smtClean="0">
                    <a:solidFill>
                      <a:schemeClr val="bg1"/>
                    </a:solidFill>
                  </a:rPr>
                  <a:t> 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€</a:t>
                </a:r>
                <a:r>
                  <a:rPr lang="uk-UA" i="1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i="1" dirty="0">
                    <a:solidFill>
                      <a:schemeClr val="bg1"/>
                    </a:solidFill>
                  </a:rPr>
                  <a:t>Z</a:t>
                </a:r>
                <a:r>
                  <a:rPr lang="uk-UA" i="1" dirty="0">
                    <a:solidFill>
                      <a:schemeClr val="bg1"/>
                    </a:solidFill>
                  </a:rPr>
                  <a:t>.</a:t>
                </a:r>
                <a:endParaRPr lang="uk-UA" dirty="0">
                  <a:solidFill>
                    <a:schemeClr val="bg1"/>
                  </a:solidFill>
                </a:endParaRPr>
              </a:p>
              <a:p>
                <a:r>
                  <a:rPr lang="uk-UA" dirty="0">
                    <a:solidFill>
                      <a:schemeClr val="bg1"/>
                    </a:solidFill>
                  </a:rPr>
                  <a:t>Оскільки </a:t>
                </a:r>
                <a:r>
                  <a:rPr lang="en-US" dirty="0" err="1">
                    <a:solidFill>
                      <a:schemeClr val="bg1"/>
                    </a:solidFill>
                  </a:rPr>
                  <a:t>arccos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uk-U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uk-UA" dirty="0" smtClean="0">
                            <a:solidFill>
                              <a:schemeClr val="bg1"/>
                            </a:solidFill>
                          </a:rPr>
                          <m:t>− </m:t>
                        </m:r>
                        <m:f>
                          <m:fPr>
                            <m:ctrlPr>
                              <a:rPr lang="uk-UA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uk-UA" dirty="0">
                    <a:solidFill>
                      <a:schemeClr val="bg1"/>
                    </a:solidFill>
                  </a:rPr>
                  <a:t> = </a:t>
                </a:r>
                <a:r>
                  <a:rPr lang="en-US" dirty="0">
                    <a:solidFill>
                      <a:schemeClr val="bg1"/>
                    </a:solidFill>
                  </a:rPr>
                  <a:t>π</a:t>
                </a:r>
                <a:r>
                  <a:rPr lang="uk-UA" dirty="0">
                    <a:solidFill>
                      <a:schemeClr val="bg1"/>
                    </a:solidFill>
                  </a:rPr>
                  <a:t> - </a:t>
                </a:r>
                <a:r>
                  <a:rPr lang="en-US" dirty="0" err="1">
                    <a:solidFill>
                      <a:schemeClr val="bg1"/>
                    </a:solidFill>
                  </a:rPr>
                  <a:t>arccos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dirty="0">
                    <a:solidFill>
                      <a:schemeClr val="bg1"/>
                    </a:solidFill>
                  </a:rPr>
                  <a:t> = </a:t>
                </a:r>
                <a:r>
                  <a:rPr lang="en-US" dirty="0">
                    <a:solidFill>
                      <a:schemeClr val="bg1"/>
                    </a:solidFill>
                  </a:rPr>
                  <a:t>π</a:t>
                </a:r>
                <a:r>
                  <a:rPr lang="uk-UA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ru-RU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𝝅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uk-UA" dirty="0">
                    <a:solidFill>
                      <a:schemeClr val="bg1"/>
                    </a:solidFill>
                  </a:rPr>
                  <a:t> 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=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uk-UA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  <m:r>
                          <a:rPr lang="ru-RU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𝝅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uk-UA" dirty="0">
                    <a:solidFill>
                      <a:schemeClr val="bg1"/>
                    </a:solidFill>
                  </a:rPr>
                  <a:t> , то</a:t>
                </a:r>
              </a:p>
              <a:p>
                <a:r>
                  <a:rPr lang="en-US" i="1" dirty="0">
                    <a:solidFill>
                      <a:schemeClr val="bg1"/>
                    </a:solidFill>
                  </a:rPr>
                  <a:t>x</a:t>
                </a:r>
                <a:r>
                  <a:rPr lang="uk-UA" dirty="0">
                    <a:solidFill>
                      <a:schemeClr val="bg1"/>
                    </a:solidFill>
                  </a:rPr>
                  <a:t> = 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  <m:r>
                          <a:rPr lang="ru-RU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𝝅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uk-UA" dirty="0">
                    <a:solidFill>
                      <a:schemeClr val="bg1"/>
                    </a:solidFill>
                  </a:rPr>
                  <a:t> + 2</a:t>
                </a:r>
                <a:r>
                  <a:rPr lang="en-US" dirty="0">
                    <a:solidFill>
                      <a:schemeClr val="bg1"/>
                    </a:solidFill>
                  </a:rPr>
                  <a:t>π</a:t>
                </a:r>
                <a:r>
                  <a:rPr lang="en-US" i="1" dirty="0">
                    <a:solidFill>
                      <a:schemeClr val="bg1"/>
                    </a:solidFill>
                  </a:rPr>
                  <a:t>n</a:t>
                </a:r>
                <a:r>
                  <a:rPr lang="uk-UA" dirty="0">
                    <a:solidFill>
                      <a:schemeClr val="bg1"/>
                    </a:solidFill>
                  </a:rPr>
                  <a:t>, </a:t>
                </a:r>
                <a:r>
                  <a:rPr lang="en-US" i="1" dirty="0">
                    <a:solidFill>
                      <a:schemeClr val="bg1"/>
                    </a:solidFill>
                  </a:rPr>
                  <a:t>n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€ </a:t>
                </a:r>
                <a:r>
                  <a:rPr lang="ru-RU" dirty="0">
                    <a:solidFill>
                      <a:schemeClr val="bg1"/>
                    </a:solidFill>
                  </a:rPr>
                  <a:t>Z</a:t>
                </a:r>
                <a:r>
                  <a:rPr lang="uk-UA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3068960"/>
                <a:ext cx="6106865" cy="1667316"/>
              </a:xfrm>
              <a:prstGeom prst="rect">
                <a:avLst/>
              </a:prstGeom>
              <a:blipFill rotWithShape="1">
                <a:blip r:embed="rId6"/>
                <a:stretch>
                  <a:fillRect l="-898" t="-1825" b="-146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39952" y="4736276"/>
                <a:ext cx="3914854" cy="768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u="sng" dirty="0" smtClean="0">
                    <a:solidFill>
                      <a:schemeClr val="bg1"/>
                    </a:solidFill>
                  </a:rPr>
                  <a:t>Очікувана відповідь:</a:t>
                </a:r>
                <a:r>
                  <a:rPr lang="uk-UA" i="1" dirty="0">
                    <a:solidFill>
                      <a:schemeClr val="bg1"/>
                    </a:solidFill>
                  </a:rPr>
                  <a:t> </a:t>
                </a:r>
                <a:r>
                  <a:rPr lang="uk-UA" dirty="0">
                    <a:solidFill>
                      <a:schemeClr val="bg1"/>
                    </a:solidFill>
                  </a:rPr>
                  <a:t>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  <m:r>
                          <a:rPr lang="ru-RU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𝝅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uk-UA" dirty="0">
                    <a:solidFill>
                      <a:schemeClr val="bg1"/>
                    </a:solidFill>
                  </a:rPr>
                  <a:t> + 2</a:t>
                </a:r>
                <a:r>
                  <a:rPr lang="en-US" dirty="0">
                    <a:solidFill>
                      <a:schemeClr val="bg1"/>
                    </a:solidFill>
                  </a:rPr>
                  <a:t>π</a:t>
                </a:r>
                <a:r>
                  <a:rPr lang="en-US" i="1" dirty="0">
                    <a:solidFill>
                      <a:schemeClr val="bg1"/>
                    </a:solidFill>
                  </a:rPr>
                  <a:t>n</a:t>
                </a:r>
                <a:r>
                  <a:rPr lang="uk-UA" dirty="0">
                    <a:solidFill>
                      <a:schemeClr val="bg1"/>
                    </a:solidFill>
                  </a:rPr>
                  <a:t>, </a:t>
                </a:r>
                <a:r>
                  <a:rPr lang="en-US" i="1" dirty="0">
                    <a:solidFill>
                      <a:schemeClr val="bg1"/>
                    </a:solidFill>
                  </a:rPr>
                  <a:t>n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€ </a:t>
                </a:r>
                <a:r>
                  <a:rPr lang="ru-RU" dirty="0">
                    <a:solidFill>
                      <a:schemeClr val="bg1"/>
                    </a:solidFill>
                  </a:rPr>
                  <a:t>Z</a:t>
                </a:r>
                <a:r>
                  <a:rPr lang="uk-UA" dirty="0">
                    <a:solidFill>
                      <a:schemeClr val="bg1"/>
                    </a:solidFill>
                  </a:rPr>
                  <a:t>.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4736276"/>
                <a:ext cx="3914854" cy="768095"/>
              </a:xfrm>
              <a:prstGeom prst="rect">
                <a:avLst/>
              </a:prstGeom>
              <a:blipFill rotWithShape="1">
                <a:blip r:embed="rId7"/>
                <a:stretch>
                  <a:fillRect l="-1246" r="-62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199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знак завершения 3"/>
          <p:cNvSpPr/>
          <p:nvPr/>
        </p:nvSpPr>
        <p:spPr>
          <a:xfrm>
            <a:off x="395536" y="1124744"/>
            <a:ext cx="2952328" cy="720080"/>
          </a:xfrm>
          <a:prstGeom prst="flowChartTerminator">
            <a:avLst/>
          </a:prstGeom>
          <a:gradFill flip="none" rotWithShape="1">
            <a:gsLst>
              <a:gs pos="0">
                <a:srgbClr val="A283EF">
                  <a:tint val="66000"/>
                  <a:satMod val="160000"/>
                </a:srgbClr>
              </a:gs>
              <a:gs pos="50000">
                <a:srgbClr val="A283EF">
                  <a:tint val="44500"/>
                  <a:satMod val="160000"/>
                </a:srgbClr>
              </a:gs>
              <a:gs pos="100000">
                <a:srgbClr val="A283E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i="1" dirty="0" smtClean="0">
                <a:solidFill>
                  <a:schemeClr val="tx1"/>
                </a:solidFill>
                <a:hlinkClick r:id="rId2" action="ppaction://hlinksldjump"/>
              </a:rPr>
              <a:t>Розв’язування тригонометричних рівнянь </a:t>
            </a:r>
            <a:br>
              <a:rPr lang="uk-UA" sz="1200" b="1" i="1" dirty="0" smtClean="0">
                <a:solidFill>
                  <a:schemeClr val="tx1"/>
                </a:solidFill>
                <a:hlinkClick r:id="rId2" action="ppaction://hlinksldjump"/>
              </a:rPr>
            </a:br>
            <a:r>
              <a:rPr lang="uk-UA" sz="1200" b="1" i="1" dirty="0" smtClean="0">
                <a:solidFill>
                  <a:schemeClr val="tx1"/>
                </a:solidFill>
                <a:hlinkClick r:id="rId2" action="ppaction://hlinksldjump"/>
              </a:rPr>
              <a:t>способом розкладанням на множники</a:t>
            </a:r>
            <a:endParaRPr lang="uk-UA" sz="1200" b="1" i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3839" y="0"/>
            <a:ext cx="3635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Виберіть тему</a:t>
            </a:r>
            <a:endParaRPr lang="uk-UA" sz="4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395536" y="2685921"/>
            <a:ext cx="2952328" cy="720080"/>
          </a:xfrm>
          <a:prstGeom prst="flowChartTerminator">
            <a:avLst/>
          </a:prstGeom>
          <a:gradFill flip="none" rotWithShape="1">
            <a:gsLst>
              <a:gs pos="0">
                <a:srgbClr val="A283EF">
                  <a:tint val="66000"/>
                  <a:satMod val="160000"/>
                </a:srgbClr>
              </a:gs>
              <a:gs pos="50000">
                <a:srgbClr val="A283EF">
                  <a:tint val="44500"/>
                  <a:satMod val="160000"/>
                </a:srgbClr>
              </a:gs>
              <a:gs pos="100000">
                <a:srgbClr val="A283E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5940152" y="1143359"/>
            <a:ext cx="2952328" cy="720080"/>
          </a:xfrm>
          <a:prstGeom prst="flowChartTerminator">
            <a:avLst/>
          </a:prstGeom>
          <a:gradFill flip="none" rotWithShape="1">
            <a:gsLst>
              <a:gs pos="0">
                <a:srgbClr val="A283EF">
                  <a:tint val="66000"/>
                  <a:satMod val="160000"/>
                </a:srgbClr>
              </a:gs>
              <a:gs pos="50000">
                <a:srgbClr val="A283EF">
                  <a:tint val="44500"/>
                  <a:satMod val="160000"/>
                </a:srgbClr>
              </a:gs>
              <a:gs pos="100000">
                <a:srgbClr val="A283E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5940152" y="2658158"/>
            <a:ext cx="2952328" cy="720080"/>
          </a:xfrm>
          <a:prstGeom prst="flowChartTerminator">
            <a:avLst/>
          </a:prstGeom>
          <a:gradFill flip="none" rotWithShape="1">
            <a:gsLst>
              <a:gs pos="0">
                <a:srgbClr val="A283EF">
                  <a:tint val="66000"/>
                  <a:satMod val="160000"/>
                </a:srgbClr>
              </a:gs>
              <a:gs pos="50000">
                <a:srgbClr val="A283EF">
                  <a:tint val="44500"/>
                  <a:satMod val="160000"/>
                </a:srgbClr>
              </a:gs>
              <a:gs pos="100000">
                <a:srgbClr val="A283E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395536" y="4221088"/>
            <a:ext cx="2952328" cy="720080"/>
          </a:xfrm>
          <a:prstGeom prst="flowChartTerminator">
            <a:avLst/>
          </a:prstGeom>
          <a:gradFill flip="none" rotWithShape="1">
            <a:gsLst>
              <a:gs pos="0">
                <a:srgbClr val="A283EF">
                  <a:tint val="66000"/>
                  <a:satMod val="160000"/>
                </a:srgbClr>
              </a:gs>
              <a:gs pos="50000">
                <a:srgbClr val="A283EF">
                  <a:tint val="44500"/>
                  <a:satMod val="160000"/>
                </a:srgbClr>
              </a:gs>
              <a:gs pos="100000">
                <a:srgbClr val="A283E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5940152" y="4221088"/>
            <a:ext cx="2952328" cy="720080"/>
          </a:xfrm>
          <a:prstGeom prst="flowChartTerminator">
            <a:avLst/>
          </a:prstGeom>
          <a:gradFill flip="none" rotWithShape="1">
            <a:gsLst>
              <a:gs pos="0">
                <a:srgbClr val="A283EF">
                  <a:tint val="66000"/>
                  <a:satMod val="160000"/>
                </a:srgbClr>
              </a:gs>
              <a:gs pos="50000">
                <a:srgbClr val="A283EF">
                  <a:tint val="44500"/>
                  <a:satMod val="160000"/>
                </a:srgbClr>
              </a:gs>
              <a:gs pos="100000">
                <a:srgbClr val="A283E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6212716" y="1124744"/>
            <a:ext cx="2967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u="sng" dirty="0">
                <a:solidFill>
                  <a:schemeClr val="bg1"/>
                </a:solidFill>
                <a:hlinkClick r:id="rId3" action="ppaction://hlinksldjump"/>
              </a:rPr>
              <a:t>Розв’язування тригонометричних рівнянь, </a:t>
            </a:r>
            <a:endParaRPr lang="uk-UA" sz="1200" dirty="0">
              <a:solidFill>
                <a:schemeClr val="bg1"/>
              </a:solidFill>
              <a:hlinkClick r:id="rId3" action="ppaction://hlinksldjump"/>
            </a:endParaRPr>
          </a:p>
          <a:p>
            <a:r>
              <a:rPr lang="uk-UA" sz="1200" b="1" i="1" u="sng" dirty="0">
                <a:solidFill>
                  <a:schemeClr val="bg1"/>
                </a:solidFill>
                <a:hlinkClick r:id="rId3" action="ppaction://hlinksldjump"/>
              </a:rPr>
              <a:t>що зводяться до квадратних</a:t>
            </a:r>
            <a:endParaRPr lang="uk-UA" sz="1200" dirty="0">
              <a:solidFill>
                <a:schemeClr val="bg1"/>
              </a:solidFill>
            </a:endParaRPr>
          </a:p>
          <a:p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39552" y="2687636"/>
                <a:ext cx="295232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i="1" u="sng" dirty="0" smtClean="0">
                    <a:solidFill>
                      <a:schemeClr val="bg1"/>
                    </a:solidFill>
                    <a:hlinkClick r:id="rId4" action="ppaction://hlinksldjump"/>
                  </a:rPr>
                  <a:t>Розв’язування тригонометричних рівнянь виду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200" b="1" i="1" u="sng">
                          <a:solidFill>
                            <a:schemeClr val="bg1"/>
                          </a:solidFill>
                          <a:latin typeface="Cambria Math"/>
                          <a:hlinkClick r:id="rId4" action="ppaction://hlinksldjump"/>
                        </a:rPr>
                        <m:t>𝒂</m:t>
                      </m:r>
                      <m:func>
                        <m:funcPr>
                          <m:ctrlPr>
                            <a:rPr lang="uk-UA" sz="1200" b="1" i="1" u="sng">
                              <a:solidFill>
                                <a:schemeClr val="bg1"/>
                              </a:solidFill>
                              <a:latin typeface="Cambria Math"/>
                              <a:hlinkClick r:id="rId4" action="ppaction://hlinksldjump"/>
                            </a:rPr>
                          </m:ctrlPr>
                        </m:funcPr>
                        <m:fName>
                          <m:r>
                            <a:rPr lang="uk-UA" sz="1200" b="1" i="1" u="sng">
                              <a:solidFill>
                                <a:schemeClr val="bg1"/>
                              </a:solidFill>
                              <a:latin typeface="Cambria Math"/>
                              <a:hlinkClick r:id="rId4" action="ppaction://hlinksldjump"/>
                            </a:rPr>
                            <m:t>𝐬𝐢𝐧</m:t>
                          </m:r>
                        </m:fName>
                        <m:e>
                          <m:r>
                            <a:rPr lang="uk-UA" sz="1200" b="1" i="1" u="sng">
                              <a:solidFill>
                                <a:schemeClr val="bg1"/>
                              </a:solidFill>
                              <a:latin typeface="Cambria Math"/>
                              <a:hlinkClick r:id="rId4" action="ppaction://hlinksldjump"/>
                            </a:rPr>
                            <m:t>𝒙</m:t>
                          </m:r>
                          <m:r>
                            <a:rPr lang="uk-UA" sz="1200" b="1" i="1" u="sng">
                              <a:solidFill>
                                <a:schemeClr val="bg1"/>
                              </a:solidFill>
                              <a:latin typeface="Cambria Math"/>
                              <a:hlinkClick r:id="rId4" action="ppaction://hlinksldjump"/>
                            </a:rPr>
                            <m:t>+</m:t>
                          </m:r>
                          <m:r>
                            <a:rPr lang="uk-UA" sz="1200" b="1" i="1" u="sng">
                              <a:solidFill>
                                <a:schemeClr val="bg1"/>
                              </a:solidFill>
                              <a:latin typeface="Cambria Math"/>
                              <a:hlinkClick r:id="rId4" action="ppaction://hlinksldjump"/>
                            </a:rPr>
                            <m:t>𝒃</m:t>
                          </m:r>
                          <m:func>
                            <m:funcPr>
                              <m:ctrlPr>
                                <a:rPr lang="uk-UA" sz="1200" b="1" i="1" u="sng">
                                  <a:solidFill>
                                    <a:schemeClr val="bg1"/>
                                  </a:solidFill>
                                  <a:latin typeface="Cambria Math"/>
                                  <a:hlinkClick r:id="rId4" action="ppaction://hlinksldjump"/>
                                </a:rPr>
                              </m:ctrlPr>
                            </m:funcPr>
                            <m:fName>
                              <m:r>
                                <a:rPr lang="uk-UA" sz="1200" b="1" i="1" u="sng">
                                  <a:solidFill>
                                    <a:schemeClr val="bg1"/>
                                  </a:solidFill>
                                  <a:latin typeface="Cambria Math"/>
                                  <a:hlinkClick r:id="rId4" action="ppaction://hlinksldjump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lang="uk-UA" sz="1200" b="1" i="1" u="sng">
                                  <a:solidFill>
                                    <a:schemeClr val="bg1"/>
                                  </a:solidFill>
                                  <a:latin typeface="Cambria Math"/>
                                  <a:hlinkClick r:id="rId4" action="ppaction://hlinksldjump"/>
                                </a:rPr>
                                <m:t>𝒙</m:t>
                              </m:r>
                            </m:e>
                          </m:func>
                          <m:r>
                            <a:rPr lang="uk-UA" sz="1200" b="1" i="1" u="sng">
                              <a:solidFill>
                                <a:schemeClr val="bg1"/>
                              </a:solidFill>
                              <a:latin typeface="Cambria Math"/>
                              <a:hlinkClick r:id="rId4" action="ppaction://hlinksldjump"/>
                            </a:rPr>
                            <m:t>=</m:t>
                          </m:r>
                          <m:r>
                            <a:rPr lang="uk-UA" sz="1200" b="1" i="1" u="sng">
                              <a:solidFill>
                                <a:schemeClr val="bg1"/>
                              </a:solidFill>
                              <a:latin typeface="Cambria Math"/>
                              <a:hlinkClick r:id="rId4" action="ppaction://hlinksldjump"/>
                            </a:rPr>
                            <m:t>𝒄</m:t>
                          </m:r>
                        </m:e>
                      </m:func>
                    </m:oMath>
                  </m:oMathPara>
                </a14:m>
                <a:endParaRPr lang="uk-UA" sz="1200" dirty="0"/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687636"/>
                <a:ext cx="2952328" cy="923330"/>
              </a:xfrm>
              <a:prstGeom prst="rect">
                <a:avLst/>
              </a:prstGeom>
              <a:blipFill rotWithShape="1">
                <a:blip r:embed="rId5"/>
                <a:stretch>
                  <a:fillRect l="-20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012160" y="2780928"/>
            <a:ext cx="2878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i="1" u="sng" dirty="0">
                <a:solidFill>
                  <a:schemeClr val="bg1"/>
                </a:solidFill>
                <a:hlinkClick r:id="rId6" action="ppaction://hlinksldjump"/>
              </a:rPr>
              <a:t>Розв’язування однорідних рівнянь</a:t>
            </a:r>
            <a:endParaRPr lang="uk-UA" sz="1400" dirty="0">
              <a:solidFill>
                <a:schemeClr val="bg1"/>
              </a:solidFill>
            </a:endParaRPr>
          </a:p>
          <a:p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683568" y="4350294"/>
            <a:ext cx="305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u="sng" dirty="0">
                <a:solidFill>
                  <a:schemeClr val="bg1"/>
                </a:solidFill>
                <a:hlinkClick r:id="rId7" action="ppaction://hlinksldjump"/>
              </a:rPr>
              <a:t>Розв’язування тригонометричних дробово-раціональних рівнянь</a:t>
            </a:r>
            <a:endParaRPr lang="uk-UA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941542" y="4350294"/>
                <a:ext cx="309495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200" b="1" i="1" u="sng" dirty="0" smtClean="0">
                    <a:solidFill>
                      <a:schemeClr val="bg1"/>
                    </a:solidFill>
                    <a:hlinkClick r:id="rId8" action="ppaction://hlinksldjump"/>
                  </a:rPr>
                  <a:t>Рівняння, що розв’язуються за допомогою заміни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sz="1200" b="1" i="1" u="sng">
                            <a:solidFill>
                              <a:schemeClr val="bg1"/>
                            </a:solidFill>
                            <a:latin typeface="Cambria Math"/>
                            <a:hlinkClick r:id="rId8" action="ppaction://hlinksldjump"/>
                          </a:rPr>
                        </m:ctrlPr>
                      </m:funcPr>
                      <m:fName>
                        <m:r>
                          <a:rPr lang="uk-UA" sz="1200" b="1" i="1" u="sng">
                            <a:solidFill>
                              <a:schemeClr val="bg1"/>
                            </a:solidFill>
                            <a:latin typeface="Cambria Math"/>
                            <a:hlinkClick r:id="rId8" action="ppaction://hlinksldjump"/>
                          </a:rPr>
                          <m:t>𝐬𝐢𝐧</m:t>
                        </m:r>
                      </m:fName>
                      <m:e>
                        <m:r>
                          <a:rPr lang="uk-UA" sz="1200" b="1" i="1" u="sng">
                            <a:solidFill>
                              <a:schemeClr val="bg1"/>
                            </a:solidFill>
                            <a:latin typeface="Cambria Math"/>
                            <a:hlinkClick r:id="rId8" action="ppaction://hlinksldjump"/>
                          </a:rPr>
                          <m:t>𝒙</m:t>
                        </m:r>
                        <m:r>
                          <a:rPr lang="uk-UA" sz="1200" b="1" i="1" u="sng">
                            <a:solidFill>
                              <a:schemeClr val="bg1"/>
                            </a:solidFill>
                            <a:latin typeface="Cambria Math"/>
                            <a:hlinkClick r:id="rId8" action="ppaction://hlinksldjump"/>
                          </a:rPr>
                          <m:t>±</m:t>
                        </m:r>
                        <m:func>
                          <m:funcPr>
                            <m:ctrlPr>
                              <a:rPr lang="uk-UA" sz="1200" b="1" i="1" u="sng">
                                <a:solidFill>
                                  <a:schemeClr val="bg1"/>
                                </a:solidFill>
                                <a:latin typeface="Cambria Math"/>
                                <a:hlinkClick r:id="rId8" action="ppaction://hlinksldjump"/>
                              </a:rPr>
                            </m:ctrlPr>
                          </m:funcPr>
                          <m:fName>
                            <m:r>
                              <a:rPr lang="uk-UA" sz="1200" b="1" i="1" u="sng">
                                <a:solidFill>
                                  <a:schemeClr val="bg1"/>
                                </a:solidFill>
                                <a:latin typeface="Cambria Math"/>
                                <a:hlinkClick r:id="rId8" action="ppaction://hlinksldjump"/>
                              </a:rPr>
                              <m:t>𝐜𝐨𝐬</m:t>
                            </m:r>
                          </m:fName>
                          <m:e>
                            <m:r>
                              <a:rPr lang="uk-UA" sz="1200" b="1" i="1" u="sng">
                                <a:solidFill>
                                  <a:schemeClr val="bg1"/>
                                </a:solidFill>
                                <a:latin typeface="Cambria Math"/>
                                <a:hlinkClick r:id="rId8" action="ppaction://hlinksldjump"/>
                              </a:rPr>
                              <m:t>𝒙</m:t>
                            </m:r>
                          </m:e>
                        </m:func>
                        <m:r>
                          <a:rPr lang="uk-UA" sz="1200" b="1" i="1" u="sng">
                            <a:solidFill>
                              <a:schemeClr val="bg1"/>
                            </a:solidFill>
                            <a:latin typeface="Cambria Math"/>
                            <a:hlinkClick r:id="rId8" action="ppaction://hlinksldjump"/>
                          </a:rPr>
                          <m:t>=</m:t>
                        </m:r>
                        <m:r>
                          <a:rPr lang="uk-UA" sz="1200" b="1" i="1" u="sng">
                            <a:solidFill>
                              <a:schemeClr val="bg1"/>
                            </a:solidFill>
                            <a:latin typeface="Cambria Math"/>
                            <a:hlinkClick r:id="rId8" action="ppaction://hlinksldjump"/>
                          </a:rPr>
                          <m:t>𝒕</m:t>
                        </m:r>
                      </m:e>
                    </m:func>
                  </m:oMath>
                </a14:m>
                <a:endParaRPr lang="uk-UA" sz="1200" dirty="0"/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542" y="4350294"/>
                <a:ext cx="3094954" cy="738664"/>
              </a:xfrm>
              <a:prstGeom prst="rect">
                <a:avLst/>
              </a:prstGeom>
              <a:blipFill rotWithShape="1">
                <a:blip r:embed="rId9"/>
                <a:stretch>
                  <a:fillRect l="-197" r="-98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Блок-схема: знак завершения 16"/>
          <p:cNvSpPr/>
          <p:nvPr/>
        </p:nvSpPr>
        <p:spPr>
          <a:xfrm>
            <a:off x="395536" y="5661248"/>
            <a:ext cx="2952328" cy="720080"/>
          </a:xfrm>
          <a:prstGeom prst="flowChartTerminator">
            <a:avLst/>
          </a:prstGeom>
          <a:gradFill flip="none" rotWithShape="1">
            <a:gsLst>
              <a:gs pos="0">
                <a:srgbClr val="A283EF">
                  <a:tint val="66000"/>
                  <a:satMod val="160000"/>
                </a:srgbClr>
              </a:gs>
              <a:gs pos="50000">
                <a:srgbClr val="A283EF">
                  <a:tint val="44500"/>
                  <a:satMod val="160000"/>
                </a:srgbClr>
              </a:gs>
              <a:gs pos="100000">
                <a:srgbClr val="A283EF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Блок-схема: знак завершения 17"/>
          <p:cNvSpPr/>
          <p:nvPr/>
        </p:nvSpPr>
        <p:spPr>
          <a:xfrm>
            <a:off x="6012160" y="5661248"/>
            <a:ext cx="2952328" cy="720080"/>
          </a:xfrm>
          <a:prstGeom prst="flowChartTerminator">
            <a:avLst/>
          </a:prstGeom>
          <a:gradFill flip="none" rotWithShape="1">
            <a:gsLst>
              <a:gs pos="0">
                <a:srgbClr val="A283EF">
                  <a:tint val="66000"/>
                  <a:satMod val="160000"/>
                </a:srgbClr>
              </a:gs>
              <a:gs pos="50000">
                <a:srgbClr val="A283EF">
                  <a:tint val="44500"/>
                  <a:satMod val="160000"/>
                </a:srgbClr>
              </a:gs>
              <a:gs pos="100000">
                <a:srgbClr val="A283E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TextBox 18"/>
          <p:cNvSpPr txBox="1"/>
          <p:nvPr/>
        </p:nvSpPr>
        <p:spPr>
          <a:xfrm>
            <a:off x="784176" y="5775647"/>
            <a:ext cx="29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u="sng" dirty="0">
                <a:solidFill>
                  <a:schemeClr val="bg1"/>
                </a:solidFill>
                <a:hlinkClick r:id="rId10" action="ppaction://hlinksldjump"/>
              </a:rPr>
              <a:t>Тригонометричні рівняння з параметрами</a:t>
            </a:r>
            <a:endParaRPr lang="uk-UA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0993" y="5805264"/>
            <a:ext cx="1890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u="sng" dirty="0">
                <a:solidFill>
                  <a:schemeClr val="bg1"/>
                </a:solidFill>
                <a:hlinkClick r:id="rId11" action="ppaction://hlinksldjump"/>
              </a:rPr>
              <a:t>Графічний спосіб</a:t>
            </a:r>
            <a:endParaRPr lang="uk-UA" dirty="0">
              <a:solidFill>
                <a:schemeClr val="bg1"/>
              </a:solidFill>
            </a:endParaRPr>
          </a:p>
          <a:p>
            <a:endParaRPr lang="uk-UA" dirty="0"/>
          </a:p>
        </p:txBody>
      </p:sp>
      <p:sp>
        <p:nvSpPr>
          <p:cNvPr id="21" name="Блок-схема: знак завершения 20"/>
          <p:cNvSpPr/>
          <p:nvPr/>
        </p:nvSpPr>
        <p:spPr>
          <a:xfrm>
            <a:off x="3243049" y="3406001"/>
            <a:ext cx="2952328" cy="720080"/>
          </a:xfrm>
          <a:prstGeom prst="flowChartTerminator">
            <a:avLst/>
          </a:prstGeom>
          <a:gradFill flip="none" rotWithShape="1">
            <a:gsLst>
              <a:gs pos="0">
                <a:srgbClr val="A283EF">
                  <a:tint val="66000"/>
                  <a:satMod val="160000"/>
                </a:srgbClr>
              </a:gs>
              <a:gs pos="50000">
                <a:srgbClr val="A283EF">
                  <a:tint val="44500"/>
                  <a:satMod val="160000"/>
                </a:srgbClr>
              </a:gs>
              <a:gs pos="100000">
                <a:srgbClr val="A283E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" name="TextBox 21"/>
          <p:cNvSpPr txBox="1"/>
          <p:nvPr/>
        </p:nvSpPr>
        <p:spPr>
          <a:xfrm>
            <a:off x="3301426" y="3482424"/>
            <a:ext cx="3326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u="sng" dirty="0">
                <a:solidFill>
                  <a:schemeClr val="bg1"/>
                </a:solidFill>
                <a:hlinkClick r:id="rId12" action="ppaction://hlinksldjump"/>
              </a:rPr>
              <a:t>Тригонометричні рівняння, що містять ірраціональність</a:t>
            </a:r>
            <a:endParaRPr lang="uk-UA" sz="1200" dirty="0">
              <a:solidFill>
                <a:schemeClr val="bg1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747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b="1" i="1" dirty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Розв’язування тригонометричних рівнянь </a:t>
            </a:r>
            <a:br>
              <a:rPr lang="uk-UA" sz="3100" b="1" i="1" dirty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100" b="1" i="1" dirty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способом розкладанням на множники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 тригонометричних рівнянь, права частина яких дорівнює 0, розв’язуються розкладанням їхньої лівої частини на множники. Під час розв’язування тригонометричних рівнянь цим способом усі члени рівняння переносять у ліву частину і подають утворений вираз у вигляді добутку. Далі використовують необхідну і достатню умови рівності нулю добутку тригонометричних виразів: добуток двох або кількох співмножників дорівнює нулю тоді і лише тоді, коли принаймні один зі співмножників дорівнює нулю, а інші при цьому не втрачають змісту. Розглянемо цей спосіб.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8947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2008"/>
            <a:ext cx="8584494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15616" y="513546"/>
                <a:ext cx="642336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dirty="0" smtClean="0">
                    <a:solidFill>
                      <a:schemeClr val="bg1"/>
                    </a:solidFill>
                  </a:rPr>
                  <a:t>Приклад.</a:t>
                </a:r>
              </a:p>
              <a:p>
                <a:r>
                  <a:rPr lang="uk-UA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uk-UA" dirty="0">
                    <a:solidFill>
                      <a:schemeClr val="bg1"/>
                    </a:solidFill>
                  </a:rPr>
                  <a:t>Розв’яжіть рівняння</a:t>
                </a:r>
                <a:r>
                  <a:rPr lang="uk-UA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uk-UA" b="1" i="1">
                        <a:solidFill>
                          <a:schemeClr val="bg1"/>
                        </a:solidFill>
                        <a:latin typeface="Cambria Math"/>
                      </a:rPr>
                      <m:t>𝟐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𝐬𝐢𝐧</m:t>
                        </m:r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𝒙</m:t>
                        </m:r>
                      </m:e>
                    </m:func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𝐜𝐨𝐬</m:t>
                        </m:r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𝒙</m:t>
                        </m:r>
                      </m:e>
                    </m:func>
                    <m:r>
                      <a:rPr lang="uk-UA" b="1" i="1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r>
                      <a:rPr lang="uk-UA" b="1" i="1">
                        <a:solidFill>
                          <a:schemeClr val="bg1"/>
                        </a:solidFill>
                        <a:latin typeface="Cambria Math"/>
                      </a:rPr>
                      <m:t>𝟏</m:t>
                    </m:r>
                    <m:r>
                      <a:rPr lang="uk-UA" b="1" i="1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r>
                      <a:rPr lang="uk-UA" b="1" i="1">
                        <a:solidFill>
                          <a:schemeClr val="bg1"/>
                        </a:solidFill>
                        <a:latin typeface="Cambria Math"/>
                      </a:rPr>
                      <m:t>𝟐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𝐜𝐨𝐬</m:t>
                        </m:r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𝒙</m:t>
                        </m:r>
                      </m:e>
                    </m:func>
                    <m:r>
                      <a:rPr lang="uk-UA" b="1" i="1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𝐬𝐢𝐧</m:t>
                        </m:r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𝒙</m:t>
                        </m:r>
                      </m:e>
                    </m:func>
                    <m:r>
                      <a:rPr lang="uk-UA" b="1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uk-UA" b="1" i="1">
                        <a:solidFill>
                          <a:schemeClr val="bg1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uk-UA" b="1" dirty="0">
                    <a:solidFill>
                      <a:schemeClr val="bg1"/>
                    </a:solidFill>
                  </a:rPr>
                  <a:t>.</a:t>
                </a:r>
                <a:endParaRPr lang="uk-UA" dirty="0">
                  <a:solidFill>
                    <a:schemeClr val="bg1"/>
                  </a:solidFill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513546"/>
                <a:ext cx="6423361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759" t="-328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3568" y="1436876"/>
                <a:ext cx="7674045" cy="4664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6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Розв’язання</a:t>
                </a:r>
                <a:r>
                  <a:rPr lang="uk-UA" sz="16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uk-UA" sz="1600" dirty="0">
                    <a:solidFill>
                      <a:schemeClr val="bg1"/>
                    </a:solidFill>
                  </a:rPr>
                  <a:t>Згрупуємо доданки у лівій частині рівняння: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uk-UA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uk-UA" sz="160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  <m:func>
                          <m:funcPr>
                            <m:ctrlPr>
                              <a:rPr lang="uk-UA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x</m:t>
                            </m:r>
                          </m:e>
                        </m:func>
                        <m:func>
                          <m:funcPr>
                            <m:ctrlPr>
                              <a:rPr lang="uk-UA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x</m:t>
                            </m:r>
                          </m:e>
                        </m:func>
                        <m:r>
                          <a:rPr lang="uk-UA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unc>
                          <m:funcPr>
                            <m:ctrlPr>
                              <a:rPr lang="uk-UA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x</m:t>
                            </m:r>
                          </m:e>
                        </m:func>
                      </m:e>
                    </m:d>
                    <m:r>
                      <a:rPr lang="uk-UA" sz="1600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uk-UA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uk-UA" sz="160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  <m:func>
                          <m:funcPr>
                            <m:ctrlPr>
                              <a:rPr lang="uk-UA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x</m:t>
                            </m:r>
                          </m:e>
                        </m:func>
                        <m:r>
                          <a:rPr lang="uk-UA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uk-UA" sz="160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e>
                    </m:d>
                    <m:r>
                      <a:rPr lang="uk-UA" sz="1600">
                        <a:solidFill>
                          <a:schemeClr val="bg1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uk-UA" sz="1600" dirty="0">
                    <a:solidFill>
                      <a:schemeClr val="bg1"/>
                    </a:solidFill>
                  </a:rPr>
                  <a:t>.</a:t>
                </a:r>
                <a:endParaRPr lang="uk-UA" sz="1600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1600">
                          <a:solidFill>
                            <a:schemeClr val="bg1"/>
                          </a:solidFill>
                          <a:latin typeface="Cambria Math"/>
                        </a:rPr>
                        <m:t>2</m:t>
                      </m:r>
                      <m:func>
                        <m:funcPr>
                          <m:ctrlPr>
                            <a:rPr lang="uk-UA" sz="16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uk-UA" sz="16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uk-UA" sz="16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x</m:t>
                          </m:r>
                        </m:e>
                      </m:func>
                      <m:func>
                        <m:funcPr>
                          <m:ctrlPr>
                            <a:rPr lang="uk-UA" sz="16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uk-UA" sz="16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uk-UA" sz="16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uk-UA" sz="16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x</m:t>
                          </m:r>
                        </m:e>
                      </m:func>
                      <m:r>
                        <a:rPr lang="uk-UA" sz="1600" i="1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uk-UA" sz="1600">
                          <a:solidFill>
                            <a:schemeClr val="bg1"/>
                          </a:solidFill>
                          <a:latin typeface="Cambria Math"/>
                        </a:rPr>
                        <m:t>1+2</m:t>
                      </m:r>
                      <m:func>
                        <m:funcPr>
                          <m:ctrlPr>
                            <a:rPr lang="uk-UA" sz="16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uk-UA" sz="16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uk-UA" sz="16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uk-UA" sz="16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x</m:t>
                          </m:r>
                        </m:e>
                      </m:func>
                      <m:r>
                        <a:rPr lang="uk-UA" sz="1600" i="1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func>
                        <m:funcPr>
                          <m:ctrlPr>
                            <a:rPr lang="uk-UA" sz="16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uk-UA" sz="16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uk-UA" sz="160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x</m:t>
                          </m:r>
                        </m:e>
                      </m:func>
                      <m:r>
                        <a:rPr lang="uk-UA" sz="1600">
                          <a:solidFill>
                            <a:schemeClr val="bg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uk-UA" sz="16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uk-UA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uk-UA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uk-UA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2х</m:t>
                            </m:r>
                          </m:e>
                        </m:func>
                        <m:r>
                          <a:rPr lang="uk-UA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uk-UA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uk-UA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uk-UA" sz="160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uk-UA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х</m:t>
                            </m:r>
                          </m:e>
                        </m:func>
                        <m:r>
                          <a:rPr lang="uk-UA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+1</m:t>
                        </m:r>
                      </m:e>
                    </m:d>
                    <m:r>
                      <a:rPr lang="uk-UA" sz="1600" i="1">
                        <a:solidFill>
                          <a:schemeClr val="bg1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uk-UA" sz="1600" dirty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uk-UA" sz="1600" dirty="0">
                    <a:solidFill>
                      <a:schemeClr val="bg1"/>
                    </a:solidFill>
                  </a:rPr>
                  <a:t>	Враховуючи умову рівності нулю, маємо:</a:t>
                </a:r>
              </a:p>
              <a:p>
                <a14:m>
                  <m:oMath xmlns:m="http://schemas.openxmlformats.org/officeDocument/2006/math">
                    <m:r>
                      <a:rPr lang="uk-UA" sz="1600" i="1">
                        <a:solidFill>
                          <a:schemeClr val="bg1"/>
                        </a:solidFill>
                        <a:latin typeface="Cambria Math"/>
                      </a:rPr>
                      <m:t>2</m:t>
                    </m:r>
                    <m:func>
                      <m:funcPr>
                        <m:ctrlPr>
                          <a:rPr lang="uk-UA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uk-UA" sz="1600">
                            <a:solidFill>
                              <a:schemeClr val="bg1"/>
                            </a:solidFill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uk-UA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2х</m:t>
                        </m:r>
                      </m:e>
                    </m:func>
                    <m:r>
                      <a:rPr lang="uk-UA" sz="1600" i="1">
                        <a:solidFill>
                          <a:schemeClr val="bg1"/>
                        </a:solidFill>
                        <a:latin typeface="Cambria Math"/>
                      </a:rPr>
                      <m:t>−1=0</m:t>
                    </m:r>
                  </m:oMath>
                </a14:m>
                <a:r>
                  <a:rPr lang="uk-UA" sz="1600" dirty="0">
                    <a:solidFill>
                      <a:schemeClr val="bg1"/>
                    </a:solidFill>
                  </a:rPr>
                  <a:t> або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uk-UA" sz="1600">
                            <a:solidFill>
                              <a:schemeClr val="bg1"/>
                            </a:solidFill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uk-UA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х</m:t>
                        </m:r>
                      </m:e>
                    </m:func>
                    <m:r>
                      <a:rPr lang="uk-UA" sz="1600" i="1">
                        <a:solidFill>
                          <a:schemeClr val="bg1"/>
                        </a:solidFill>
                        <a:latin typeface="Cambria Math"/>
                      </a:rPr>
                      <m:t>+1=0</m:t>
                    </m:r>
                  </m:oMath>
                </a14:m>
                <a:r>
                  <a:rPr lang="uk-UA" sz="1600" dirty="0">
                    <a:solidFill>
                      <a:schemeClr val="bg1"/>
                    </a:solidFill>
                  </a:rPr>
                  <a:t>. </a:t>
                </a:r>
              </a:p>
              <a:p>
                <a:r>
                  <a:rPr lang="uk-UA" sz="1600" dirty="0">
                    <a:solidFill>
                      <a:schemeClr val="bg1"/>
                    </a:solidFill>
                  </a:rPr>
                  <a:t>	Кожне з цих рівнянь легко звести  до найпростішого:</a:t>
                </a:r>
                <a:endParaRPr lang="uk-UA" sz="1600" dirty="0" smtClean="0">
                  <a:solidFill>
                    <a:schemeClr val="bg1"/>
                  </a:solidFill>
                </a:endParaRPr>
              </a:p>
              <a:p>
                <a:r>
                  <a:rPr lang="uk-UA" dirty="0">
                    <a:solidFill>
                      <a:schemeClr val="bg1"/>
                    </a:solidFill>
                  </a:rPr>
                  <a:t> </a:t>
                </a:r>
              </a:p>
              <a:p>
                <a:r>
                  <a:rPr lang="uk-UA" dirty="0">
                    <a:solidFill>
                      <a:schemeClr val="bg1"/>
                    </a:solidFill>
                  </a:rPr>
                  <a:t> 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                                                         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2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uk-UA">
                            <a:solidFill>
                              <a:schemeClr val="bg1"/>
                            </a:solidFill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2х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=1</m:t>
                    </m:r>
                  </m:oMath>
                </a14:m>
                <a:endParaRPr lang="uk-UA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uk-UA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2х</m:t>
                          </m:r>
                        </m:e>
                      </m:func>
                      <m:r>
                        <a:rPr lang="uk-UA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uk-UA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bg1"/>
                          </a:solidFill>
                          <a:latin typeface="Cambria Math"/>
                        </a:rPr>
                        <m:t>2х=±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ru-RU" i="1">
                          <a:solidFill>
                            <a:schemeClr val="bg1"/>
                          </a:solidFill>
                          <a:latin typeface="Cambria Math"/>
                        </a:rPr>
                        <m:t>+2</m:t>
                      </m:r>
                      <m:r>
                        <a:rPr lang="ru-RU" i="1">
                          <a:solidFill>
                            <a:schemeClr val="bg1"/>
                          </a:solidFill>
                          <a:latin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,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∈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uk-UA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bg1"/>
                          </a:solidFill>
                          <a:latin typeface="Cambria Math"/>
                        </a:rPr>
                        <m:t>х=±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ru-RU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a:rPr lang="ru-RU" i="1">
                          <a:solidFill>
                            <a:schemeClr val="bg1"/>
                          </a:solidFill>
                          <a:latin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,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∈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uk-UA" dirty="0">
                  <a:solidFill>
                    <a:schemeClr val="bg1"/>
                  </a:solidFill>
                </a:endParaRPr>
              </a:p>
              <a:p>
                <a:r>
                  <a:rPr lang="uk-UA" dirty="0"/>
                  <a:t> </a:t>
                </a:r>
              </a:p>
              <a:p>
                <a:r>
                  <a:rPr lang="uk-UA" dirty="0"/>
                  <a:t> 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436876"/>
                <a:ext cx="7674045" cy="4664354"/>
              </a:xfrm>
              <a:prstGeom prst="rect">
                <a:avLst/>
              </a:prstGeom>
              <a:blipFill rotWithShape="1">
                <a:blip r:embed="rId4"/>
                <a:stretch>
                  <a:fillRect l="-477" t="-52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Прямая соединительная линия 6"/>
          <p:cNvCxnSpPr/>
          <p:nvPr/>
        </p:nvCxnSpPr>
        <p:spPr>
          <a:xfrm>
            <a:off x="5940152" y="3406688"/>
            <a:ext cx="0" cy="175050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56176" y="3573016"/>
                <a:ext cx="2324675" cy="1116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uk-UA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х</m:t>
                          </m:r>
                        </m:e>
                      </m:func>
                      <m:r>
                        <a:rPr lang="uk-UA" i="1">
                          <a:solidFill>
                            <a:schemeClr val="bg1"/>
                          </a:solidFill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uk-UA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bg1"/>
                          </a:solidFill>
                          <a:latin typeface="Cambria Math"/>
                        </a:rPr>
                        <m:t>х=−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ru-RU" i="1">
                          <a:solidFill>
                            <a:schemeClr val="bg1"/>
                          </a:solidFill>
                          <a:latin typeface="Cambria Math"/>
                        </a:rPr>
                        <m:t>+2</m:t>
                      </m:r>
                      <m:r>
                        <a:rPr lang="ru-RU" i="1">
                          <a:solidFill>
                            <a:schemeClr val="bg1"/>
                          </a:solidFill>
                          <a:latin typeface="Cambria Math"/>
                        </a:rPr>
                        <m:t>𝜋</m:t>
                      </m:r>
                      <m:r>
                        <a:rPr lang="ru-RU" i="1">
                          <a:solidFill>
                            <a:schemeClr val="bg1"/>
                          </a:solidFill>
                          <a:latin typeface="Cambria Math"/>
                        </a:rPr>
                        <m:t>𝑘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,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𝑘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∈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uk-UA" dirty="0">
                  <a:solidFill>
                    <a:schemeClr val="bg1"/>
                  </a:solidFill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573016"/>
                <a:ext cx="2324675" cy="11169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07903" y="5301208"/>
                <a:ext cx="3831073" cy="1098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 smtClean="0">
                    <a:solidFill>
                      <a:schemeClr val="bg1"/>
                    </a:solidFill>
                  </a:rPr>
                  <a:t>Відповідь: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х=±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𝑍</m:t>
                    </m:r>
                  </m:oMath>
                </a14:m>
                <a:r>
                  <a:rPr lang="uk-UA" dirty="0">
                    <a:solidFill>
                      <a:schemeClr val="bg1"/>
                    </a:solidFill>
                  </a:rPr>
                  <a:t> ;</a:t>
                </a:r>
              </a:p>
              <a:p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 х=−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+2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𝑘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𝑘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𝑍</m:t>
                    </m:r>
                  </m:oMath>
                </a14:m>
                <a:r>
                  <a:rPr lang="uk-UA" dirty="0">
                    <a:solidFill>
                      <a:schemeClr val="bg1"/>
                    </a:solidFill>
                  </a:rPr>
                  <a:t> .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3" y="5301208"/>
                <a:ext cx="3831073" cy="1098314"/>
              </a:xfrm>
              <a:prstGeom prst="rect">
                <a:avLst/>
              </a:prstGeom>
              <a:blipFill rotWithShape="1">
                <a:blip r:embed="rId6"/>
                <a:stretch>
                  <a:fillRect l="-127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06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b="1" i="1" dirty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Розв’язування тригонометричних рівнянь, </a:t>
            </a:r>
            <a:br>
              <a:rPr lang="uk-UA" sz="3100" b="1" i="1" dirty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100" b="1" i="1" dirty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зводяться до квадратних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курсі алгебри 8-го класу було вивчено способи розв’язування квадратних рівнянь, які використовуються і при розв’язуванні окремих випадків тригонометричних рівнянь.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894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5536" y="1700808"/>
                <a:ext cx="8568952" cy="1322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Розв’язання</a:t>
                </a: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uk-UA" i="1" dirty="0">
                    <a:solidFill>
                      <a:schemeClr val="bg1"/>
                    </a:solidFill>
                  </a:rPr>
                  <a:t>Дане рівняння є квадратним відносно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</m:e>
                    </m:func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. Нехай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𝑡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, де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≤1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, тоді одержимо рівняння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2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−5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𝑡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+2=0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. Розв’язавши його, знайдемо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. Значення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 не задовольняє умову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≤1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, отже: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700808"/>
                <a:ext cx="8568952" cy="1322093"/>
              </a:xfrm>
              <a:prstGeom prst="rect">
                <a:avLst/>
              </a:prstGeom>
              <a:blipFill rotWithShape="1">
                <a:blip r:embed="rId3"/>
                <a:stretch>
                  <a:fillRect l="-640" t="-2765" r="-99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9552" y="587961"/>
                <a:ext cx="5016438" cy="929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</a:rPr>
                  <a:t>Приклад. </a:t>
                </a:r>
              </a:p>
              <a:p>
                <a:r>
                  <a:rPr lang="uk-UA" i="1" dirty="0" smtClean="0">
                    <a:solidFill>
                      <a:schemeClr val="bg1"/>
                    </a:solidFill>
                  </a:rPr>
                  <a:t>Розв’яжіть </a:t>
                </a:r>
                <a:r>
                  <a:rPr lang="uk-UA" i="1" dirty="0">
                    <a:solidFill>
                      <a:schemeClr val="bg1"/>
                    </a:solidFill>
                  </a:rPr>
                  <a:t>рівняння </a:t>
                </a:r>
                <a14:m>
                  <m:oMath xmlns:m="http://schemas.openxmlformats.org/officeDocument/2006/math">
                    <m:r>
                      <a:rPr lang="uk-UA" b="1" i="1">
                        <a:solidFill>
                          <a:schemeClr val="bg1"/>
                        </a:solidFill>
                        <a:latin typeface="Cambria Math"/>
                      </a:rPr>
                      <m:t>𝟐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𝒄𝒐𝒔</m:t>
                            </m:r>
                          </m:e>
                          <m:sup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𝟓</m:t>
                        </m:r>
                        <m:func>
                          <m:func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𝒄𝒐𝒔</m:t>
                            </m:r>
                          </m:fName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func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𝟎</m:t>
                        </m:r>
                      </m:e>
                    </m:func>
                  </m:oMath>
                </a14:m>
                <a:r>
                  <a:rPr lang="uk-UA" b="1" dirty="0">
                    <a:solidFill>
                      <a:schemeClr val="bg1"/>
                    </a:solidFill>
                  </a:rPr>
                  <a:t>.</a:t>
                </a:r>
                <a:endParaRPr lang="uk-UA" dirty="0">
                  <a:solidFill>
                    <a:schemeClr val="bg1"/>
                  </a:solidFill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87961"/>
                <a:ext cx="5016438" cy="929550"/>
              </a:xfrm>
              <a:prstGeom prst="rect">
                <a:avLst/>
              </a:prstGeom>
              <a:blipFill rotWithShape="1">
                <a:blip r:embed="rId4"/>
                <a:stretch>
                  <a:fillRect l="-1095" t="-3268" r="-12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9551" y="2708920"/>
                <a:ext cx="3231975" cy="1255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uk-U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uk-UA">
                            <a:solidFill>
                              <a:schemeClr val="bg1"/>
                            </a:solidFill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uk-UA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𝑥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=±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uk-UA">
                            <a:solidFill>
                              <a:schemeClr val="bg1"/>
                            </a:solidFill>
                            <a:latin typeface="Cambria Math"/>
                          </a:rPr>
                          <m:t>arccos</m:t>
                        </m:r>
                      </m:fName>
                      <m:e>
                        <m:f>
                          <m:f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+2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𝜋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∈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𝑍</m:t>
                        </m:r>
                      </m:e>
                    </m:func>
                  </m:oMath>
                </a14:m>
                <a:endParaRPr lang="uk-UA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𝑥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=±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+2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𝑍</m:t>
                    </m:r>
                  </m:oMath>
                </a14:m>
                <a:endParaRPr lang="uk-UA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1" y="2708920"/>
                <a:ext cx="3231975" cy="1255024"/>
              </a:xfrm>
              <a:prstGeom prst="rect">
                <a:avLst/>
              </a:prstGeom>
              <a:blipFill rotWithShape="1">
                <a:blip r:embed="rId5"/>
                <a:stretch>
                  <a:fillRect l="-1698" b="-242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411760" y="3925848"/>
                <a:ext cx="3286477" cy="734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i="1" dirty="0" smtClean="0">
                    <a:solidFill>
                      <a:schemeClr val="bg1"/>
                    </a:solidFill>
                  </a:rPr>
                  <a:t>Відповідь: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𝑥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=±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+2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𝑍</m:t>
                    </m:r>
                  </m:oMath>
                </a14:m>
                <a:endParaRPr lang="uk-UA" i="1" dirty="0">
                  <a:solidFill>
                    <a:schemeClr val="bg1"/>
                  </a:solidFill>
                </a:endParaRPr>
              </a:p>
              <a:p>
                <a:endParaRPr lang="uk-UA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925848"/>
                <a:ext cx="3286477" cy="734496"/>
              </a:xfrm>
              <a:prstGeom prst="rect">
                <a:avLst/>
              </a:prstGeom>
              <a:blipFill rotWithShape="1">
                <a:blip r:embed="rId6"/>
                <a:stretch>
                  <a:fillRect l="-167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95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b="1" i="1" dirty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Розв’язування однорідних рівнянь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-36512" y="1268760"/>
                <a:ext cx="8424936" cy="532859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uk-UA" sz="23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Рівняння виду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23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uk-UA" sz="2300" b="1" i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  <m:t>𝐚</m:t>
                        </m:r>
                      </m:e>
                      <m:sub>
                        <m:r>
                          <a:rPr lang="uk-UA" sz="2300" b="1" i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  <m:t>𝐧</m:t>
                        </m:r>
                      </m:sub>
                    </m:sSub>
                    <m:func>
                      <m:funcPr>
                        <m:ctrlPr>
                          <a:rPr lang="uk-UA" sz="23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uk-UA" sz="2300" b="1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sz="23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𝐬𝐢𝐧</m:t>
                                </m:r>
                              </m:e>
                              <m:sup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𝐧</m:t>
                                </m:r>
                              </m:sup>
                            </m:sSup>
                          </m:fName>
                          <m:e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𝐱</m:t>
                            </m:r>
                          </m:e>
                        </m:func>
                      </m:fName>
                      <m:e>
                        <m:r>
                          <a:rPr lang="uk-UA" sz="2300" b="1" i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uk-UA" sz="2300" b="1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𝐚</m:t>
                            </m:r>
                          </m:e>
                          <m:sub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𝐧</m:t>
                            </m:r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−</m:t>
                            </m:r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func>
                          <m:funcPr>
                            <m:ctrlPr>
                              <a:rPr lang="uk-UA" sz="2300" b="1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funcPr>
                          <m:fName>
                            <m:func>
                              <m:funcPr>
                                <m:ctrlPr>
                                  <a:rPr lang="uk-UA" sz="23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uk-UA" sz="23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300" b="1" i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𝐬𝐢𝐧</m:t>
                                    </m:r>
                                  </m:e>
                                  <m:sup>
                                    <m:r>
                                      <a:rPr lang="uk-UA" sz="2300" b="1" i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𝐧</m:t>
                                    </m:r>
                                    <m:r>
                                      <a:rPr lang="uk-UA" sz="2300" b="1" i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uk-UA" sz="2300" b="1" i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𝟏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𝐱</m:t>
                                </m:r>
                              </m:e>
                            </m:func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𝐜𝐨𝐬</m:t>
                            </m:r>
                          </m:fName>
                          <m:e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𝐱</m:t>
                            </m:r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+…+</m:t>
                            </m:r>
                            <m:sSub>
                              <m:sSubPr>
                                <m:ctrlPr>
                                  <a:rPr lang="uk-UA" sz="23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𝐚</m:t>
                                </m:r>
                              </m:e>
                              <m:sub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uk-UA" sz="23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𝐬𝐢𝐧</m:t>
                                </m:r>
                              </m:fName>
                              <m:e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𝐱</m:t>
                                </m:r>
                              </m:e>
                            </m:func>
                            <m:func>
                              <m:funcPr>
                                <m:ctrlPr>
                                  <a:rPr lang="uk-UA" sz="23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uk-UA" sz="23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300" b="1" i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𝐜𝐨𝐬</m:t>
                                    </m:r>
                                  </m:e>
                                  <m:sup>
                                    <m:r>
                                      <a:rPr lang="uk-UA" sz="2300" b="1" i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𝐧</m:t>
                                    </m:r>
                                    <m:r>
                                      <a:rPr lang="uk-UA" sz="2300" b="1" i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uk-UA" sz="2300" b="1" i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𝟏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𝐱</m:t>
                                </m:r>
                              </m:e>
                            </m:func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uk-UA" sz="23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𝐚</m:t>
                                </m:r>
                              </m:e>
                              <m:sub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𝟎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uk-UA" sz="23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uk-UA" sz="2300" b="1" i="1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300" b="1" i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𝐜𝐨𝐬</m:t>
                                    </m:r>
                                  </m:e>
                                  <m:sup>
                                    <m:r>
                                      <a:rPr lang="uk-UA" sz="2300" b="1" i="0">
                                        <a:solidFill>
                                          <a:schemeClr val="tx1">
                                            <a:lumMod val="85000"/>
                                            <a:lumOff val="15000"/>
                                          </a:schemeClr>
                                        </a:solidFill>
                                        <a:effectLst/>
                                        <a:latin typeface="Cambria Math"/>
                                      </a:rPr>
                                      <m:t>𝐧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𝐱</m:t>
                                </m:r>
                              </m:e>
                            </m:func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=</m:t>
                            </m:r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𝟎</m:t>
                            </m:r>
                          </m:e>
                        </m:func>
                      </m:e>
                    </m:func>
                  </m:oMath>
                </a14:m>
                <a:r>
                  <a:rPr lang="uk-UA" sz="23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 називається однорідним рівнянням n-</a:t>
                </a:r>
                <a:r>
                  <a:rPr lang="uk-UA" sz="23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го</a:t>
                </a:r>
                <a:r>
                  <a:rPr lang="uk-UA" sz="23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 степеня відносно синуса і косинуса. Це такі рівняння, у яких ліва частина є многочленом, у кожному члені якого сума показників степенів синуса і косинуса одного і того самого аргументу однакова, а права – 0. однорідні рівняння n-</a:t>
                </a:r>
                <a:r>
                  <a:rPr lang="uk-UA" sz="23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го</a:t>
                </a:r>
                <a:r>
                  <a:rPr lang="uk-UA" sz="23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 степеня відносно синуса і косинуса розв’язують діленням обох частин на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sz="23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sz="2300" b="1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𝐜𝐨𝐬</m:t>
                            </m:r>
                          </m:e>
                          <m:sup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𝐧</m:t>
                            </m:r>
                          </m:sup>
                        </m:sSup>
                      </m:fName>
                      <m:e>
                        <m:r>
                          <a:rPr lang="uk-UA" sz="2300" b="1" i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  <m:t>𝐱</m:t>
                        </m:r>
                        <m:r>
                          <a:rPr lang="uk-UA" sz="2300" b="1" i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  <m:t> </m:t>
                        </m:r>
                        <m:func>
                          <m:funcPr>
                            <m:ctrlPr>
                              <a:rPr lang="uk-UA" sz="2300" b="1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sz="2300" b="1" i="1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або </m:t>
                                </m:r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𝐬𝐢𝐧</m:t>
                                </m:r>
                              </m:e>
                              <m:sup>
                                <m:r>
                                  <a:rPr lang="uk-UA" sz="2300" b="1" i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effectLst/>
                                    <a:latin typeface="Cambria Math"/>
                                  </a:rPr>
                                  <m:t>𝐧</m:t>
                                </m:r>
                              </m:sup>
                            </m:sSup>
                          </m:fName>
                          <m:e>
                            <m:r>
                              <a:rPr lang="uk-UA" sz="2300" b="1" i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𝐱</m:t>
                            </m:r>
                          </m:e>
                        </m:func>
                      </m:e>
                    </m:func>
                  </m:oMath>
                </a14:m>
                <a:r>
                  <a:rPr lang="uk-UA" sz="23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. Проте попередньо слід довести, що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sz="23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funcPr>
                      <m:fName>
                        <m:r>
                          <a:rPr lang="uk-UA" sz="2300" b="1" i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  <m:t>𝐜𝐨𝐬</m:t>
                        </m:r>
                      </m:fName>
                      <m:e>
                        <m:r>
                          <a:rPr lang="uk-UA" sz="2300" b="1" i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  <m:t>𝐱</m:t>
                        </m:r>
                      </m:e>
                    </m:func>
                    <m:r>
                      <a:rPr lang="uk-UA" sz="2300" b="1" i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/>
                      </a:rPr>
                      <m:t>≠</m:t>
                    </m:r>
                    <m:r>
                      <a:rPr lang="uk-UA" sz="2300" b="1" i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/>
                      </a:rPr>
                      <m:t>𝟎</m:t>
                    </m:r>
                    <m:r>
                      <a:rPr lang="uk-UA" sz="2300" b="1" i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func>
                      <m:funcPr>
                        <m:ctrlPr>
                          <a:rPr lang="uk-UA" sz="23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funcPr>
                      <m:fName>
                        <m:r>
                          <a:rPr lang="uk-UA" sz="2300" b="1" i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  <m:t>або </m:t>
                        </m:r>
                        <m:r>
                          <a:rPr lang="uk-UA" sz="2300" b="1" i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  <m:t>𝐬𝐢𝐧</m:t>
                        </m:r>
                      </m:fName>
                      <m:e>
                        <m:r>
                          <a:rPr lang="uk-UA" sz="2300" b="1" i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/>
                            <a:latin typeface="Cambria Math"/>
                          </a:rPr>
                          <m:t>𝐱</m:t>
                        </m:r>
                      </m:e>
                    </m:func>
                    <m:r>
                      <a:rPr lang="uk-UA" sz="2300" b="1" i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/>
                      </a:rPr>
                      <m:t>≠</m:t>
                    </m:r>
                    <m:r>
                      <a:rPr lang="uk-UA" sz="2300" b="1" i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mbria Math"/>
                      </a:rPr>
                      <m:t>𝟎</m:t>
                    </m:r>
                  </m:oMath>
                </a14:m>
                <a:r>
                  <a:rPr lang="uk-UA" sz="23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.</a:t>
                </a:r>
              </a:p>
              <a:p>
                <a:pPr marL="0" indent="0">
                  <a:buNone/>
                </a:pPr>
                <a:endParaRPr lang="uk-UA" sz="2400" i="1" u="sng" dirty="0" smtClean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36512" y="1268760"/>
                <a:ext cx="8424936" cy="5328592"/>
              </a:xfrm>
              <a:blipFill rotWithShape="1">
                <a:blip r:embed="rId2"/>
                <a:stretch>
                  <a:fillRect l="-1013" t="-801" r="-998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557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2326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7543" y="1700808"/>
                <a:ext cx="5311775" cy="395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Приклад. </a:t>
                </a:r>
                <a:r>
                  <a:rPr lang="uk-UA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Розв’яжіть рівняння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uk-UA" b="1" i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e>
                    </m:rad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𝐬𝐢𝐧</m:t>
                        </m:r>
                      </m:fName>
                      <m:e>
                        <m:r>
                          <a:rPr lang="uk-UA" b="1" i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𝐱</m:t>
                        </m:r>
                      </m:e>
                    </m:func>
                    <m:r>
                      <a:rPr lang="uk-UA" b="1" i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𝐜𝐨𝐬</m:t>
                        </m:r>
                      </m:fName>
                      <m:e>
                        <m:r>
                          <a:rPr lang="uk-UA" b="1" i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𝐱</m:t>
                        </m:r>
                        <m:r>
                          <a:rPr lang="uk-UA" b="1" i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  <m:r>
                          <a:rPr lang="uk-UA" b="1" i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𝟎</m:t>
                        </m:r>
                      </m:e>
                    </m:func>
                  </m:oMath>
                </a14:m>
                <a:r>
                  <a:rPr lang="uk-UA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endParaRPr lang="uk-UA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3" y="1700808"/>
                <a:ext cx="5311775" cy="395429"/>
              </a:xfrm>
              <a:prstGeom prst="rect">
                <a:avLst/>
              </a:prstGeom>
              <a:blipFill rotWithShape="1">
                <a:blip r:embed="rId3"/>
                <a:stretch>
                  <a:fillRect l="-1148" t="-1538" r="-115" b="-3230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83768" y="2348880"/>
                <a:ext cx="5112568" cy="2336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Розв’язання</a:t>
                </a: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Поділимо обидві частини рівняння на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</m:oMath>
                </a14:m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Оскільки корені рівняння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=0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не є коренями вихідного рівняння, то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≠0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Маємо:</a:t>
                </a:r>
              </a:p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  <m:f>
                          <m:f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𝑥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𝑥</m:t>
                                </m:r>
                              </m:e>
                            </m:func>
                          </m:den>
                        </m:f>
                      </m:e>
                    </m:ra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𝑐𝑜𝑠</m:t>
                            </m:r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𝑐𝑜𝑠</m:t>
                            </m:r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=0</m:t>
                    </m:r>
                    <m:box>
                      <m:box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boxPr>
                      <m:e>
                        <m:groupChr>
                          <m:groupChrPr>
                            <m:chr m:val="⇒"/>
                            <m:vertJc m:val="bot"/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</m:e>
                    </m:box>
                  </m:oMath>
                </a14:m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e>
                    </m:rad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𝑡𝑔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+1=0</m:t>
                    </m:r>
                    <m:box>
                      <m:box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boxPr>
                      <m:e>
                        <m:groupChr>
                          <m:groupChrPr>
                            <m:chr m:val="⇒"/>
                            <m:vertJc m:val="bot"/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</m:e>
                    </m:box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𝑡𝑔</m:t>
                          </m:r>
                        </m:fName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box>
                        <m:box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boxPr>
                        <m:e>
                          <m:groupChr>
                            <m:groupChrPr>
                              <m:chr m:val="⇒"/>
                              <m:vertJc m:val="bot"/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groupChrPr>
                            <m:e/>
                          </m:groupChr>
                        </m:e>
                      </m:box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𝑥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𝜋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𝑘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𝑘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∈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2348880"/>
                <a:ext cx="5112568" cy="2336281"/>
              </a:xfrm>
              <a:prstGeom prst="rect">
                <a:avLst/>
              </a:prstGeom>
              <a:blipFill rotWithShape="1">
                <a:blip r:embed="rId4"/>
                <a:stretch>
                  <a:fillRect l="-1073" t="-130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38257" y="836712"/>
                <a:ext cx="58580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</a:rPr>
                  <a:t> Однорідне </a:t>
                </a:r>
                <a:r>
                  <a:rPr lang="uk-UA" b="1" i="1" dirty="0">
                    <a:solidFill>
                      <a:schemeClr val="bg1"/>
                    </a:solidFill>
                  </a:rPr>
                  <a:t>тригонометричне рівняння 1-го степеня - </a:t>
                </a:r>
              </a:p>
              <a:p>
                <a:r>
                  <a:rPr lang="uk-UA" dirty="0" smtClean="0">
                    <a:solidFill>
                      <a:schemeClr val="bg1"/>
                    </a:solidFill>
                  </a:rPr>
                  <a:t>    </a:t>
                </a:r>
                <a:r>
                  <a:rPr lang="uk-UA" b="1" i="1" dirty="0" smtClean="0">
                    <a:solidFill>
                      <a:schemeClr val="bg1"/>
                    </a:solidFill>
                  </a:rPr>
                  <a:t>це </a:t>
                </a:r>
                <a:r>
                  <a:rPr lang="uk-UA" b="1" i="1" dirty="0">
                    <a:solidFill>
                      <a:schemeClr val="bg1"/>
                    </a:solidFill>
                  </a:rPr>
                  <a:t>рівняння виду: </a:t>
                </a:r>
                <a14:m>
                  <m:oMath xmlns:m="http://schemas.openxmlformats.org/officeDocument/2006/math">
                    <m:r>
                      <a:rPr lang="uk-UA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𝒂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𝒔𝒊𝒏</m:t>
                        </m:r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𝒃</m:t>
                        </m:r>
                        <m:func>
                          <m:func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𝒄𝒐𝒔</m:t>
                            </m:r>
                          </m:fName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=</m:t>
                            </m:r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𝟎</m:t>
                            </m:r>
                          </m:e>
                        </m:func>
                      </m:e>
                    </m:func>
                  </m:oMath>
                </a14:m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де a і b </a:t>
                </a:r>
                <a14:m>
                  <m:oMath xmlns:m="http://schemas.openxmlformats.org/officeDocument/2006/math"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≠</m:t>
                    </m:r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𝟎</m:t>
                    </m:r>
                  </m:oMath>
                </a14:m>
                <a:endParaRPr lang="uk-UA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257" y="836712"/>
                <a:ext cx="5858079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4717" b="-1886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40052" y="4797152"/>
                <a:ext cx="3209533" cy="457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Відповідь:</a:t>
                </a:r>
                <a14:m>
                  <m:oMath xmlns:m="http://schemas.openxmlformats.org/officeDocument/2006/math">
                    <m:r>
                      <a:rPr lang="uk-UA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𝑥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𝑘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𝑘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52" y="4797152"/>
                <a:ext cx="3209533" cy="457498"/>
              </a:xfrm>
              <a:prstGeom prst="rect">
                <a:avLst/>
              </a:prstGeom>
              <a:blipFill rotWithShape="1">
                <a:blip r:embed="rId6"/>
                <a:stretch>
                  <a:fillRect l="-1901" t="-1333" b="-1466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687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8497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53283" y="552109"/>
                <a:ext cx="7093417" cy="949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Однорідне тригонометричне рівняння 2-го степеня - </a:t>
                </a:r>
              </a:p>
              <a:p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це рівняння виду:</a:t>
                </a:r>
                <a:r>
                  <a:rPr lang="uk-UA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uk-UA" b="1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𝐚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func>
                          <m:func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b="1" i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𝐬𝐢𝐧</m:t>
                                </m:r>
                              </m:e>
                              <m:sup>
                                <m:r>
                                  <a:rPr lang="uk-UA" b="1" i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fName>
                          <m:e>
                            <m:r>
                              <a:rPr lang="uk-UA" b="1" i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𝐱</m:t>
                            </m:r>
                          </m:e>
                        </m:func>
                      </m:fName>
                      <m:e>
                        <m:r>
                          <a:rPr lang="uk-UA" b="1" i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r>
                          <a:rPr lang="uk-UA" b="1" i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𝐛</m:t>
                        </m:r>
                        <m:func>
                          <m:func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func>
                              <m:funcPr>
                                <m:ctrlPr>
                                  <a:rPr lang="uk-UA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uk-UA" b="1" i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𝐬𝐢𝐧</m:t>
                                </m:r>
                              </m:fName>
                              <m:e>
                                <m:r>
                                  <a:rPr lang="uk-UA" b="1" i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𝐱</m:t>
                                </m:r>
                              </m:e>
                            </m:func>
                            <m:r>
                              <a:rPr lang="uk-UA" b="1" i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𝐜𝐨𝐬</m:t>
                            </m:r>
                          </m:fName>
                          <m:e>
                            <m:r>
                              <a:rPr lang="uk-UA" b="1" i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𝐱</m:t>
                            </m:r>
                            <m:r>
                              <a:rPr lang="uk-UA" b="1" i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+</m:t>
                            </m:r>
                            <m:r>
                              <a:rPr lang="uk-UA" b="1" i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𝐜</m:t>
                            </m:r>
                            <m:func>
                              <m:funcPr>
                                <m:ctrlPr>
                                  <a:rPr lang="uk-UA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uk-UA" b="1" i="1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b="1" i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𝐜𝐨𝐬</m:t>
                                    </m:r>
                                  </m:e>
                                  <m:sup>
                                    <m:r>
                                      <a:rPr lang="uk-UA" b="1" i="0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uk-UA" b="1" i="0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𝐱</m:t>
                                </m:r>
                              </m:e>
                            </m:func>
                            <m:r>
                              <a:rPr lang="uk-UA" b="1" i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=</m:t>
                            </m:r>
                            <m:r>
                              <a:rPr lang="uk-UA" b="1" i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𝟎</m:t>
                            </m:r>
                          </m:e>
                        </m:func>
                      </m:e>
                    </m:func>
                  </m:oMath>
                </a14:m>
                <a:r>
                  <a:rPr lang="uk-UA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де a, b і c </a:t>
                </a:r>
                <a14:m>
                  <m:oMath xmlns:m="http://schemas.openxmlformats.org/officeDocument/2006/math">
                    <m:r>
                      <a:rPr lang="uk-UA" b="1" i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≠</m:t>
                    </m:r>
                    <m:r>
                      <a:rPr lang="uk-UA" b="1" i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𝟎</m:t>
                    </m:r>
                  </m:oMath>
                </a14:m>
                <a:endParaRPr lang="uk-UA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83" y="552109"/>
                <a:ext cx="7093417" cy="949940"/>
              </a:xfrm>
              <a:prstGeom prst="rect">
                <a:avLst/>
              </a:prstGeom>
              <a:blipFill rotWithShape="1">
                <a:blip r:embed="rId3"/>
                <a:stretch>
                  <a:fillRect l="-773" t="-387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23947" y="1484784"/>
                <a:ext cx="6640216" cy="672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Приклад. </a:t>
                </a:r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Розв’яжіть рівняння </a:t>
                </a:r>
                <a14:m>
                  <m:oMath xmlns:m="http://schemas.openxmlformats.org/officeDocument/2006/math"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𝟑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𝒔𝒊𝒏</m:t>
                            </m:r>
                          </m:e>
                          <m:sup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𝒔𝒊𝒏</m:t>
                            </m:r>
                          </m:fName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func>
                        <m:func>
                          <m:func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𝒄𝒐𝒔</m:t>
                            </m:r>
                          </m:fName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func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  <m:func>
                          <m:func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𝒄𝒐𝒔</m:t>
                                </m:r>
                              </m:e>
                              <m:sup>
                                <m:r>
                                  <a:rPr lang="uk-UA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fName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func>
                      </m:e>
                    </m:func>
                  </m:oMath>
                </a14:m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47" y="1484784"/>
                <a:ext cx="6640216" cy="672941"/>
              </a:xfrm>
              <a:prstGeom prst="rect">
                <a:avLst/>
              </a:prstGeom>
              <a:blipFill rotWithShape="1">
                <a:blip r:embed="rId4"/>
                <a:stretch>
                  <a:fillRect l="-826" t="-909" r="-27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39752" y="1916832"/>
                <a:ext cx="4514954" cy="125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Розв’язання.</a:t>
                </a:r>
              </a:p>
              <a:p>
                <a:r>
                  <a:rPr lang="uk-UA" i="1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3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𝑠𝑖𝑛</m:t>
                            </m:r>
                          </m:e>
                          <m:sup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𝑠𝑖𝑛</m:t>
                            </m:r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func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𝑐𝑜𝑠</m:t>
                            </m:r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func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=2</m:t>
                        </m:r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𝑐𝑜𝑠</m:t>
                                </m:r>
                              </m:e>
                              <m:sup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e>
                    </m:func>
                  </m:oMath>
                </a14:m>
                <a:endParaRPr lang="uk-UA" i="1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i="1">
                          <a:solidFill>
                            <a:schemeClr val="bg1"/>
                          </a:solidFill>
                          <a:latin typeface="Cambria Math"/>
                        </a:rPr>
                        <m:t>3</m:t>
                      </m:r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func>
                            <m:func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  <m:func>
                            <m:func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−2</m:t>
                          </m:r>
                          <m:func>
                            <m:func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𝑐𝑜𝑠</m:t>
                                  </m:r>
                                </m:e>
                                <m:sup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</m:t>
                          </m:r>
                        </m:e>
                      </m:func>
                      <m:r>
                        <a:rPr lang="uk-UA" i="1">
                          <a:solidFill>
                            <a:schemeClr val="bg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3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𝑡𝑔</m:t>
                            </m:r>
                          </m:e>
                          <m:sup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𝑡𝑔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−2=0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, тому що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𝑐𝑜𝑠</m:t>
                            </m:r>
                          </m:e>
                          <m:sup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≠0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916832"/>
                <a:ext cx="4514954" cy="1250150"/>
              </a:xfrm>
              <a:prstGeom prst="rect">
                <a:avLst/>
              </a:prstGeom>
              <a:blipFill rotWithShape="1">
                <a:blip r:embed="rId5"/>
                <a:stretch>
                  <a:fillRect l="-1216" t="-2427" r="-405" b="-679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55776" y="3573016"/>
                <a:ext cx="2207656" cy="1116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𝑡𝑔</m:t>
                          </m:r>
                        </m:fName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𝑘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,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𝑘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∈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573016"/>
                <a:ext cx="2207656" cy="111697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Прямая соединительная линия 8"/>
          <p:cNvCxnSpPr/>
          <p:nvPr/>
        </p:nvCxnSpPr>
        <p:spPr>
          <a:xfrm>
            <a:off x="5004048" y="3356992"/>
            <a:ext cx="0" cy="165618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92080" y="3573016"/>
                <a:ext cx="2598788" cy="1410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𝑡𝑔</m:t>
                          </m:r>
                        </m:fName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uk-UA" i="1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𝑎𝑟𝑐𝑡𝑔</m:t>
                          </m:r>
                        </m:fName>
                        <m:e>
                          <m:f>
                            <m:f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,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∈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3573016"/>
                <a:ext cx="2598788" cy="14101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067944" y="4941168"/>
                <a:ext cx="464582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Відповідь: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𝑘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𝑘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𝑎𝑟𝑐𝑡𝑔</m:t>
                        </m:r>
                      </m:fName>
                      <m:e>
                        <m:f>
                          <m:f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4941168"/>
                <a:ext cx="4645824" cy="769441"/>
              </a:xfrm>
              <a:prstGeom prst="rect">
                <a:avLst/>
              </a:prstGeom>
              <a:blipFill rotWithShape="1">
                <a:blip r:embed="rId8"/>
                <a:stretch>
                  <a:fillRect l="-1181" r="-39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195736" y="5445224"/>
            <a:ext cx="5482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Однорідні тригонометричні рівняння n-</a:t>
            </a:r>
            <a:r>
              <a:rPr lang="uk-UA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</a:t>
            </a:r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степеня</a:t>
            </a:r>
          </a:p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розв’язуються </a:t>
            </a:r>
            <a:r>
              <a:rPr lang="uk-U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аналогічно до вищеназваних.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177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uk-UA" sz="3100" b="1" i="1" dirty="0" smtClean="0">
                    <a:solidFill>
                      <a:srgbClr val="D82C2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Розв’язування тригонометричних рівнянь виду </a:t>
                </a:r>
                <a14:m>
                  <m:oMath xmlns:m="http://schemas.openxmlformats.org/officeDocument/2006/math">
                    <m:r>
                      <a:rPr lang="uk-UA" sz="3100" b="1" i="1">
                        <a:solidFill>
                          <a:srgbClr val="D82C2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𝒂</m:t>
                    </m:r>
                    <m:func>
                      <m:funcPr>
                        <m:ctrlP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𝐬𝐢𝐧</m:t>
                        </m:r>
                      </m:fName>
                      <m:e>
                        <m: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  <m: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𝒃</m:t>
                        </m:r>
                        <m:func>
                          <m:funcPr>
                            <m:ctrlPr>
                              <a:rPr lang="uk-UA" sz="3100" b="1" i="1">
                                <a:solidFill>
                                  <a:srgbClr val="D82C28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sz="3100" b="1" i="1">
                                <a:solidFill>
                                  <a:srgbClr val="D82C28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𝐜𝐨𝐬</m:t>
                            </m:r>
                          </m:fName>
                          <m:e>
                            <m:r>
                              <a:rPr lang="uk-UA" sz="3100" b="1" i="1">
                                <a:solidFill>
                                  <a:srgbClr val="D82C28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func>
                        <m: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  <m: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𝒄</m:t>
                        </m:r>
                      </m:e>
                    </m:func>
                  </m:oMath>
                </a14:m>
                <a:r>
                  <a:rPr lang="uk-UA" dirty="0"/>
                  <a:t/>
                </a:r>
                <a:br>
                  <a:rPr lang="uk-UA" dirty="0"/>
                </a:br>
                <a:endParaRPr lang="uk-UA" dirty="0"/>
              </a:p>
            </p:txBody>
          </p:sp>
        </mc:Choice>
        <mc:Fallback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2340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uk-UA" sz="28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Тригонометричні рівняння можуть бути розв’язані за допомогою формул універсальної підстановки: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𝒔𝒊𝒏</m:t>
                        </m:r>
                      </m:fName>
                      <m:e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</m:e>
                    </m:func>
                    <m:r>
                      <a:rPr lang="uk-UA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  <m:func>
                          <m:funcPr>
                            <m:ctrlPr>
                              <a:rPr lang="uk-UA" sz="28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sz="28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𝒕𝒈</m:t>
                            </m:r>
                          </m:fName>
                          <m:e>
                            <m:f>
                              <m:fPr>
                                <m:ctrlP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𝒙</m:t>
                                </m:r>
                              </m:num>
                              <m:den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𝟐</m:t>
                                </m:r>
                              </m:den>
                            </m:f>
                          </m:e>
                        </m:func>
                      </m:num>
                      <m:den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uk-UA" sz="28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𝒕𝒈</m:t>
                                </m:r>
                              </m:e>
                              <m:sup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𝒙</m:t>
                                </m:r>
                              </m:num>
                              <m:den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𝟐</m:t>
                                </m:r>
                              </m:den>
                            </m:f>
                          </m:e>
                        </m:func>
                      </m:den>
                    </m:f>
                  </m:oMath>
                </a14:m>
                <a:r>
                  <a:rPr lang="uk-UA" sz="28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і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𝒄𝒐𝒔</m:t>
                        </m:r>
                      </m:fName>
                      <m:e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</m:e>
                    </m:func>
                    <m:f>
                      <m:fPr>
                        <m:ctrlP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func>
                          <m:funcPr>
                            <m:ctrlPr>
                              <a:rPr lang="uk-UA" sz="28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𝒕𝒈</m:t>
                                </m:r>
                              </m:e>
                              <m:sup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𝒙</m:t>
                                </m:r>
                              </m:num>
                              <m:den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𝟐</m:t>
                                </m:r>
                              </m:den>
                            </m:f>
                          </m:e>
                        </m:func>
                      </m:num>
                      <m:den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uk-UA" sz="28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𝒕𝒈</m:t>
                                </m:r>
                              </m:e>
                              <m:sup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fName>
                          <m:e>
                            <m:f>
                              <m:fPr>
                                <m:ctrlP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𝒙</m:t>
                                </m:r>
                              </m:num>
                              <m:den>
                                <m:r>
                                  <a:rPr lang="uk-UA" sz="28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𝟐</m:t>
                                </m:r>
                              </m:den>
                            </m:f>
                          </m:e>
                        </m:func>
                      </m:den>
                    </m:f>
                  </m:oMath>
                </a14:m>
                <a:endParaRPr lang="uk-UA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uk-UA" sz="28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При цьому треба пам’ятати, що застосовуючи такі формули, ми звужуємо область допустимих значень рівняння, оскільки функція </a:t>
                </a:r>
                <a14:m>
                  <m:oMath xmlns:m="http://schemas.openxmlformats.org/officeDocument/2006/math">
                    <m:r>
                      <a:rPr lang="uk-UA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𝑦</m:t>
                    </m:r>
                    <m:r>
                      <a:rPr lang="uk-UA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uk-UA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𝑡𝑔</m:t>
                        </m:r>
                      </m:fName>
                      <m:e>
                        <m:r>
                          <a:rPr lang="uk-UA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𝑧</m:t>
                        </m:r>
                      </m:e>
                    </m:func>
                  </m:oMath>
                </a14:m>
                <a:r>
                  <a:rPr lang="uk-UA" sz="28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не існує при </a:t>
                </a:r>
                <a14:m>
                  <m:oMath xmlns:m="http://schemas.openxmlformats.org/officeDocument/2006/math">
                    <m:r>
                      <a:rPr lang="uk-UA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𝒛</m:t>
                    </m:r>
                    <m:r>
                      <a:rPr lang="uk-UA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𝝅</m:t>
                        </m:r>
                      </m:num>
                      <m:den>
                        <m:r>
                          <a:rPr lang="uk-UA" sz="2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uk-UA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uk-UA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𝝅</m:t>
                    </m:r>
                    <m:r>
                      <a:rPr lang="uk-UA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𝒌</m:t>
                    </m:r>
                    <m:r>
                      <a:rPr lang="uk-UA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𝒌</m:t>
                    </m:r>
                    <m:r>
                      <a:rPr lang="uk-UA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sz="28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𝒁</m:t>
                    </m:r>
                  </m:oMath>
                </a14:m>
                <a:r>
                  <a:rPr lang="uk-UA" sz="28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</a:p>
              <a:p>
                <a:pPr marL="0" indent="0">
                  <a:buNone/>
                </a:pPr>
                <a:endParaRPr lang="uk-UA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 t="-1348" r="-259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севолод\Desktop\paper-texture-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9" y="188640"/>
            <a:ext cx="8636331" cy="647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1880" y="116765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Вступ</a:t>
            </a:r>
            <a:endParaRPr lang="uk-UA" sz="3200" b="1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768965"/>
            <a:ext cx="61926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Тригонометрія - слово грецьке і в буквальному перекладі означає вимірювання  трикутників (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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трикутник, 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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вимірюю). В даному випадку вимірювання трикутників слід розуміти як розв’язування трикутників, тобто визначення сторін, кутів та інших елементів трикутника, якщо дано лише деякі з них. Велика кількість практичних завдань, а також завдань планіметрії, стереометрії, астрономії та інших наводяться до задач розв’язування трикутників. Вперше способи розв’язування трикутників, засновані на відношеннях між сторонами і кутами трикутника, були знайдені давньогрецькими астрономами </a:t>
            </a:r>
            <a:r>
              <a:rPr lang="uk-UA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Гиппархом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ст. До н. Е..) і Клавдієм </a:t>
            </a:r>
            <a:r>
              <a:rPr lang="uk-UA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Птолемеєм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ст. Н. Е..). Пізніше такі відношення почали називати тригонометричними функціями.</a:t>
            </a:r>
          </a:p>
        </p:txBody>
      </p:sp>
    </p:spTree>
    <p:extLst>
      <p:ext uri="{BB962C8B-B14F-4D97-AF65-F5344CB8AC3E}">
        <p14:creationId xmlns:p14="http://schemas.microsoft.com/office/powerpoint/2010/main" val="252299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2498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9552" y="404664"/>
                <a:ext cx="52842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Приклад. </a:t>
                </a:r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Розв’яжіть рівняння </a:t>
                </a:r>
                <a14:m>
                  <m:oMath xmlns:m="http://schemas.openxmlformats.org/officeDocument/2006/math"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func>
                      <m:funcPr>
                        <m:ctrlPr>
                          <a:rPr lang="uk-UA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𝒔𝒊𝒏</m:t>
                        </m:r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𝒄𝒐𝒔</m:t>
                            </m:r>
                          </m:fName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func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e>
                    </m:func>
                  </m:oMath>
                </a14:m>
                <a:r>
                  <a:rPr lang="uk-UA" b="1" dirty="0">
                    <a:solidFill>
                      <a:schemeClr val="bg1"/>
                    </a:solidFill>
                  </a:rPr>
                  <a:t>.</a:t>
                </a:r>
                <a:endParaRPr lang="uk-UA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04664"/>
                <a:ext cx="5284203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155" t="-8197" r="-115" b="-3278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8722" y="773994"/>
                <a:ext cx="8350584" cy="5758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Розв’язання. </a:t>
                </a:r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Розв’яжемо дане рівняння за допомогою формул універсальної підстановки</a:t>
                </a:r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i="1" smtClean="0">
                          <a:solidFill>
                            <a:schemeClr val="bg1"/>
                          </a:solidFill>
                          <a:latin typeface="Cambria Math"/>
                        </a:rPr>
                        <m:t>2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  <m:func>
                            <m:func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𝑡𝑔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1+</m:t>
                          </m:r>
                          <m:func>
                            <m:func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𝑡𝑔</m:t>
                                  </m:r>
                                </m:e>
                                <m:sup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f>
                                <m:f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uk-UA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1−</m:t>
                          </m:r>
                          <m:func>
                            <m:func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𝑡𝑔</m:t>
                                  </m:r>
                                </m:e>
                                <m:sup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f>
                                <m:f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1+</m:t>
                          </m:r>
                          <m:func>
                            <m:func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𝑡𝑔</m:t>
                                  </m:r>
                                </m:e>
                                <m:sup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f>
                                <m:f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uk-UA" i="1">
                          <a:solidFill>
                            <a:schemeClr val="bg1"/>
                          </a:solidFill>
                          <a:latin typeface="Cambria Math"/>
                        </a:rPr>
                        <m:t>=2</m:t>
                      </m:r>
                    </m:oMath>
                  </m:oMathPara>
                </a14:m>
                <a:endParaRPr lang="uk-UA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 smtClean="0">
                    <a:solidFill>
                      <a:schemeClr val="bg1"/>
                    </a:solidFill>
                  </a:rPr>
                  <a:t>Перевіримо, чи будуть числа виду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+2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𝑍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, коренями рівняння 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2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𝑐𝑜𝑠</m:t>
                            </m:r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func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=2</m:t>
                        </m:r>
                      </m:e>
                    </m:func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2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𝜋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𝜋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;</a:t>
                </a:r>
              </a:p>
              <a:p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2×0−1=2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 – неправильно.</a:t>
                </a:r>
              </a:p>
              <a:p>
                <a:r>
                  <a:rPr lang="uk-UA" i="1" dirty="0">
                    <a:solidFill>
                      <a:schemeClr val="bg1"/>
                    </a:solidFill>
                  </a:rPr>
                  <a:t>Отже, числа виду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+2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 не є коренями даного рівняння. Нехай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𝑡𝑔</m:t>
                        </m:r>
                      </m:fName>
                      <m:e>
                        <m:f>
                          <m:f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𝑡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</a:rPr>
                  <a:t>. </a:t>
                </a:r>
                <a:endParaRPr lang="uk-UA" i="1" dirty="0" smtClean="0">
                  <a:solidFill>
                    <a:schemeClr val="bg1"/>
                  </a:solidFill>
                </a:endParaRPr>
              </a:p>
              <a:p>
                <a:r>
                  <a:rPr lang="uk-UA" i="1" dirty="0" smtClean="0">
                    <a:solidFill>
                      <a:schemeClr val="bg1"/>
                    </a:solidFill>
                  </a:rPr>
                  <a:t>Тоді</a:t>
                </a:r>
                <a:endParaRPr lang="uk-UA" i="1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num>
                        <m:den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uk-UA" i="1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uk-UA" i="1">
                          <a:solidFill>
                            <a:schemeClr val="bg1"/>
                          </a:solidFill>
                          <a:latin typeface="Cambria Math"/>
                        </a:rPr>
                        <m:t>=2</m:t>
                      </m:r>
                    </m:oMath>
                  </m:oMathPara>
                </a14:m>
                <a:endParaRPr lang="uk-UA" i="1" dirty="0" smtClean="0">
                  <a:solidFill>
                    <a:schemeClr val="bg1"/>
                  </a:solidFill>
                </a:endParaRPr>
              </a:p>
              <a:p>
                <a:endParaRPr lang="uk-UA" i="1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i="1" smtClean="0">
                          <a:solidFill>
                            <a:schemeClr val="bg1"/>
                          </a:solidFill>
                          <a:latin typeface="Cambria Math"/>
                        </a:rPr>
                        <m:t>4</m:t>
                      </m:r>
                      <m:r>
                        <a:rPr lang="uk-UA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𝑡</m:t>
                      </m:r>
                      <m:r>
                        <a:rPr lang="uk-UA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+1−</m:t>
                      </m:r>
                      <m:sSup>
                        <m:sSup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uk-UA" i="1">
                          <a:solidFill>
                            <a:schemeClr val="bg1"/>
                          </a:solidFill>
                          <a:latin typeface="Cambria Math"/>
                        </a:rPr>
                        <m:t>=2+2</m:t>
                      </m:r>
                      <m:sSup>
                        <m:sSup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uk-UA" i="1" dirty="0" smtClean="0"/>
              </a:p>
              <a:p>
                <a:endParaRPr lang="uk-UA" dirty="0"/>
              </a:p>
              <a:p>
                <a:r>
                  <a:rPr lang="uk-UA" dirty="0" smtClean="0"/>
                  <a:t>                                                            </a:t>
                </a:r>
                <a:r>
                  <a:rPr lang="uk-UA" i="1" dirty="0" smtClean="0">
                    <a:solidFill>
                      <a:schemeClr val="bg1"/>
                    </a:solidFill>
                  </a:rPr>
                  <a:t>  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−4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𝑡</m:t>
                    </m:r>
                    <m:r>
                      <a:rPr lang="uk-UA" i="1">
                        <a:solidFill>
                          <a:schemeClr val="bg1"/>
                        </a:solidFill>
                        <a:latin typeface="Cambria Math"/>
                      </a:rPr>
                      <m:t>+1=0</m:t>
                    </m:r>
                  </m:oMath>
                </a14:m>
                <a:endParaRPr lang="uk-UA" i="1" dirty="0">
                  <a:solidFill>
                    <a:schemeClr val="bg1"/>
                  </a:solidFill>
                </a:endParaRPr>
              </a:p>
              <a:p>
                <a:endParaRPr lang="uk-UA" dirty="0"/>
              </a:p>
              <a:p>
                <a:endParaRPr lang="uk-UA" i="1" dirty="0">
                  <a:solidFill>
                    <a:schemeClr val="bg1"/>
                  </a:solidFill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22" y="773994"/>
                <a:ext cx="8350584" cy="5758692"/>
              </a:xfrm>
              <a:prstGeom prst="rect">
                <a:avLst/>
              </a:prstGeom>
              <a:blipFill rotWithShape="1">
                <a:blip r:embed="rId4"/>
                <a:stretch>
                  <a:fillRect l="-657" t="-63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73107" y="5365956"/>
                <a:ext cx="906787" cy="889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uk-UA" dirty="0"/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107" y="5365956"/>
                <a:ext cx="906787" cy="8897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единительная линия 7"/>
          <p:cNvCxnSpPr/>
          <p:nvPr/>
        </p:nvCxnSpPr>
        <p:spPr>
          <a:xfrm>
            <a:off x="7164288" y="5085184"/>
            <a:ext cx="0" cy="136815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189500" y="5487655"/>
                <a:ext cx="9056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uk-UA" dirty="0">
                  <a:solidFill>
                    <a:schemeClr val="bg1"/>
                  </a:solidFill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9500" y="5487655"/>
                <a:ext cx="905697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69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4" y="116632"/>
            <a:ext cx="876592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141" y="404664"/>
            <a:ext cx="3834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Повернемось до початкової змінної:</a:t>
            </a:r>
          </a:p>
          <a:p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131" y="1607892"/>
                <a:ext cx="2123466" cy="1785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tg</m:t>
                          </m:r>
                        </m:fName>
                        <m:e>
                          <m:f>
                            <m:f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ru-RU" i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num>
                            <m:den>
                              <m:r>
                                <a:rPr lang="ru-RU" i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ru-RU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uk-UA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num>
                        <m:den>
                          <m:r>
                            <a:rPr lang="en-US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π</m:t>
                          </m:r>
                        </m:num>
                        <m:den>
                          <m:r>
                            <a:rPr lang="en-US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πk</m:t>
                      </m:r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k</m:t>
                      </m:r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Z</m:t>
                      </m:r>
                    </m:oMath>
                  </m:oMathPara>
                </a14:m>
                <a:endParaRPr lang="uk-UA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x</m:t>
                      </m:r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π</m:t>
                          </m:r>
                        </m:num>
                        <m:den>
                          <m:r>
                            <a:rPr lang="en-US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πk</m:t>
                      </m:r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k</m:t>
                      </m:r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Z</m:t>
                      </m:r>
                    </m:oMath>
                  </m:oMathPara>
                </a14:m>
                <a:endParaRPr lang="uk-UA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131" y="1607892"/>
                <a:ext cx="2123466" cy="17851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Прямая соединительная линия 6"/>
          <p:cNvCxnSpPr/>
          <p:nvPr/>
        </p:nvCxnSpPr>
        <p:spPr>
          <a:xfrm>
            <a:off x="4375925" y="1276308"/>
            <a:ext cx="0" cy="244827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35666" y="1462468"/>
                <a:ext cx="2961067" cy="1930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tg</m:t>
                          </m:r>
                        </m:fName>
                        <m:e>
                          <m:f>
                            <m:f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ru-RU" i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x</m:t>
                              </m:r>
                            </m:num>
                            <m:den>
                              <m:r>
                                <a:rPr lang="ru-RU" i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ru-RU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ru-RU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uk-UA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</m:num>
                        <m:den>
                          <m:r>
                            <a:rPr lang="en-US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arctg</m:t>
                          </m:r>
                        </m:fName>
                        <m:e>
                          <m:f>
                            <m:f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πm</m:t>
                      </m:r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m</m:t>
                      </m:r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Z</m:t>
                      </m:r>
                    </m:oMath>
                  </m:oMathPara>
                </a14:m>
                <a:endParaRPr lang="uk-UA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x</m:t>
                      </m:r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=2</m:t>
                      </m:r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arctg</m:t>
                          </m:r>
                        </m:fName>
                        <m:e>
                          <m:f>
                            <m:f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πm</m:t>
                      </m:r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m</m:t>
                      </m:r>
                      <m: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i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Z</m:t>
                      </m:r>
                    </m:oMath>
                  </m:oMathPara>
                </a14:m>
                <a:endParaRPr lang="uk-UA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5666" y="1462468"/>
                <a:ext cx="2961067" cy="193052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15816" y="3931866"/>
                <a:ext cx="503054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Відповідь:</a:t>
                </a:r>
                <a14:m>
                  <m:oMath xmlns:m="http://schemas.openxmlformats.org/officeDocument/2006/math"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+2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𝑘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𝑘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;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2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𝑎𝑟𝑐𝑡𝑔</m:t>
                        </m:r>
                      </m:fName>
                      <m:e>
                        <m:f>
                          <m:f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+2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𝑚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𝑚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3931866"/>
                <a:ext cx="5030544" cy="769441"/>
              </a:xfrm>
              <a:prstGeom prst="rect">
                <a:avLst/>
              </a:prstGeom>
              <a:blipFill rotWithShape="1">
                <a:blip r:embed="rId5"/>
                <a:stretch>
                  <a:fillRect l="-1090" r="-12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21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Заголовок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uk-UA" sz="3100" b="1" i="1" dirty="0" smtClean="0">
                    <a:solidFill>
                      <a:srgbClr val="D82C2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Рівняння, що розв’язуються за допомогою заміни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𝐬𝐢𝐧</m:t>
                        </m:r>
                      </m:fName>
                      <m:e>
                        <m: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  <m: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±</m:t>
                        </m:r>
                        <m:func>
                          <m:funcPr>
                            <m:ctrlPr>
                              <a:rPr lang="uk-UA" sz="3100" b="1" i="1">
                                <a:solidFill>
                                  <a:srgbClr val="D82C28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sz="3100" b="1" i="1">
                                <a:solidFill>
                                  <a:srgbClr val="D82C28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𝐜𝐨𝐬</m:t>
                            </m:r>
                          </m:fName>
                          <m:e>
                            <m:r>
                              <a:rPr lang="uk-UA" sz="3100" b="1" i="1">
                                <a:solidFill>
                                  <a:srgbClr val="D82C28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func>
                        <m: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  <m:r>
                          <a:rPr lang="uk-UA" sz="3100" b="1" i="1">
                            <a:solidFill>
                              <a:srgbClr val="D82C28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𝒕</m:t>
                        </m:r>
                      </m:e>
                    </m:func>
                  </m:oMath>
                </a14:m>
                <a:r>
                  <a:rPr lang="uk-UA" dirty="0"/>
                  <a:t/>
                </a:r>
                <a:br>
                  <a:rPr lang="uk-UA" dirty="0"/>
                </a:br>
                <a:endParaRPr lang="uk-UA" dirty="0"/>
              </a:p>
            </p:txBody>
          </p:sp>
        </mc:Choice>
        <mc:Fallback>
          <p:sp>
            <p:nvSpPr>
              <p:cNvPr id="2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667" t="-23404" r="-200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uk-UA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Зустрічаються такі тригонометричні рівняння, в яких доцільною є заміна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±</m:t>
                        </m:r>
                        <m:func>
                          <m:funcPr>
                            <m:ctrlP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𝑐𝑜𝑠</m:t>
                            </m:r>
                          </m:fName>
                          <m:e>
                            <m: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</m:t>
                        </m:r>
                      </m:e>
                    </m:func>
                  </m:oMath>
                </a14:m>
                <a:r>
                  <a:rPr lang="uk-UA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Проте слід пам’ятати, що якщо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±</m:t>
                        </m:r>
                        <m:func>
                          <m:funcPr>
                            <m:ctrlP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𝑐𝑜𝑠</m:t>
                            </m:r>
                          </m:fName>
                          <m:e>
                            <m: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</m:t>
                        </m:r>
                      </m:e>
                    </m:func>
                  </m:oMath>
                </a14:m>
                <a:r>
                  <a:rPr lang="uk-UA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то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uk-UA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uk-UA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uk-UA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±</m:t>
                            </m:r>
                            <m:func>
                              <m:funcPr>
                                <m:ctrlPr>
                                  <a:rPr lang="uk-UA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uk-UA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lang="uk-UA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uk-UA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uk-UA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𝑠𝑖𝑛</m:t>
                            </m:r>
                          </m:e>
                          <m:sup>
                            <m: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±2</m:t>
                    </m:r>
                    <m:func>
                      <m:funcPr>
                        <m:ctrlP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func>
                      <m:funcPr>
                        <m:ctrlP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func>
                      <m:funcPr>
                        <m:ctrlP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𝑐𝑜𝑠</m:t>
                            </m:r>
                          </m:e>
                          <m:sup>
                            <m:r>
                              <a:rPr lang="uk-UA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uk-UA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тобто </a:t>
                </a:r>
                <a14:m>
                  <m:oMath xmlns:m="http://schemas.openxmlformats.org/officeDocument/2006/math">
                    <m:r>
                      <a:rPr lang="uk-UA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±</m:t>
                    </m:r>
                    <m:func>
                      <m:funcPr>
                        <m:ctrlP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uk-UA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uk-UA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−1.</m:t>
                    </m:r>
                  </m:oMath>
                </a14:m>
                <a:endParaRPr lang="uk-UA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00" t="-2022" r="-266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237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3795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5536" y="333626"/>
                <a:ext cx="6745052" cy="503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Приклад. </a:t>
                </a:r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Розв’яжіть рівняння </a:t>
                </a:r>
                <a14:m>
                  <m:oMath xmlns:m="http://schemas.openxmlformats.org/officeDocument/2006/math"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𝒔𝒊𝒏</m:t>
                            </m:r>
                          </m:e>
                          <m:sup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</m:e>
                    </m:func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𝒔𝒊𝒏</m:t>
                        </m:r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</m:e>
                    </m:func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num>
                      <m:den>
                        <m:func>
                          <m:func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𝒔𝒊𝒏</m:t>
                            </m:r>
                          </m:fName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func>
                      </m:den>
                    </m:f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num>
                      <m:den>
                        <m:func>
                          <m:func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𝒔𝒊𝒏</m:t>
                                </m:r>
                              </m:e>
                              <m:sup>
                                <m:r>
                                  <a:rPr lang="uk-UA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fName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func>
                      </m:den>
                    </m:f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𝟔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33626"/>
                <a:ext cx="6745052" cy="503086"/>
              </a:xfrm>
              <a:prstGeom prst="rect">
                <a:avLst/>
              </a:prstGeom>
              <a:blipFill rotWithShape="1">
                <a:blip r:embed="rId3"/>
                <a:stretch>
                  <a:fillRect l="-814" b="-1219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5536" y="836712"/>
                <a:ext cx="4858318" cy="3748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Розв’язання.</a:t>
                </a:r>
              </a:p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ОДЗ: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≠0;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𝑥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uk-UA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2</m:t>
                    </m:r>
                    <m:d>
                      <m:d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𝑠𝑖𝑛</m:t>
                                </m:r>
                              </m:e>
                              <m:sup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uk-UA" i="1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i="1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𝑠𝑖𝑛</m:t>
                                    </m:r>
                                  </m:e>
                                  <m:sup>
                                    <m:r>
                                      <a:rPr lang="uk-UA" i="1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𝑥</m:t>
                                </m:r>
                              </m:e>
                            </m:func>
                          </m:den>
                        </m:f>
                      </m:e>
                    </m: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𝑠𝑖𝑛</m:t>
                            </m:r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𝑥</m:t>
                                </m:r>
                              </m:e>
                            </m:func>
                          </m:den>
                        </m:f>
                      </m:e>
                    </m: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=6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Нехай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𝑠𝑖𝑛</m:t>
                            </m:r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𝑡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; 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lang="uk-UA" i="1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uk-UA" i="1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𝑠𝑖𝑛</m:t>
                                    </m:r>
                                  </m:fName>
                                  <m:e>
                                    <m:r>
                                      <a:rPr lang="uk-UA" i="1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func>
                              </m:den>
                            </m:f>
                          </m:e>
                        </m:d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uk-UA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𝑠𝑖𝑛</m:t>
                            </m:r>
                          </m:e>
                          <m:sup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+2+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𝑠𝑖𝑛</m:t>
                                </m:r>
                              </m:e>
                              <m:sup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𝑠𝑖𝑛</m:t>
                            </m:r>
                          </m:e>
                          <m:sup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𝑠𝑖𝑛</m:t>
                                </m:r>
                              </m:e>
                              <m:sup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−2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2</m:t>
                    </m:r>
                    <m:d>
                      <m:d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−2</m:t>
                        </m:r>
                      </m:e>
                    </m: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𝑡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−6=0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2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𝑡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−10=0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⟦"/>
                        <m:endChr m:val=""/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𝑡</m:t>
                            </m:r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num>
                          <m:den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𝑡</m:t>
                            </m:r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=2</m:t>
                            </m:r>
                          </m:den>
                        </m:f>
                      </m:e>
                    </m:d>
                  </m:oMath>
                </a14:m>
                <a:endParaRPr lang="uk-UA" i="1" dirty="0"/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836712"/>
                <a:ext cx="4858318" cy="3748590"/>
              </a:xfrm>
              <a:prstGeom prst="rect">
                <a:avLst/>
              </a:prstGeom>
              <a:blipFill rotWithShape="1">
                <a:blip r:embed="rId4"/>
                <a:stretch>
                  <a:fillRect l="-1255" t="-81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990641" y="3101603"/>
                <a:ext cx="3247749" cy="2546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ru-RU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ru-RU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ru-RU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ru-RU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ru-RU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ru-RU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ru-RU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2</m:t>
                      </m:r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+5</m:t>
                      </m:r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+2=0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"/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=−2−</m:t>
                              </m:r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коренів немає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den>
                          </m:f>
                        </m:e>
                      </m:d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𝑥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+1</m:t>
                          </m:r>
                        </m:sup>
                      </m:sSup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𝑛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∈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641" y="3101603"/>
                <a:ext cx="3247749" cy="254685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единительная линия 7"/>
          <p:cNvCxnSpPr/>
          <p:nvPr/>
        </p:nvCxnSpPr>
        <p:spPr>
          <a:xfrm>
            <a:off x="6218508" y="2710815"/>
            <a:ext cx="0" cy="309634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00190" y="3101603"/>
                <a:ext cx="2603533" cy="2219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ru-RU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ru-RU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ru-RU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ru-RU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ru-RU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  <m:r>
                        <a:rPr lang="ru-RU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=2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−2</m:t>
                      </m:r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+1=0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𝑥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+2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𝜋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𝑘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𝑘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∈</m:t>
                      </m:r>
                      <m:r>
                        <a:rPr lang="en-US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0" y="3101603"/>
                <a:ext cx="2603533" cy="22194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90641" y="5864547"/>
                <a:ext cx="4915898" cy="457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Відповідь:</a:t>
                </a:r>
                <a14:m>
                  <m:oMath xmlns:m="http://schemas.openxmlformats.org/officeDocument/2006/math"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𝑛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+1</m:t>
                        </m:r>
                      </m:sup>
                    </m:sSup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; 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+2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𝑘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𝑘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641" y="5864547"/>
                <a:ext cx="4915898" cy="457498"/>
              </a:xfrm>
              <a:prstGeom prst="rect">
                <a:avLst/>
              </a:prstGeom>
              <a:blipFill rotWithShape="1">
                <a:blip r:embed="rId7"/>
                <a:stretch>
                  <a:fillRect l="-1241" t="-1333" b="-1466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45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b="1" i="1" dirty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Розв’язування тригонометричних дробово-раціональних рівнянь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uk-UA" sz="28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Тригонометричні дробово-раціональні рівняння – це рівняння, що містять тригонометричні функції у знаменнику і зводяться до виду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uk-UA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uk-UA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lang="uk-UA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𝜑</m:t>
                        </m:r>
                        <m:d>
                          <m:dPr>
                            <m:ctrlPr>
                              <a:rPr lang="uk-UA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uk-UA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d>
                      </m:den>
                    </m:f>
                    <m:r>
                      <a:rPr lang="uk-UA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=0</m:t>
                    </m:r>
                  </m:oMath>
                </a14:m>
                <a:r>
                  <a:rPr lang="uk-UA" sz="28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Такі рівняння можуть містити, так звані, сторонні  розв’язки. Сторонніх розв’язків позбуваються за допомогою врахування додаткових умов (знаменник дробу не може дорівнювати нулю).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348" r="-185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70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6" y="188640"/>
            <a:ext cx="886163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95536" y="412943"/>
                <a:ext cx="4646208" cy="495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Приклад. </a:t>
                </a:r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Розв’яжіть рівняння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  <m:func>
                          <m:func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𝒄𝒐𝒔</m:t>
                            </m:r>
                          </m:fName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𝟐</m:t>
                            </m:r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func>
                      </m:num>
                      <m:den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func>
                          <m:func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𝒄𝒐𝒔</m:t>
                            </m:r>
                          </m:fName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func>
                      </m:den>
                    </m:f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𝟎</m:t>
                    </m:r>
                  </m:oMath>
                </a14:m>
                <a:r>
                  <a:rPr lang="uk-UA" b="1" dirty="0">
                    <a:solidFill>
                      <a:schemeClr val="bg1"/>
                    </a:solidFill>
                  </a:rPr>
                  <a:t>.</a:t>
                </a:r>
                <a:endParaRPr lang="uk-UA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12943"/>
                <a:ext cx="4646208" cy="495777"/>
              </a:xfrm>
              <a:prstGeom prst="rect">
                <a:avLst/>
              </a:prstGeom>
              <a:blipFill rotWithShape="1">
                <a:blip r:embed="rId3"/>
                <a:stretch>
                  <a:fillRect l="-1181" b="-1358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5536" y="974696"/>
                <a:ext cx="8424936" cy="2988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Розв’язання</a:t>
                </a: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Використавши умову, за якої дріб дорівнює 0, і те, що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2+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≠0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для будь-якого дійсного значення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𝑥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𝑐𝑜𝑠</m:t>
                                </m:r>
                              </m:fName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𝑥</m:t>
                                </m:r>
                              </m:e>
                            </m:func>
                          </m:e>
                        </m:d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≤1</m:t>
                        </m:r>
                      </m:e>
                    </m:d>
                  </m:oMath>
                </a14:m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маємо: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1+2</m:t>
                      </m:r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2</m:t>
                      </m:r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2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𝑥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=±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𝜋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+2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𝜋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𝑛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𝑛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∈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uk-UA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𝑥</m:t>
                      </m:r>
                      <m:r>
                        <a:rPr lang="uk-UA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=±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𝜋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𝑛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𝑛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∈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974696"/>
                <a:ext cx="8424936" cy="2988767"/>
              </a:xfrm>
              <a:prstGeom prst="rect">
                <a:avLst/>
              </a:prstGeom>
              <a:blipFill rotWithShape="1">
                <a:blip r:embed="rId4"/>
                <a:stretch>
                  <a:fillRect l="-651" t="-122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7280" y="3702552"/>
                <a:ext cx="2731838" cy="734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Відповідь:</a:t>
                </a:r>
                <a14:m>
                  <m:oMath xmlns:m="http://schemas.openxmlformats.org/officeDocument/2006/math"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±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80" y="3702552"/>
                <a:ext cx="2731838" cy="734560"/>
              </a:xfrm>
              <a:prstGeom prst="rect">
                <a:avLst/>
              </a:prstGeom>
              <a:blipFill rotWithShape="1">
                <a:blip r:embed="rId5"/>
                <a:stretch>
                  <a:fillRect l="-2004" r="-44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694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b="1" i="1" dirty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Тригонометричні рівняння з параметрами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30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Рівняння з параметрами – це рівняння, до запису якого, крім змінної та числових коефіцієнтів входять також буквені коефіцієнти – параметри. Розв’язати тригонометричне рівняння з параметрами – значить для будь-якого припустимого значення параметра знайти множину всіх розв’язків даного рівняння. Таким чином розв’язання задач з параметром відрізняється від розв’язання аналогічної задачі без параметра, необхідністю дослідити всі можливі значення невідомого при всіх припустимих значеннях параметра.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149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1520" y="332656"/>
                <a:ext cx="6730882" cy="395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Приклад. </a:t>
                </a:r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Розв’яжіть рівняння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𝒔𝒊𝒏</m:t>
                            </m:r>
                          </m:e>
                          <m:sup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</m:e>
                    </m:func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d>
                      <m:d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𝒂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∙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𝒔𝒊𝒏</m:t>
                        </m:r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</m:e>
                    </m:func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</m:t>
                    </m:r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𝟒</m:t>
                    </m:r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𝒂</m:t>
                    </m:r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𝟎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32656"/>
                <a:ext cx="6730882" cy="395942"/>
              </a:xfrm>
              <a:prstGeom prst="rect">
                <a:avLst/>
              </a:prstGeom>
              <a:blipFill rotWithShape="1">
                <a:blip r:embed="rId3"/>
                <a:stretch>
                  <a:fillRect l="-815" t="-1538" b="-3076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0633" y="894309"/>
                <a:ext cx="6086153" cy="2563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Розв’язання</a:t>
                </a: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endParaRPr lang="uk-UA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Нехай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𝑡</m:t>
                    </m:r>
                  </m:oMath>
                </a14:m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≤1; 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+2</m:t>
                    </m:r>
                    <m:d>
                      <m:d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𝑎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−1</m:t>
                        </m:r>
                      </m:e>
                    </m: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𝑡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−4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𝑎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=0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𝐷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𝑎</m:t>
                            </m:r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+4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𝑎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−2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𝑎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+1+4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𝑎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𝑎</m:t>
                            </m:r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≥0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=−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𝑎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+1+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𝑎</m:t>
                      </m:r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+1=2−не задовольняє умову </m:t>
                      </m:r>
                      <m:d>
                        <m:dPr>
                          <m:begChr m:val="|"/>
                          <m:endChr m:val="|"/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≤1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=−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𝑎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+1−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𝑎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−1=−2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𝑎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−2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≤1;2</m:t>
                    </m:r>
                    <m:d>
                      <m:dPr>
                        <m:begChr m:val="|"/>
                        <m:endChr m:val="|"/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≤1; </m:t>
                    </m:r>
                    <m:d>
                      <m:dPr>
                        <m:begChr m:val="|"/>
                        <m:endChr m:val="|"/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≤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=−2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𝑎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;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𝑥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𝑛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∙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𝑎𝑟𝑐𝑠𝑖𝑛</m:t>
                        </m:r>
                      </m:fName>
                      <m:e>
                        <m:d>
                          <m:d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33" y="894309"/>
                <a:ext cx="6086153" cy="2563009"/>
              </a:xfrm>
              <a:prstGeom prst="rect">
                <a:avLst/>
              </a:prstGeom>
              <a:blipFill rotWithShape="1">
                <a:blip r:embed="rId4"/>
                <a:stretch>
                  <a:fillRect l="-901" t="-142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2771" y="3786935"/>
                <a:ext cx="6579365" cy="5048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Відповідь: </a:t>
                </a:r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при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𝑎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; </m:t>
                        </m:r>
                        <m:f>
                          <m:f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𝑥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𝑛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∙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𝑎𝑟𝑐𝑠𝑖𝑛</m:t>
                        </m:r>
                      </m:fName>
                      <m:e>
                        <m:d>
                          <m:d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𝜋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71" y="3786935"/>
                <a:ext cx="6579365" cy="504818"/>
              </a:xfrm>
              <a:prstGeom prst="rect">
                <a:avLst/>
              </a:prstGeom>
              <a:blipFill rotWithShape="1">
                <a:blip r:embed="rId5"/>
                <a:stretch>
                  <a:fillRect l="-833" b="-1204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574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i="1" dirty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Тригонометричні рівняння, що містять ірраціональність</a:t>
            </a:r>
            <a:endParaRPr lang="uk-UA" sz="2800" dirty="0">
              <a:solidFill>
                <a:srgbClr val="D82C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тригонометричні рівняння, що містять в собі тригонометричну функцію під знаком радикала будь-якого степеня. Розв’язки рівняння такого типу обов’язково повинні перевірятись на їх належність ОДЗ рівняння.</a:t>
            </a:r>
          </a:p>
        </p:txBody>
      </p:sp>
    </p:spTree>
    <p:extLst>
      <p:ext uri="{BB962C8B-B14F-4D97-AF65-F5344CB8AC3E}">
        <p14:creationId xmlns:p14="http://schemas.microsoft.com/office/powerpoint/2010/main" val="344016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0" y="148479"/>
            <a:ext cx="8897337" cy="659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6612" y="404664"/>
                <a:ext cx="6694012" cy="395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Приклад. </a:t>
                </a:r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Розв’яжіть рівняння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𝐬𝐢𝐧</m:t>
                            </m:r>
                          </m:e>
                          <m:sup>
                            <m:r>
                              <a:rPr lang="uk-UA" b="1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</m:e>
                    </m:func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d>
                      <m:d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𝒂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∙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𝐬𝐢𝐧</m:t>
                        </m:r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</m:e>
                    </m:func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</m:t>
                    </m:r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𝟒</m:t>
                    </m:r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𝒂</m:t>
                    </m:r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𝟎</m:t>
                    </m:r>
                  </m:oMath>
                </a14:m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12" y="404664"/>
                <a:ext cx="6694012" cy="395942"/>
              </a:xfrm>
              <a:prstGeom prst="rect">
                <a:avLst/>
              </a:prstGeom>
              <a:blipFill rotWithShape="1">
                <a:blip r:embed="rId3"/>
                <a:stretch>
                  <a:fillRect l="-820" r="-455" b="-3230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3528" y="863764"/>
                <a:ext cx="6519092" cy="4139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Розв’язання.</a:t>
                </a:r>
              </a:p>
              <a:p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ОДЗ: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𝑥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𝑹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radPr>
                      <m:deg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deg>
                      <m:e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𝑠𝑖𝑛</m:t>
                                </m:r>
                              </m:e>
                              <m:sup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e>
                    </m:ra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rad>
                      <m:rad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radPr>
                      <m:deg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deg>
                      <m:e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𝑠𝑖𝑛</m:t>
                                </m:r>
                              </m:e>
                              <m:sup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e>
                    </m:ra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ad>
                      <m:rad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radPr>
                      <m:deg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4</m:t>
                        </m:r>
                      </m:e>
                    </m:rad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ad>
                              <m:rad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radPr>
                              <m:deg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3</m:t>
                                </m:r>
                              </m:deg>
                              <m:e>
                                <m:func>
                                  <m:funcPr>
                                    <m:ctrlPr>
                                      <a:rPr lang="uk-UA" i="1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uk-UA" i="1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uk-UA" i="1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𝑠𝑖𝑛</m:t>
                                        </m:r>
                                      </m:e>
                                      <m:sup>
                                        <m:r>
                                          <a:rPr lang="uk-UA" i="1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uk-UA" i="1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func>
                              </m:e>
                            </m:rad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+</m:t>
                            </m:r>
                            <m:rad>
                              <m:rad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radPr>
                              <m:deg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3</m:t>
                                </m:r>
                              </m:deg>
                              <m:e>
                                <m:func>
                                  <m:funcPr>
                                    <m:ctrlPr>
                                      <a:rPr lang="uk-UA" i="1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uk-UA" i="1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uk-UA" i="1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𝑠𝑖𝑛</m:t>
                                        </m:r>
                                      </m:e>
                                      <m:sup>
                                        <m:r>
                                          <a:rPr lang="uk-UA" i="1">
                                            <a:solidFill>
                                              <a:schemeClr val="bg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uk-UA" i="1">
                                        <a:solidFill>
                                          <a:schemeClr val="bg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func>
                              </m:e>
                            </m:rad>
                          </m:e>
                        </m:d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4</m:t>
                        </m:r>
                      </m:e>
                    </m:rad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Застосуємо формулу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𝑎</m:t>
                            </m:r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+</m:t>
                            </m:r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𝑏</m:t>
                        </m:r>
                      </m:e>
                      <m:sup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+3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𝑎𝑏</m:t>
                    </m:r>
                    <m:d>
                      <m:d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dPr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𝑎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𝑏</m:t>
                        </m:r>
                      </m:e>
                    </m: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: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+3</m:t>
                      </m:r>
                      <m:rad>
                        <m:rad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deg>
                        <m:e>
                          <m:func>
                            <m:func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rad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∙</m:t>
                      </m:r>
                      <m:rad>
                        <m:rad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deg>
                        <m:e>
                          <m:func>
                            <m:func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𝑐𝑜𝑠</m:t>
                                  </m:r>
                                </m:e>
                                <m:sup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rad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∙</m:t>
                      </m:r>
                      <m:d>
                        <m:d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rad>
                            <m:rad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radPr>
                            <m:deg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3</m:t>
                              </m:r>
                            </m:deg>
                            <m:e>
                              <m:func>
                                <m:func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uk-UA" i="1">
                                          <a:solidFill>
                                            <a:schemeClr val="bg1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uk-UA" i="1">
                                          <a:solidFill>
                                            <a:schemeClr val="bg1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𝑠𝑖𝑛</m:t>
                                      </m:r>
                                    </m:e>
                                    <m:sup>
                                      <m:r>
                                        <a:rPr lang="uk-UA" i="1">
                                          <a:solidFill>
                                            <a:schemeClr val="bg1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rad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+</m:t>
                          </m:r>
                          <m:rad>
                            <m:radPr>
                              <m:ctrlP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radPr>
                            <m:deg>
                              <m:r>
                                <a:rPr lang="uk-UA" i="1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3</m:t>
                              </m:r>
                            </m:deg>
                            <m:e>
                              <m:func>
                                <m:funcPr>
                                  <m:ctrlP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uk-UA" i="1">
                                          <a:solidFill>
                                            <a:schemeClr val="bg1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uk-UA" i="1">
                                          <a:solidFill>
                                            <a:schemeClr val="bg1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𝑐𝑜𝑠</m:t>
                                      </m:r>
                                    </m:e>
                                    <m:sup>
                                      <m:r>
                                        <a:rPr lang="uk-UA" i="1">
                                          <a:solidFill>
                                            <a:schemeClr val="bg1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uk-UA" i="1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func>
                            </m:e>
                          </m:rad>
                        </m:e>
                      </m:d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=4</m:t>
                      </m:r>
                    </m:oMath>
                  </m:oMathPara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1+3</m:t>
                    </m:r>
                    <m:rad>
                      <m:rad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radPr>
                      <m:deg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deg>
                      <m:e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𝑠𝑖𝑛</m:t>
                                </m:r>
                              </m:e>
                              <m:sup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e>
                    </m:ra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∙</m:t>
                    </m:r>
                    <m:rad>
                      <m:rad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radPr>
                      <m:deg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deg>
                      <m:e>
                        <m:func>
                          <m:func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𝑐𝑜𝑠</m:t>
                                </m:r>
                              </m:e>
                              <m:sup>
                                <m:r>
                                  <a:rPr lang="uk-UA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e>
                    </m:ra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∙</m:t>
                    </m:r>
                    <m:rad>
                      <m:rad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radPr>
                      <m:deg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deg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4</m:t>
                        </m:r>
                      </m:e>
                    </m:rad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=4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27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𝑠𝑖𝑛</m:t>
                            </m:r>
                          </m:e>
                          <m:sup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∙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𝑐𝑜𝑠</m:t>
                            </m:r>
                          </m:e>
                          <m:sup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∙4=27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𝑠𝑖𝑛</m:t>
                            </m:r>
                          </m:e>
                          <m:sup>
                            <m:r>
                              <a:rPr lang="uk-UA" i="1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=1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𝑥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𝜋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𝑛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863764"/>
                <a:ext cx="6519092" cy="4139916"/>
              </a:xfrm>
              <a:prstGeom prst="rect">
                <a:avLst/>
              </a:prstGeom>
              <a:blipFill rotWithShape="1">
                <a:blip r:embed="rId4"/>
                <a:stretch>
                  <a:fillRect l="-842" t="-88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55776" y="4293096"/>
                <a:ext cx="2484976" cy="734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Відповідь:</a:t>
                </a:r>
                <a14:m>
                  <m:oMath xmlns:m="http://schemas.openxmlformats.org/officeDocument/2006/math">
                    <m:r>
                      <a:rPr lang="uk-UA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uk-UA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uk-UA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𝜋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𝑛</m:t>
                        </m:r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uk-UA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, </m:t>
                    </m:r>
                    <m:r>
                      <a:rPr lang="uk-UA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𝑛</m:t>
                    </m:r>
                    <m:r>
                      <a:rPr lang="uk-UA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∈</m:t>
                    </m:r>
                    <m:r>
                      <a:rPr lang="uk-UA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𝑍</m:t>
                    </m:r>
                  </m:oMath>
                </a14:m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4293096"/>
                <a:ext cx="2484976" cy="734560"/>
              </a:xfrm>
              <a:prstGeom prst="rect">
                <a:avLst/>
              </a:prstGeom>
              <a:blipFill rotWithShape="1">
                <a:blip r:embed="rId5"/>
                <a:stretch>
                  <a:fillRect l="-2206" t="-826" r="-49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41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севолод\Desktop\paper-texture-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936995"/>
            <a:ext cx="66247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Значний внесок у розвиток тригонометрії внесли арабські вчені </a:t>
            </a:r>
            <a:r>
              <a:rPr lang="uk-UA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аль-Батанов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(850-929) і </a:t>
            </a:r>
            <a:r>
              <a:rPr lang="uk-UA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Абуль-Вефа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Мухамед-бен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Мухамед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(940-998), який склав таблиці синусів і тангенсів через 10' з точністю до 1/604. Теорему синусів уже знали індійський вчений </a:t>
            </a:r>
            <a:r>
              <a:rPr lang="uk-UA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Бхаскара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та азербайджанський астроном і математик </a:t>
            </a:r>
            <a:r>
              <a:rPr lang="uk-UA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Насіреддін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Тусі </a:t>
            </a:r>
            <a:r>
              <a:rPr lang="uk-UA" b="1" i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Мухамед</a:t>
            </a:r>
            <a:r>
              <a:rPr lang="uk-UA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Теорему тангенсів довів  Йоганн Мюллер (1436-1476). Довгий час тригонометрія носила чисто геометричний характер. Такою вона була ще і в середньовіччі. Поступово тригонометрія органічно увійшла в математичний аналіз, механіку, фізику і технічні дисципліни. Починаючи з XVII ст., тригонометричні функції почали застосовувати до розв’язування рівнянь, задач механіки, оптики, електрики, радіотехніки,  розповсюдження хвиль,  для вивчення змінного електричного струму тощо. Тому тригонометричні функції всебічно і глибоко досліджувалися . Знання графіків та властивостей тригонометричних функцій дозволяють знаходити розв’язки тригонометричних рівнянь.</a:t>
            </a:r>
          </a:p>
        </p:txBody>
      </p:sp>
    </p:spTree>
    <p:extLst>
      <p:ext uri="{BB962C8B-B14F-4D97-AF65-F5344CB8AC3E}">
        <p14:creationId xmlns:p14="http://schemas.microsoft.com/office/powerpoint/2010/main" val="200869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44624"/>
            <a:ext cx="9036496" cy="681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4139952" y="1628800"/>
            <a:ext cx="0" cy="36724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611560" y="3465414"/>
            <a:ext cx="7920880" cy="107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491" name="Полилиния 20490"/>
          <p:cNvSpPr/>
          <p:nvPr/>
        </p:nvSpPr>
        <p:spPr>
          <a:xfrm>
            <a:off x="1926857" y="2367447"/>
            <a:ext cx="4589359" cy="2204628"/>
          </a:xfrm>
          <a:custGeom>
            <a:avLst/>
            <a:gdLst>
              <a:gd name="connsiteX0" fmla="*/ 0 w 4085303"/>
              <a:gd name="connsiteY0" fmla="*/ 1165142 h 2271415"/>
              <a:gd name="connsiteX1" fmla="*/ 530941 w 4085303"/>
              <a:gd name="connsiteY1" fmla="*/ 118006 h 2271415"/>
              <a:gd name="connsiteX2" fmla="*/ 1519083 w 4085303"/>
              <a:gd name="connsiteY2" fmla="*/ 2271271 h 2271415"/>
              <a:gd name="connsiteX3" fmla="*/ 2433483 w 4085303"/>
              <a:gd name="connsiteY3" fmla="*/ 19 h 2271415"/>
              <a:gd name="connsiteX4" fmla="*/ 3318387 w 4085303"/>
              <a:gd name="connsiteY4" fmla="*/ 2227025 h 2271415"/>
              <a:gd name="connsiteX5" fmla="*/ 4085303 w 4085303"/>
              <a:gd name="connsiteY5" fmla="*/ 1120896 h 227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5303" h="2271415">
                <a:moveTo>
                  <a:pt x="0" y="1165142"/>
                </a:moveTo>
                <a:cubicBezTo>
                  <a:pt x="138880" y="549396"/>
                  <a:pt x="277761" y="-66349"/>
                  <a:pt x="530941" y="118006"/>
                </a:cubicBezTo>
                <a:cubicBezTo>
                  <a:pt x="784121" y="302361"/>
                  <a:pt x="1201993" y="2290935"/>
                  <a:pt x="1519083" y="2271271"/>
                </a:cubicBezTo>
                <a:cubicBezTo>
                  <a:pt x="1836173" y="2251607"/>
                  <a:pt x="2133599" y="7393"/>
                  <a:pt x="2433483" y="19"/>
                </a:cubicBezTo>
                <a:cubicBezTo>
                  <a:pt x="2733367" y="-7355"/>
                  <a:pt x="3043084" y="2040212"/>
                  <a:pt x="3318387" y="2227025"/>
                </a:cubicBezTo>
                <a:cubicBezTo>
                  <a:pt x="3593690" y="2413838"/>
                  <a:pt x="3839496" y="1767367"/>
                  <a:pt x="4085303" y="112089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492" name="Полилиния 20491"/>
          <p:cNvSpPr/>
          <p:nvPr/>
        </p:nvSpPr>
        <p:spPr>
          <a:xfrm>
            <a:off x="2051720" y="2334072"/>
            <a:ext cx="4032448" cy="2238004"/>
          </a:xfrm>
          <a:custGeom>
            <a:avLst/>
            <a:gdLst>
              <a:gd name="connsiteX0" fmla="*/ 0 w 3657600"/>
              <a:gd name="connsiteY0" fmla="*/ 44246 h 2271327"/>
              <a:gd name="connsiteX1" fmla="*/ 825909 w 3657600"/>
              <a:gd name="connsiteY1" fmla="*/ 2271252 h 2271327"/>
              <a:gd name="connsiteX2" fmla="*/ 1932038 w 3657600"/>
              <a:gd name="connsiteY2" fmla="*/ 132736 h 2271327"/>
              <a:gd name="connsiteX3" fmla="*/ 2728451 w 3657600"/>
              <a:gd name="connsiteY3" fmla="*/ 2241755 h 2271327"/>
              <a:gd name="connsiteX4" fmla="*/ 3657600 w 3657600"/>
              <a:gd name="connsiteY4" fmla="*/ 0 h 2271327"/>
              <a:gd name="connsiteX5" fmla="*/ 3657600 w 3657600"/>
              <a:gd name="connsiteY5" fmla="*/ 0 h 227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71327">
                <a:moveTo>
                  <a:pt x="0" y="44246"/>
                </a:moveTo>
                <a:cubicBezTo>
                  <a:pt x="251951" y="1150375"/>
                  <a:pt x="503903" y="2256504"/>
                  <a:pt x="825909" y="2271252"/>
                </a:cubicBezTo>
                <a:cubicBezTo>
                  <a:pt x="1147915" y="2286000"/>
                  <a:pt x="1614948" y="137652"/>
                  <a:pt x="1932038" y="132736"/>
                </a:cubicBezTo>
                <a:cubicBezTo>
                  <a:pt x="2249128" y="127820"/>
                  <a:pt x="2440857" y="2263878"/>
                  <a:pt x="2728451" y="2241755"/>
                </a:cubicBezTo>
                <a:cubicBezTo>
                  <a:pt x="3016045" y="2219632"/>
                  <a:pt x="3657600" y="0"/>
                  <a:pt x="3657600" y="0"/>
                </a:cubicBezTo>
                <a:lnTo>
                  <a:pt x="3657600" y="0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493" name="TextBox 20492"/>
          <p:cNvSpPr txBox="1"/>
          <p:nvPr/>
        </p:nvSpPr>
        <p:spPr>
          <a:xfrm>
            <a:off x="3944886" y="2812358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20494" name="TextBox 20493"/>
          <p:cNvSpPr txBox="1"/>
          <p:nvPr/>
        </p:nvSpPr>
        <p:spPr>
          <a:xfrm>
            <a:off x="3948552" y="1765265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495" name="TextBox 20494"/>
          <p:cNvSpPr txBox="1"/>
          <p:nvPr/>
        </p:nvSpPr>
        <p:spPr>
          <a:xfrm>
            <a:off x="2177146" y="2845385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20496" name="TextBox 20495"/>
          <p:cNvSpPr txBox="1"/>
          <p:nvPr/>
        </p:nvSpPr>
        <p:spPr>
          <a:xfrm>
            <a:off x="1732960" y="2839127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20497" name="TextBox 20496"/>
          <p:cNvSpPr txBox="1"/>
          <p:nvPr/>
        </p:nvSpPr>
        <p:spPr>
          <a:xfrm>
            <a:off x="2834987" y="2826793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20498" name="TextBox 20497"/>
          <p:cNvSpPr txBox="1"/>
          <p:nvPr/>
        </p:nvSpPr>
        <p:spPr>
          <a:xfrm>
            <a:off x="3392965" y="2812357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20499" name="TextBox 20498"/>
          <p:cNvSpPr txBox="1"/>
          <p:nvPr/>
        </p:nvSpPr>
        <p:spPr>
          <a:xfrm>
            <a:off x="4453932" y="2799218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20500" name="TextBox 20499"/>
          <p:cNvSpPr txBox="1"/>
          <p:nvPr/>
        </p:nvSpPr>
        <p:spPr>
          <a:xfrm>
            <a:off x="5004048" y="2780928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20501" name="TextBox 20500"/>
          <p:cNvSpPr txBox="1"/>
          <p:nvPr/>
        </p:nvSpPr>
        <p:spPr>
          <a:xfrm>
            <a:off x="5489514" y="2780928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20502" name="TextBox 20501"/>
          <p:cNvSpPr txBox="1"/>
          <p:nvPr/>
        </p:nvSpPr>
        <p:spPr>
          <a:xfrm>
            <a:off x="6326901" y="2758870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20503" name="TextBox 20502"/>
          <p:cNvSpPr txBox="1"/>
          <p:nvPr/>
        </p:nvSpPr>
        <p:spPr>
          <a:xfrm>
            <a:off x="402843" y="2175247"/>
            <a:ext cx="842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- - - - - - - - - - - - - - - - - - - - - - - - - - - - - - - - - - - - - - - - - - - - - - - - - -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0504" name="TextBox 20503"/>
          <p:cNvSpPr txBox="1"/>
          <p:nvPr/>
        </p:nvSpPr>
        <p:spPr>
          <a:xfrm>
            <a:off x="316033" y="4346520"/>
            <a:ext cx="85955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- - - - - - - - - - - - - - - - - - - - - - - - - - - - - - - - - - - - - - - - - - - - - - - - - - </a:t>
            </a:r>
          </a:p>
          <a:p>
            <a:endParaRPr lang="uk-UA" dirty="0"/>
          </a:p>
        </p:txBody>
      </p:sp>
      <p:sp>
        <p:nvSpPr>
          <p:cNvPr id="20505" name="TextBox 20504"/>
          <p:cNvSpPr txBox="1"/>
          <p:nvPr/>
        </p:nvSpPr>
        <p:spPr>
          <a:xfrm>
            <a:off x="3851920" y="148478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0506" name="TextBox 20505"/>
          <p:cNvSpPr txBox="1"/>
          <p:nvPr/>
        </p:nvSpPr>
        <p:spPr>
          <a:xfrm>
            <a:off x="8320396" y="346500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0507" name="TextBox 20506"/>
          <p:cNvSpPr txBox="1"/>
          <p:nvPr/>
        </p:nvSpPr>
        <p:spPr>
          <a:xfrm>
            <a:off x="3950637" y="3861048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20511" name="TextBox 20510"/>
          <p:cNvSpPr txBox="1"/>
          <p:nvPr/>
        </p:nvSpPr>
        <p:spPr>
          <a:xfrm>
            <a:off x="4139952" y="450912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-1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0512" name="TextBox 20511"/>
          <p:cNvSpPr txBox="1"/>
          <p:nvPr/>
        </p:nvSpPr>
        <p:spPr>
          <a:xfrm>
            <a:off x="4139952" y="20608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0513" name="TextBox 20512"/>
          <p:cNvSpPr txBox="1"/>
          <p:nvPr/>
        </p:nvSpPr>
        <p:spPr>
          <a:xfrm>
            <a:off x="4231842" y="3491716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x₁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0514" name="TextBox 20513"/>
          <p:cNvSpPr txBox="1"/>
          <p:nvPr/>
        </p:nvSpPr>
        <p:spPr>
          <a:xfrm>
            <a:off x="5282977" y="312238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x₂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0515" name="TextBox 20514"/>
          <p:cNvSpPr txBox="1"/>
          <p:nvPr/>
        </p:nvSpPr>
        <p:spPr>
          <a:xfrm>
            <a:off x="3130884" y="313552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x₃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0516" name="TextBox 20515"/>
          <p:cNvSpPr txBox="1"/>
          <p:nvPr/>
        </p:nvSpPr>
        <p:spPr>
          <a:xfrm>
            <a:off x="1953950" y="3519215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x₄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0517" name="TextBox 20516"/>
          <p:cNvSpPr txBox="1"/>
          <p:nvPr/>
        </p:nvSpPr>
        <p:spPr>
          <a:xfrm>
            <a:off x="2670821" y="1731580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y=sin x</a:t>
            </a:r>
            <a:endParaRPr lang="uk-UA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519" name="Прямая со стрелкой 20518"/>
          <p:cNvCxnSpPr/>
          <p:nvPr/>
        </p:nvCxnSpPr>
        <p:spPr>
          <a:xfrm flipH="1">
            <a:off x="2461119" y="2100912"/>
            <a:ext cx="209702" cy="2665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523" name="TextBox 20522"/>
          <p:cNvSpPr txBox="1"/>
          <p:nvPr/>
        </p:nvSpPr>
        <p:spPr>
          <a:xfrm>
            <a:off x="4931006" y="1765265"/>
            <a:ext cx="86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y=cos x</a:t>
            </a:r>
            <a:endParaRPr lang="uk-UA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525" name="Прямая со стрелкой 20524"/>
          <p:cNvCxnSpPr/>
          <p:nvPr/>
        </p:nvCxnSpPr>
        <p:spPr>
          <a:xfrm>
            <a:off x="5704322" y="2110000"/>
            <a:ext cx="289143" cy="208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528" name="TextBox 20527"/>
              <p:cNvSpPr txBox="1"/>
              <p:nvPr/>
            </p:nvSpPr>
            <p:spPr>
              <a:xfrm>
                <a:off x="4716016" y="4575736"/>
                <a:ext cx="429818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Розв’язання</a:t>
                </a: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Запишемо дане рівняння у вигляді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</m:oMath>
                </a14:m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і введемо функції </a:t>
                </a:r>
                <a14:m>
                  <m:oMath xmlns:m="http://schemas.openxmlformats.org/officeDocument/2006/math"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𝑦</m:t>
                    </m:r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uk-UA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та </m:t>
                    </m:r>
                    <m:r>
                      <a:rPr lang="en-US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𝑦</m:t>
                    </m:r>
                    <m:r>
                      <a:rPr lang="en-US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𝑥</m:t>
                        </m:r>
                        <m:r>
                          <a:rPr lang="uk-UA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.</m:t>
                        </m:r>
                      </m:e>
                    </m:func>
                  </m:oMath>
                </a14:m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Побудувавши в одній системі координат графіки цих функцій, знайдемо розв’язки рівняння як абсциси точок перетину графіків</a:t>
                </a:r>
              </a:p>
            </p:txBody>
          </p:sp>
        </mc:Choice>
        <mc:Fallback xmlns="">
          <p:sp>
            <p:nvSpPr>
              <p:cNvPr id="20528" name="TextBox 205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4575736"/>
                <a:ext cx="4298185" cy="1754326"/>
              </a:xfrm>
              <a:prstGeom prst="rect">
                <a:avLst/>
              </a:prstGeom>
              <a:blipFill rotWithShape="1">
                <a:blip r:embed="rId3"/>
                <a:stretch>
                  <a:fillRect l="-1418" t="-2091" r="-284" b="-627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29" name="TextBox 20528"/>
              <p:cNvSpPr txBox="1"/>
              <p:nvPr/>
            </p:nvSpPr>
            <p:spPr>
              <a:xfrm>
                <a:off x="328742" y="463926"/>
                <a:ext cx="51607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Приклад. </a:t>
                </a:r>
                <a:r>
                  <a:rPr lang="uk-UA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Розв’яжіть рівняння</a:t>
                </a: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𝒔𝒊𝒏</m:t>
                        </m:r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</m:e>
                    </m:func>
                    <m:r>
                      <a:rPr lang="uk-UA" b="1" i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−</m:t>
                    </m:r>
                    <m:func>
                      <m:funcPr>
                        <m:ctrlP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𝒄𝒐𝒔</m:t>
                        </m:r>
                      </m:fName>
                      <m:e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  <m:r>
                          <a:rPr lang="uk-UA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𝟎</m:t>
                        </m:r>
                      </m:e>
                    </m:func>
                  </m:oMath>
                </a14:m>
                <a:r>
                  <a:rPr lang="en-US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endParaRPr lang="uk-UA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20529" name="TextBox 205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42" y="463926"/>
                <a:ext cx="516077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1063" t="-5660" r="-59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30" name="TextBox 20529"/>
              <p:cNvSpPr txBox="1"/>
              <p:nvPr/>
            </p:nvSpPr>
            <p:spPr>
              <a:xfrm>
                <a:off x="1922275" y="5914562"/>
                <a:ext cx="27677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Відповідь:</m:t>
                      </m:r>
                      <m:r>
                        <m:rPr>
                          <m:nor/>
                        </m:rPr>
                        <a:rPr lang="en-US" b="1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 </m:t>
                      </m:r>
                      <m:sSub>
                        <m:sSub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 </m:t>
                          </m:r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 </m:t>
                          </m:r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uk-UA" i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uk-UA" i="1" dirty="0"/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20530" name="TextBox 205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275" y="5914562"/>
                <a:ext cx="2767745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211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 animBg="1"/>
      <p:bldP spid="20492" grpId="0" animBg="1"/>
      <p:bldP spid="20493" grpId="0"/>
      <p:bldP spid="20494" grpId="0"/>
      <p:bldP spid="20495" grpId="0"/>
      <p:bldP spid="20496" grpId="0"/>
      <p:bldP spid="20497" grpId="0"/>
      <p:bldP spid="20498" grpId="0"/>
      <p:bldP spid="20499" grpId="0"/>
      <p:bldP spid="20500" grpId="0"/>
      <p:bldP spid="20501" grpId="0"/>
      <p:bldP spid="20502" grpId="0"/>
      <p:bldP spid="20503" grpId="0"/>
      <p:bldP spid="20504" grpId="0"/>
      <p:bldP spid="20505" grpId="0"/>
      <p:bldP spid="20506" grpId="0"/>
      <p:bldP spid="20507" grpId="0"/>
      <p:bldP spid="20511" grpId="0"/>
      <p:bldP spid="20512" grpId="0"/>
      <p:bldP spid="20513" grpId="0"/>
      <p:bldP spid="20514" grpId="0"/>
      <p:bldP spid="20515" grpId="0"/>
      <p:bldP spid="20516" grpId="0"/>
      <p:bldP spid="20517" grpId="0"/>
      <p:bldP spid="20523" grpId="0"/>
      <p:bldP spid="20528" grpId="0"/>
      <p:bldP spid="20529" grpId="0"/>
      <p:bldP spid="205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Дякуємо за  увагу! </a:t>
            </a:r>
            <a:endParaRPr lang="uk-UA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Всеволод\Documents\Bluetooth Folder\20140611_132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03" y="2708920"/>
            <a:ext cx="5902625" cy="332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7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075240" cy="5170586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 невеликого ознайомлення з історією появи </a:t>
            </a:r>
            <a:r>
              <a:rPr lang="uk-UA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тригонометії</a:t>
            </a:r>
            <a:r>
              <a:rPr lang="uk-UA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ж повернемось до того</a:t>
            </a:r>
            <a:br>
              <a:rPr lang="uk-UA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ж  бувають</a:t>
            </a:r>
            <a:br>
              <a:rPr lang="uk-UA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тригонометричні рівняння</a:t>
            </a:r>
            <a:endParaRPr lang="uk-UA" sz="3600" b="1" i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Всеволод\Desktop\Vopro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9000"/>
                    </a14:imgEffect>
                    <a14:imgEffect>
                      <a14:brightnessContrast bright="1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17" y="3351352"/>
            <a:ext cx="833686" cy="8336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0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i="1" dirty="0" smtClean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uk-UA" sz="3600" b="1" i="1" dirty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uk-UA" sz="3600" b="1" i="1" dirty="0" smtClean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очатку ознайомимо вас з найпростішими тригонометричними рівняннями</a:t>
            </a:r>
            <a:endParaRPr lang="uk-UA" sz="3600" b="1" i="1" dirty="0">
              <a:solidFill>
                <a:srgbClr val="D82C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http://posibnyky.vntu.edu.ua/muh_2/9_src/9_image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438" y="15875"/>
            <a:ext cx="1524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51480" y="1996480"/>
                <a:ext cx="8748464" cy="341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i="1" u="sng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Найпростішими тригонометричними</a:t>
                </a:r>
                <a:r>
                  <a:rPr lang="en-US" sz="2400" b="1" i="1" u="sng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uk-UA" sz="2400" b="1" i="1" u="sng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рівняннями</a:t>
                </a:r>
                <a:r>
                  <a:rPr lang="en-US" sz="2400" b="1" i="1" u="sng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</a:t>
                </a:r>
                <a:r>
                  <a:rPr lang="uk-UA" sz="2400" b="1" i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 </a:t>
                </a:r>
                <a:r>
                  <a:rPr lang="uk-UA" sz="2400" b="1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називаються рівняння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𝒔𝒊𝒏</m:t>
                        </m:r>
                      </m:fName>
                      <m:e>
                        <m:r>
                          <a:rPr lang="en-US" sz="2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  <m:r>
                          <a:rPr lang="en-US" sz="2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𝒂</m:t>
                        </m:r>
                      </m:e>
                    </m:func>
                  </m:oMath>
                </a14:m>
                <a:r>
                  <a:rPr lang="uk-UA" sz="2400" b="1" i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   </m:t>
                    </m:r>
                    <m:r>
                      <a:rPr lang="en-US" sz="24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𝒄𝒐𝒔</m:t>
                    </m:r>
                    <m:r>
                      <a:rPr lang="en-US" sz="24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⁡</m:t>
                    </m:r>
                    <m:r>
                      <a:rPr lang="en-US" sz="24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𝒙</m:t>
                    </m:r>
                    <m:r>
                      <a:rPr lang="en-US" sz="24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400" b="1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𝒂</m:t>
                    </m:r>
                  </m:oMath>
                </a14:m>
                <a:r>
                  <a:rPr lang="uk-UA" sz="2400" b="1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 </a:t>
                </a:r>
                <a:r>
                  <a:rPr lang="uk-UA" sz="2400" b="1" i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</a:t>
                </a:r>
                <a:r>
                  <a:rPr lang="en-US" sz="2400" b="1" i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𝒕𝒈𝒙</m:t>
                    </m:r>
                    <m:r>
                      <a:rPr lang="en-US" sz="2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𝒂</m:t>
                    </m:r>
                  </m:oMath>
                </a14:m>
                <a:r>
                  <a:rPr lang="uk-UA" sz="2400" b="1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 </a:t>
                </a:r>
                <a:r>
                  <a:rPr lang="uk-UA" sz="2400" b="1" i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</a:t>
                </a:r>
                <a:r>
                  <a:rPr lang="en-US" sz="2400" b="1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𝒄𝒕𝒈𝒙</m:t>
                    </m:r>
                    <m:r>
                      <a:rPr lang="en-US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𝒂</m:t>
                    </m:r>
                  </m:oMath>
                </a14:m>
                <a:r>
                  <a:rPr lang="uk-UA" sz="2400" b="1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 . Розв’язати найпростіше тригонометричне рівняння – означає знайти множину всіх кутів, що мають дане значення тригонометричної функції. Якщо тригонометричне рівняння не є найпростішим, то за допомогою тотожних перетворень його треба звести до одного або кількох найпростіших, розв’язання яких визначається стандартними формулами.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80" y="1996480"/>
                <a:ext cx="8748464" cy="3416320"/>
              </a:xfrm>
              <a:prstGeom prst="rect">
                <a:avLst/>
              </a:prstGeom>
              <a:blipFill rotWithShape="1">
                <a:blip r:embed="rId3"/>
                <a:stretch>
                  <a:fillRect t="-1607" b="-4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42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7992888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 </a:t>
            </a:r>
            <a:r>
              <a:rPr lang="uk-UA" sz="2800" b="1" dirty="0" smtClean="0">
                <a:solidFill>
                  <a:srgbClr val="D82C28"/>
                </a:solidFill>
              </a:rPr>
              <a:t>Найпростіше </a:t>
            </a:r>
            <a:r>
              <a:rPr lang="uk-UA" sz="2800" b="1" dirty="0">
                <a:solidFill>
                  <a:srgbClr val="D82C28"/>
                </a:solidFill>
              </a:rPr>
              <a:t>тригонометричне рівняння </a:t>
            </a:r>
            <a:r>
              <a:rPr lang="en-U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cosx</a:t>
            </a:r>
            <a:r>
              <a:rPr lang="ru-RU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а</a:t>
            </a:r>
            <a:endParaRPr lang="uk-UA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Всеволод\Desktop\220px-Nuvola_apps_edu_mathematics_blue-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800" y="4653136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севолод\Desktop\writing-board-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8" y="1124744"/>
            <a:ext cx="7107912" cy="433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129114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Якщо</a:t>
            </a:r>
            <a:r>
              <a:rPr lang="ru-RU" dirty="0">
                <a:solidFill>
                  <a:schemeClr val="bg1"/>
                </a:solidFill>
              </a:rPr>
              <a:t> |</a:t>
            </a:r>
            <a:r>
              <a:rPr lang="ru-RU" i="1" dirty="0">
                <a:solidFill>
                  <a:schemeClr val="bg1"/>
                </a:solidFill>
              </a:rPr>
              <a:t>а</a:t>
            </a:r>
            <a:r>
              <a:rPr lang="ru-RU" dirty="0">
                <a:solidFill>
                  <a:schemeClr val="bg1"/>
                </a:solidFill>
              </a:rPr>
              <a:t>| &gt; 1, то </a:t>
            </a:r>
            <a:r>
              <a:rPr lang="ru-RU" dirty="0" err="1">
                <a:solidFill>
                  <a:schemeClr val="bg1"/>
                </a:solidFill>
              </a:rPr>
              <a:t>рівняння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cos </a:t>
            </a:r>
            <a:r>
              <a:rPr lang="en-US" i="1" dirty="0">
                <a:solidFill>
                  <a:schemeClr val="bg1"/>
                </a:solidFill>
              </a:rPr>
              <a:t>x</a:t>
            </a:r>
            <a:r>
              <a:rPr lang="ru-RU" i="1" dirty="0">
                <a:solidFill>
                  <a:schemeClr val="bg1"/>
                </a:solidFill>
              </a:rPr>
              <a:t> = а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має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розв'язків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поскільки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|</a:t>
            </a:r>
            <a:r>
              <a:rPr lang="en-US" dirty="0">
                <a:solidFill>
                  <a:schemeClr val="bg1"/>
                </a:solidFill>
              </a:rPr>
              <a:t>cos </a:t>
            </a:r>
            <a:r>
              <a:rPr lang="en-US" i="1" dirty="0">
                <a:solidFill>
                  <a:schemeClr val="bg1"/>
                </a:solidFill>
              </a:rPr>
              <a:t>x</a:t>
            </a:r>
            <a:r>
              <a:rPr lang="ru-RU" dirty="0">
                <a:solidFill>
                  <a:schemeClr val="bg1"/>
                </a:solidFill>
              </a:rPr>
              <a:t>|</a:t>
            </a:r>
            <a:r>
              <a:rPr lang="ru-RU" i="1" dirty="0">
                <a:solidFill>
                  <a:schemeClr val="bg1"/>
                </a:solidFill>
              </a:rPr>
              <a:t> &lt;</a:t>
            </a:r>
            <a:r>
              <a:rPr lang="ru-RU" dirty="0">
                <a:solidFill>
                  <a:schemeClr val="bg1"/>
                </a:solidFill>
              </a:rPr>
              <a:t> 1 для будь-</a:t>
            </a:r>
            <a:r>
              <a:rPr lang="ru-RU" dirty="0" err="1">
                <a:solidFill>
                  <a:schemeClr val="bg1"/>
                </a:solidFill>
              </a:rPr>
              <a:t>якого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x</a:t>
            </a:r>
            <a:r>
              <a:rPr lang="ru-RU" i="1" dirty="0">
                <a:solidFill>
                  <a:schemeClr val="bg1"/>
                </a:solidFill>
              </a:rPr>
              <a:t>. 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59832" y="1639994"/>
            <a:ext cx="3528392" cy="32403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824028" y="1291148"/>
            <a:ext cx="0" cy="3938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699792" y="3182986"/>
            <a:ext cx="4248472" cy="29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860032" y="1891314"/>
            <a:ext cx="1440160" cy="132166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824028" y="3212976"/>
            <a:ext cx="1570383" cy="151971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Дуга 30"/>
          <p:cNvSpPr/>
          <p:nvPr/>
        </p:nvSpPr>
        <p:spPr>
          <a:xfrm rot="2633970">
            <a:off x="4366827" y="2755777"/>
            <a:ext cx="914400" cy="914400"/>
          </a:xfrm>
          <a:prstGeom prst="arc">
            <a:avLst>
              <a:gd name="adj1" fmla="val 16633842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20" name="TextBox 5119"/>
          <p:cNvSpPr txBox="1"/>
          <p:nvPr/>
        </p:nvSpPr>
        <p:spPr>
          <a:xfrm>
            <a:off x="5045701" y="3229243"/>
            <a:ext cx="293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t2</a:t>
            </a:r>
            <a:endParaRPr lang="uk-UA" sz="1000" dirty="0">
              <a:solidFill>
                <a:schemeClr val="bg1"/>
              </a:solidFill>
            </a:endParaRPr>
          </a:p>
        </p:txBody>
      </p:sp>
      <p:sp>
        <p:nvSpPr>
          <p:cNvPr id="5121" name="TextBox 5120"/>
          <p:cNvSpPr txBox="1"/>
          <p:nvPr/>
        </p:nvSpPr>
        <p:spPr>
          <a:xfrm>
            <a:off x="5046805" y="3043943"/>
            <a:ext cx="293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t1</a:t>
            </a:r>
            <a:endParaRPr lang="uk-UA" sz="1000" dirty="0">
              <a:solidFill>
                <a:schemeClr val="bg1"/>
              </a:solidFill>
            </a:endParaRPr>
          </a:p>
        </p:txBody>
      </p:sp>
      <p:cxnSp>
        <p:nvCxnSpPr>
          <p:cNvPr id="5125" name="Прямая соединительная линия 5124"/>
          <p:cNvCxnSpPr/>
          <p:nvPr/>
        </p:nvCxnSpPr>
        <p:spPr>
          <a:xfrm>
            <a:off x="6071503" y="1579180"/>
            <a:ext cx="0" cy="33619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130" name="TextBox 5129"/>
          <p:cNvSpPr txBox="1"/>
          <p:nvPr/>
        </p:nvSpPr>
        <p:spPr>
          <a:xfrm>
            <a:off x="5882188" y="2459801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5131" name="TextBox 5130"/>
          <p:cNvSpPr txBox="1"/>
          <p:nvPr/>
        </p:nvSpPr>
        <p:spPr>
          <a:xfrm>
            <a:off x="6099137" y="2851967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132" name="TextBox 5131"/>
          <p:cNvSpPr txBox="1"/>
          <p:nvPr/>
        </p:nvSpPr>
        <p:spPr>
          <a:xfrm>
            <a:off x="6516216" y="3212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133" name="TextBox 5132"/>
          <p:cNvSpPr txBox="1"/>
          <p:nvPr/>
        </p:nvSpPr>
        <p:spPr>
          <a:xfrm>
            <a:off x="5884618" y="3683312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5134" name="TextBox 5133"/>
          <p:cNvSpPr txBox="1"/>
          <p:nvPr/>
        </p:nvSpPr>
        <p:spPr>
          <a:xfrm>
            <a:off x="6394411" y="4509120"/>
            <a:ext cx="45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Pt₂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135" name="TextBox 5134"/>
          <p:cNvSpPr txBox="1"/>
          <p:nvPr/>
        </p:nvSpPr>
        <p:spPr>
          <a:xfrm>
            <a:off x="6394411" y="1772816"/>
            <a:ext cx="43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Pt₁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136" name="TextBox 5135"/>
          <p:cNvSpPr txBox="1"/>
          <p:nvPr/>
        </p:nvSpPr>
        <p:spPr>
          <a:xfrm>
            <a:off x="6804248" y="313167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137" name="TextBox 5136"/>
          <p:cNvSpPr txBox="1"/>
          <p:nvPr/>
        </p:nvSpPr>
        <p:spPr>
          <a:xfrm>
            <a:off x="4499992" y="112474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147" name="TextBox 5146"/>
          <p:cNvSpPr txBox="1"/>
          <p:nvPr/>
        </p:nvSpPr>
        <p:spPr>
          <a:xfrm>
            <a:off x="4636772" y="2489102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2188" y="1403445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3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 animBg="1"/>
      <p:bldP spid="31" grpId="0" animBg="1"/>
      <p:bldP spid="5120" grpId="0"/>
      <p:bldP spid="5121" grpId="0"/>
      <p:bldP spid="5130" grpId="0"/>
      <p:bldP spid="5131" grpId="0"/>
      <p:bldP spid="5132" grpId="0"/>
      <p:bldP spid="5133" grpId="0"/>
      <p:bldP spid="5134" grpId="0"/>
      <p:bldP spid="5135" grpId="0"/>
      <p:bldP spid="5136" grpId="0"/>
      <p:bldP spid="5137" grpId="0"/>
      <p:bldP spid="514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|а| &lt; 1, то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враховуючи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те,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 x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абсциса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точки Р</a:t>
            </a:r>
            <a:r>
              <a:rPr lang="en-US" b="1" i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одиничного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кола,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маємо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абсцису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рівну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а,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мають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дві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точки (рис. 122)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одиничного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кола(на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осі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ОХ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відкладемо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число а і через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побудова­ну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точку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проведемо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пряму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перпенди­кулярну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осі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абсцис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яка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перетне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коло у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двох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точках  </a:t>
            </a:r>
            <a:r>
              <a:rPr lang="uk-UA" b="1" i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.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Тоді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b="1" i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x</a:t>
            </a:r>
            <a:r>
              <a:rPr lang="en-US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arccos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+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2πn,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€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uk-UA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x</a:t>
            </a:r>
            <a:r>
              <a:rPr lang="ru-RU" b="1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-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arccos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+ 2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πn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€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розв'язки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об'єднати</a:t>
            </a:r>
            <a:r>
              <a:rPr lang="uk-UA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±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arccos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+ 2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πn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€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endParaRPr lang="uk-UA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C:\Users\Всеволод\Desktop\var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77072"/>
            <a:ext cx="2128004" cy="26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79635" y="1305341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endParaRPr lang="uk-UA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635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34280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b="1" i="1" dirty="0" smtClean="0">
                <a:solidFill>
                  <a:srgbClr val="D82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Окремі випадки</a:t>
            </a:r>
            <a:endParaRPr lang="uk-UA" sz="4000" b="1" i="1" dirty="0">
              <a:solidFill>
                <a:srgbClr val="D82C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798047" y="2492896"/>
            <a:ext cx="1872208" cy="1944216"/>
          </a:xfrm>
          <a:prstGeom prst="flowChartConnector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3512707" y="2492896"/>
            <a:ext cx="1872208" cy="1944216"/>
          </a:xfrm>
          <a:prstGeom prst="flowChartConnector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Блок-схема: узел 7"/>
          <p:cNvSpPr/>
          <p:nvPr/>
        </p:nvSpPr>
        <p:spPr>
          <a:xfrm>
            <a:off x="6263799" y="2492896"/>
            <a:ext cx="1872208" cy="1944216"/>
          </a:xfrm>
          <a:prstGeom prst="flowChartConnector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1734151" y="2132856"/>
            <a:ext cx="0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67544" y="3465004"/>
            <a:ext cx="24482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448811" y="2132856"/>
            <a:ext cx="0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203848" y="3465004"/>
            <a:ext cx="25202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7199903" y="2132856"/>
            <a:ext cx="0" cy="26671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940152" y="3465004"/>
            <a:ext cx="25202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54051" y="1700808"/>
            <a:ext cx="96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 t = 0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44269" y="1628800"/>
            <a:ext cx="96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os t = 1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60232" y="1628800"/>
            <a:ext cx="108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os  t = -1</a:t>
            </a:r>
            <a:endParaRPr lang="uk-UA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44374" y="4725144"/>
                <a:ext cx="1619354" cy="456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 =</a:t>
                </a:r>
                <a:r>
                  <a:rPr lang="uk-UA" dirty="0" smtClean="0">
                    <a:solidFill>
                      <a:schemeClr val="bg1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ru-RU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 + πn, n 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€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Z</a:t>
                </a:r>
                <a:endParaRPr lang="uk-UA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74" y="4725144"/>
                <a:ext cx="1619354" cy="456151"/>
              </a:xfrm>
              <a:prstGeom prst="rect">
                <a:avLst/>
              </a:prstGeom>
              <a:blipFill rotWithShape="1">
                <a:blip r:embed="rId3"/>
                <a:stretch>
                  <a:fillRect l="-3383" r="-1880" b="-800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3718085" y="4726885"/>
            <a:ext cx="141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 = 2πn, n </a:t>
            </a:r>
            <a:r>
              <a:rPr lang="uk-UA" dirty="0" smtClean="0">
                <a:solidFill>
                  <a:schemeClr val="bg1"/>
                </a:solidFill>
              </a:rPr>
              <a:t>€</a:t>
            </a:r>
            <a:r>
              <a:rPr lang="en-US" dirty="0" smtClean="0">
                <a:solidFill>
                  <a:schemeClr val="bg1"/>
                </a:solidFill>
              </a:rPr>
              <a:t> Z</a:t>
            </a:r>
            <a:endParaRPr lang="uk-UA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26" name="TextBox 25"/>
          <p:cNvSpPr txBox="1"/>
          <p:nvPr/>
        </p:nvSpPr>
        <p:spPr>
          <a:xfrm>
            <a:off x="6373986" y="4725144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 = π + 2πn, n </a:t>
            </a:r>
            <a:r>
              <a:rPr lang="uk-UA" dirty="0" smtClean="0">
                <a:solidFill>
                  <a:schemeClr val="bg1"/>
                </a:solidFill>
              </a:rPr>
              <a:t>€</a:t>
            </a:r>
            <a:r>
              <a:rPr lang="en-US" dirty="0" smtClean="0">
                <a:solidFill>
                  <a:schemeClr val="bg1"/>
                </a:solidFill>
              </a:rPr>
              <a:t> Z</a:t>
            </a:r>
            <a:endParaRPr lang="uk-UA" dirty="0" smtClean="0">
              <a:solidFill>
                <a:schemeClr val="bg1"/>
              </a:solidFill>
            </a:endParaRPr>
          </a:p>
          <a:p>
            <a:endParaRPr lang="uk-UA" dirty="0"/>
          </a:p>
        </p:txBody>
      </p:sp>
      <p:sp>
        <p:nvSpPr>
          <p:cNvPr id="29" name="TextBox 28"/>
          <p:cNvSpPr txBox="1"/>
          <p:nvPr/>
        </p:nvSpPr>
        <p:spPr>
          <a:xfrm>
            <a:off x="7015881" y="2759318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74484" y="2752431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65378" y="2745476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7168" name="TextBox 7167"/>
          <p:cNvSpPr txBox="1"/>
          <p:nvPr/>
        </p:nvSpPr>
        <p:spPr>
          <a:xfrm>
            <a:off x="5195600" y="2745475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7169" name="TextBox 7168"/>
          <p:cNvSpPr txBox="1"/>
          <p:nvPr/>
        </p:nvSpPr>
        <p:spPr>
          <a:xfrm>
            <a:off x="1551284" y="2747680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7172" name="TextBox 7171"/>
          <p:cNvSpPr txBox="1"/>
          <p:nvPr/>
        </p:nvSpPr>
        <p:spPr>
          <a:xfrm>
            <a:off x="2483768" y="2745476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7173" name="TextBox 7172"/>
          <p:cNvSpPr txBox="1"/>
          <p:nvPr/>
        </p:nvSpPr>
        <p:spPr>
          <a:xfrm>
            <a:off x="1547664" y="3717032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7174" name="TextBox 7173"/>
          <p:cNvSpPr txBox="1"/>
          <p:nvPr/>
        </p:nvSpPr>
        <p:spPr>
          <a:xfrm>
            <a:off x="1547664" y="1775230"/>
            <a:ext cx="37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.</a:t>
            </a:r>
            <a:endParaRPr lang="uk-UA" sz="6000" dirty="0">
              <a:solidFill>
                <a:schemeClr val="bg1"/>
              </a:solidFill>
            </a:endParaRPr>
          </a:p>
        </p:txBody>
      </p:sp>
      <p:sp>
        <p:nvSpPr>
          <p:cNvPr id="7175" name="TextBox 7174"/>
          <p:cNvSpPr txBox="1"/>
          <p:nvPr/>
        </p:nvSpPr>
        <p:spPr>
          <a:xfrm>
            <a:off x="1445288" y="207014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176" name="TextBox 7175"/>
          <p:cNvSpPr txBox="1"/>
          <p:nvPr/>
        </p:nvSpPr>
        <p:spPr>
          <a:xfrm>
            <a:off x="4120947" y="207014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177" name="TextBox 7176"/>
          <p:cNvSpPr txBox="1"/>
          <p:nvPr/>
        </p:nvSpPr>
        <p:spPr>
          <a:xfrm>
            <a:off x="6857251" y="209839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178" name="TextBox 7177"/>
          <p:cNvSpPr txBox="1"/>
          <p:nvPr/>
        </p:nvSpPr>
        <p:spPr>
          <a:xfrm>
            <a:off x="2720372" y="34290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179" name="TextBox 7178"/>
          <p:cNvSpPr txBox="1"/>
          <p:nvPr/>
        </p:nvSpPr>
        <p:spPr>
          <a:xfrm>
            <a:off x="5584092" y="341970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180" name="TextBox 7179"/>
          <p:cNvSpPr txBox="1"/>
          <p:nvPr/>
        </p:nvSpPr>
        <p:spPr>
          <a:xfrm>
            <a:off x="8320396" y="34290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181" name="TextBox 7180"/>
          <p:cNvSpPr txBox="1"/>
          <p:nvPr/>
        </p:nvSpPr>
        <p:spPr>
          <a:xfrm>
            <a:off x="6881817" y="31336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182" name="TextBox 7181"/>
          <p:cNvSpPr txBox="1"/>
          <p:nvPr/>
        </p:nvSpPr>
        <p:spPr>
          <a:xfrm>
            <a:off x="4162302" y="31409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183" name="TextBox 7182"/>
          <p:cNvSpPr txBox="1"/>
          <p:nvPr/>
        </p:nvSpPr>
        <p:spPr>
          <a:xfrm>
            <a:off x="1445288" y="31409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184" name="TextBox 7183"/>
          <p:cNvSpPr txBox="1"/>
          <p:nvPr/>
        </p:nvSpPr>
        <p:spPr>
          <a:xfrm>
            <a:off x="2627784" y="31409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185" name="TextBox 7184"/>
          <p:cNvSpPr txBox="1"/>
          <p:nvPr/>
        </p:nvSpPr>
        <p:spPr>
          <a:xfrm>
            <a:off x="5360511" y="31409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7186" name="TextBox 7185"/>
          <p:cNvSpPr txBox="1"/>
          <p:nvPr/>
        </p:nvSpPr>
        <p:spPr>
          <a:xfrm>
            <a:off x="5940152" y="314096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₋1</a:t>
            </a:r>
            <a:endParaRPr lang="uk-UA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87" name="TextBox 7186"/>
              <p:cNvSpPr txBox="1"/>
              <p:nvPr/>
            </p:nvSpPr>
            <p:spPr>
              <a:xfrm>
                <a:off x="1835696" y="5084444"/>
                <a:ext cx="7200801" cy="1670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uk-UA" sz="14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Якщо</a:t>
                </a:r>
                <a:r>
                  <a:rPr lang="uk-UA" sz="14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uk-UA" sz="14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 = 1, то, враховуючи те, що 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cos x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— це абсциса точки Р</a:t>
                </a:r>
                <a:r>
                  <a:rPr lang="en-US" sz="1400" b="1" i="1" baseline="-25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одиничного кола, маємо: абсцису, рівну 1, має точка Р</a:t>
                </a:r>
                <a:r>
                  <a:rPr lang="en-US" sz="1400" b="1" i="1" baseline="-25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утворена із точки Р</a:t>
                </a:r>
                <a:r>
                  <a:rPr lang="uk-UA" sz="1400" b="1" i="1" baseline="-25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(1; 0) по­воротом на кути 2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π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п, </a:t>
                </a:r>
                <a:r>
                  <a:rPr lang="uk-UA" sz="1400" b="1" i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Отже, 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0 + 2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π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 = 2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π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п, </a:t>
                </a:r>
                <a:r>
                  <a:rPr lang="uk-UA" sz="1400" b="1" i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</a:t>
                </a:r>
                <a:endParaRPr lang="uk-UA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/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ru-RU" sz="1400" b="1" i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Якщо</a:t>
                </a:r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а = -1, то </a:t>
                </a:r>
                <a:r>
                  <a:rPr lang="ru-RU" sz="1400" b="1" i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маємо</a:t>
                </a:r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π</a:t>
                </a:r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+ 2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π</a:t>
                </a:r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п, п  Z. </a:t>
                </a:r>
                <a:endParaRPr lang="uk-UA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/>
                <a:r>
                  <a:rPr lang="ru-RU" sz="1400" b="1" i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Якщо</a:t>
                </a:r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а = 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0, то </a:t>
                </a:r>
                <a:r>
                  <a:rPr lang="ru-RU" sz="1400" b="1" i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маємо</a:t>
                </a:r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sz="1400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ru-RU" sz="1400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𝝅</m:t>
                        </m:r>
                      </m:num>
                      <m:den>
                        <m:r>
                          <a:rPr lang="ru-RU" sz="1400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+ 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π</a:t>
                </a:r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п, п  Z.</a:t>
                </a:r>
                <a:endParaRPr lang="uk-UA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   Корені рівнянь: 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cos x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1,         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cos x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-1, 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cos x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0 також можна одержати із фор­мули  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± </a:t>
                </a:r>
                <a:r>
                  <a:rPr lang="en-US" sz="1400" b="1" i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arccos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+ 2</a:t>
                </a:r>
                <a:r>
                  <a:rPr lang="en-US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π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п, </a:t>
                </a:r>
                <a:r>
                  <a:rPr lang="uk-UA" sz="1400" b="1" i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:r>
                  <a:rPr lang="ru-RU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</a:t>
                </a:r>
                <a:r>
                  <a:rPr lang="uk-UA" sz="1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Розглянемо приклади</a:t>
                </a:r>
                <a:r>
                  <a:rPr lang="uk-UA" sz="14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endParaRPr lang="uk-UA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187" name="TextBox 71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5084444"/>
                <a:ext cx="7200801" cy="1670265"/>
              </a:xfrm>
              <a:prstGeom prst="rect">
                <a:avLst/>
              </a:prstGeom>
              <a:blipFill rotWithShape="1">
                <a:blip r:embed="rId4"/>
                <a:stretch>
                  <a:fillRect l="-254" t="-730" r="-508" b="-438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942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0" dur="1000"/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7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6" dur="1000"/>
                                        <p:tgtEl>
                                          <p:spTgt spid="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9" dur="1000"/>
                                        <p:tgtEl>
                                          <p:spTgt spid="7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21" grpId="0"/>
      <p:bldP spid="22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7168" grpId="0"/>
      <p:bldP spid="7169" grpId="0"/>
      <p:bldP spid="7172" grpId="0"/>
      <p:bldP spid="7173" grpId="0"/>
      <p:bldP spid="7174" grpId="0"/>
      <p:bldP spid="7175" grpId="0"/>
      <p:bldP spid="7176" grpId="0"/>
      <p:bldP spid="7177" grpId="0"/>
      <p:bldP spid="7178" grpId="0"/>
      <p:bldP spid="7179" grpId="0"/>
      <p:bldP spid="7180" grpId="0"/>
      <p:bldP spid="7181" grpId="0"/>
      <p:bldP spid="7182" grpId="0"/>
      <p:bldP spid="7183" grpId="0"/>
      <p:bldP spid="7184" grpId="0"/>
      <p:bldP spid="7185" grpId="0"/>
      <p:bldP spid="71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севолод\Desktop\writing-board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" y="404664"/>
            <a:ext cx="913700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7544" y="840934"/>
                <a:ext cx="4392100" cy="5458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 smtClean="0">
                    <a:solidFill>
                      <a:schemeClr val="bg1"/>
                    </a:solidFill>
                  </a:rPr>
                  <a:t>Приклад 1.</a:t>
                </a:r>
                <a:r>
                  <a:rPr lang="uk-UA" dirty="0">
                    <a:solidFill>
                      <a:schemeClr val="bg1"/>
                    </a:solidFill>
                  </a:rPr>
                  <a:t> Розв'яжіть рівняння </a:t>
                </a:r>
                <a:r>
                  <a:rPr lang="en-US" dirty="0">
                    <a:solidFill>
                      <a:schemeClr val="bg1"/>
                    </a:solidFill>
                  </a:rPr>
                  <a:t>cos </a:t>
                </a:r>
                <a:r>
                  <a:rPr lang="en-US" i="1" dirty="0">
                    <a:solidFill>
                      <a:schemeClr val="bg1"/>
                    </a:solidFill>
                  </a:rPr>
                  <a:t>x</a:t>
                </a:r>
                <a:r>
                  <a:rPr lang="uk-UA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uk-UA" dirty="0" smtClean="0">
                    <a:solidFill>
                      <a:schemeClr val="bg1"/>
                    </a:solidFill>
                  </a:rPr>
                  <a:t>.</a:t>
                </a:r>
                <a:r>
                  <a:rPr lang="uk-UA" dirty="0" smtClean="0"/>
                  <a:t> </a:t>
                </a:r>
                <a:endParaRPr lang="uk-UA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840934"/>
                <a:ext cx="4392100" cy="545855"/>
              </a:xfrm>
              <a:prstGeom prst="rect">
                <a:avLst/>
              </a:prstGeom>
              <a:blipFill rotWithShape="1">
                <a:blip r:embed="rId3"/>
                <a:stretch>
                  <a:fillRect l="-1250" b="-561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1560" y="1569566"/>
                <a:ext cx="5341719" cy="1527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dirty="0">
                    <a:solidFill>
                      <a:schemeClr val="bg1"/>
                    </a:solidFill>
                  </a:rPr>
                  <a:t>Розв'язання</a:t>
                </a:r>
                <a:endParaRPr lang="uk-UA" dirty="0">
                  <a:solidFill>
                    <a:schemeClr val="bg1"/>
                  </a:solidFill>
                </a:endParaRPr>
              </a:p>
              <a:p>
                <a:r>
                  <a:rPr lang="uk-UA" dirty="0" smtClean="0">
                    <a:solidFill>
                      <a:schemeClr val="bg1"/>
                    </a:solidFill>
                  </a:rPr>
                  <a:t>Згідно з формулою (1) маємо:</a:t>
                </a:r>
              </a:p>
              <a:p>
                <a:r>
                  <a:rPr lang="uk-UA" i="1" dirty="0">
                    <a:solidFill>
                      <a:schemeClr val="bg1"/>
                    </a:solidFill>
                  </a:rPr>
                  <a:t>х = ±</a:t>
                </a:r>
                <a:r>
                  <a:rPr lang="uk-UA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</a:rPr>
                  <a:t>arccos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uk-UA" dirty="0">
                    <a:solidFill>
                      <a:schemeClr val="bg1"/>
                    </a:solidFill>
                  </a:rPr>
                  <a:t> + </a:t>
                </a:r>
                <a:r>
                  <a:rPr lang="uk-UA" i="1" dirty="0">
                    <a:solidFill>
                      <a:schemeClr val="bg1"/>
                    </a:solidFill>
                  </a:rPr>
                  <a:t>2</a:t>
                </a:r>
                <a:r>
                  <a:rPr lang="en-US" i="1" dirty="0">
                    <a:solidFill>
                      <a:schemeClr val="bg1"/>
                    </a:solidFill>
                  </a:rPr>
                  <a:t>πn</a:t>
                </a:r>
                <a:r>
                  <a:rPr lang="uk-UA" i="1" dirty="0">
                    <a:solidFill>
                      <a:schemeClr val="bg1"/>
                    </a:solidFill>
                  </a:rPr>
                  <a:t>, </a:t>
                </a:r>
                <a:r>
                  <a:rPr lang="en-US" i="1" dirty="0" smtClean="0">
                    <a:solidFill>
                      <a:schemeClr val="bg1"/>
                    </a:solidFill>
                  </a:rPr>
                  <a:t>n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 € </a:t>
                </a:r>
                <a:r>
                  <a:rPr lang="ru-RU" i="1" dirty="0">
                    <a:solidFill>
                      <a:schemeClr val="bg1"/>
                    </a:solidFill>
                  </a:rPr>
                  <a:t>Z</a:t>
                </a:r>
                <a:r>
                  <a:rPr lang="uk-UA" i="1" dirty="0">
                    <a:solidFill>
                      <a:schemeClr val="bg1"/>
                    </a:solidFill>
                  </a:rPr>
                  <a:t>.</a:t>
                </a:r>
                <a:endParaRPr lang="uk-UA" dirty="0">
                  <a:solidFill>
                    <a:schemeClr val="bg1"/>
                  </a:solidFill>
                </a:endParaRPr>
              </a:p>
              <a:p>
                <a:r>
                  <a:rPr lang="ru-RU" dirty="0" err="1">
                    <a:solidFill>
                      <a:schemeClr val="bg1"/>
                    </a:solidFill>
                  </a:rPr>
                  <a:t>Оскільки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</a:rPr>
                  <a:t>arccos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uk-UA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uk-UA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ru-RU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uk-UA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ru-RU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𝝅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r>
                  <a:rPr lang="ru-RU" dirty="0">
                    <a:solidFill>
                      <a:schemeClr val="bg1"/>
                    </a:solidFill>
                  </a:rPr>
                  <a:t>, то </a:t>
                </a:r>
                <a:r>
                  <a:rPr lang="ru-RU" dirty="0" err="1">
                    <a:solidFill>
                      <a:schemeClr val="bg1"/>
                    </a:solidFill>
                  </a:rPr>
                  <a:t>маємо</a:t>
                </a:r>
                <a:r>
                  <a:rPr lang="ru-RU" dirty="0">
                    <a:solidFill>
                      <a:schemeClr val="bg1"/>
                    </a:solidFill>
                  </a:rPr>
                  <a:t>:  </a:t>
                </a:r>
                <a:r>
                  <a:rPr lang="ru-RU" i="1" dirty="0">
                    <a:solidFill>
                      <a:schemeClr val="bg1"/>
                    </a:solidFill>
                  </a:rPr>
                  <a:t>х = 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ru-RU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𝝅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r>
                  <a:rPr lang="ru-RU" i="1" dirty="0">
                    <a:solidFill>
                      <a:schemeClr val="bg1"/>
                    </a:solidFill>
                  </a:rPr>
                  <a:t> + </a:t>
                </a:r>
                <a:r>
                  <a:rPr lang="ru-RU" dirty="0">
                    <a:solidFill>
                      <a:schemeClr val="bg1"/>
                    </a:solidFill>
                  </a:rPr>
                  <a:t>2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π</a:t>
                </a:r>
                <a:r>
                  <a:rPr lang="en-US" i="1" dirty="0" smtClean="0">
                    <a:solidFill>
                      <a:schemeClr val="bg1"/>
                    </a:solidFill>
                  </a:rPr>
                  <a:t>n</a:t>
                </a:r>
                <a:r>
                  <a:rPr lang="ru-RU" dirty="0" smtClean="0">
                    <a:solidFill>
                      <a:schemeClr val="bg1"/>
                    </a:solidFill>
                  </a:rPr>
                  <a:t>, </a:t>
                </a:r>
                <a:r>
                  <a:rPr lang="en-US" i="1" dirty="0" smtClean="0">
                    <a:solidFill>
                      <a:schemeClr val="bg1"/>
                    </a:solidFill>
                  </a:rPr>
                  <a:t>n</a:t>
                </a:r>
                <a:r>
                  <a:rPr lang="ru-RU" i="1" dirty="0" smtClean="0">
                    <a:solidFill>
                      <a:schemeClr val="bg1"/>
                    </a:solidFill>
                  </a:rPr>
                  <a:t> 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€</a:t>
                </a:r>
                <a:r>
                  <a:rPr lang="ru-RU" i="1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dirty="0">
                    <a:solidFill>
                      <a:schemeClr val="bg1"/>
                    </a:solidFill>
                  </a:rPr>
                  <a:t>Z.</a:t>
                </a:r>
                <a:endParaRPr lang="uk-UA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569566"/>
                <a:ext cx="5341719" cy="1527469"/>
              </a:xfrm>
              <a:prstGeom prst="rect">
                <a:avLst/>
              </a:prstGeom>
              <a:blipFill rotWithShape="1">
                <a:blip r:embed="rId4"/>
                <a:stretch>
                  <a:fillRect l="-912" t="-1992" r="-114" b="-159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23928" y="3284984"/>
                <a:ext cx="3863558" cy="737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i="1" u="sng" dirty="0" smtClean="0">
                    <a:solidFill>
                      <a:schemeClr val="bg1"/>
                    </a:solidFill>
                  </a:rPr>
                  <a:t>Очікувана відповідь</a:t>
                </a:r>
                <a:r>
                  <a:rPr lang="uk-UA" i="1" dirty="0" smtClean="0">
                    <a:solidFill>
                      <a:schemeClr val="bg1"/>
                    </a:solidFill>
                  </a:rPr>
                  <a:t>: ±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k-UA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ru-RU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𝝅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𝟔</m:t>
                        </m:r>
                      </m:den>
                    </m:f>
                    <m:r>
                      <a:rPr lang="en-US" b="1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</m:oMath>
                </a14:m>
                <a:r>
                  <a:rPr lang="uk-UA" i="1" dirty="0" smtClean="0">
                    <a:solidFill>
                      <a:schemeClr val="bg1"/>
                    </a:solidFill>
                  </a:rPr>
                  <a:t>+ 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2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π</a:t>
                </a:r>
                <a:r>
                  <a:rPr lang="en-US" i="1" dirty="0">
                    <a:solidFill>
                      <a:schemeClr val="bg1"/>
                    </a:solidFill>
                  </a:rPr>
                  <a:t>n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, </a:t>
                </a:r>
                <a:r>
                  <a:rPr lang="en-US" i="1" dirty="0">
                    <a:solidFill>
                      <a:schemeClr val="bg1"/>
                    </a:solidFill>
                  </a:rPr>
                  <a:t>n</a:t>
                </a:r>
                <a:r>
                  <a:rPr lang="uk-UA" i="1" dirty="0" smtClean="0">
                    <a:solidFill>
                      <a:schemeClr val="bg1"/>
                    </a:solidFill>
                  </a:rPr>
                  <a:t> 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€ </a:t>
                </a:r>
                <a:r>
                  <a:rPr lang="ru-RU" dirty="0" smtClean="0">
                    <a:solidFill>
                      <a:schemeClr val="bg1"/>
                    </a:solidFill>
                  </a:rPr>
                  <a:t>Z</a:t>
                </a:r>
                <a:r>
                  <a:rPr lang="uk-UA" dirty="0" smtClean="0">
                    <a:solidFill>
                      <a:schemeClr val="bg1"/>
                    </a:solidFill>
                  </a:rPr>
                  <a:t>. 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3284984"/>
                <a:ext cx="3863558" cy="737446"/>
              </a:xfrm>
              <a:prstGeom prst="rect">
                <a:avLst/>
              </a:prstGeom>
              <a:blipFill rotWithShape="1">
                <a:blip r:embed="rId5"/>
                <a:stretch>
                  <a:fillRect l="-1422" r="-47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5" name="Picture 3" descr="C:\Users\Всеволод\Desktop\kubi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834338"/>
            <a:ext cx="1344348" cy="140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3826</Words>
  <Application>Microsoft Office PowerPoint</Application>
  <PresentationFormat>Экран (4:3)</PresentationFormat>
  <Paragraphs>256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«Тригонометричні рівняння.  Їх види та способи розв’язування» </vt:lpstr>
      <vt:lpstr>Презентация PowerPoint</vt:lpstr>
      <vt:lpstr>Презентация PowerPoint</vt:lpstr>
      <vt:lpstr>Після невеликого ознайомлення з історією появи тригонометії все ж повернемось до того які ж  бувають тригонометричні рівняння</vt:lpstr>
      <vt:lpstr>Для початку ознайомимо вас з найпростішими тригонометричними рівняннями</vt:lpstr>
      <vt:lpstr>Презентация PowerPoint</vt:lpstr>
      <vt:lpstr>Презентация PowerPoint</vt:lpstr>
      <vt:lpstr>Окремі випадки</vt:lpstr>
      <vt:lpstr>Презентация PowerPoint</vt:lpstr>
      <vt:lpstr>Презентация PowerPoint</vt:lpstr>
      <vt:lpstr>Презентация PowerPoint</vt:lpstr>
      <vt:lpstr>Розв’язування тригонометричних рівнянь  способом розкладанням на множники </vt:lpstr>
      <vt:lpstr>Презентация PowerPoint</vt:lpstr>
      <vt:lpstr>Розв’язування тригонометричних рівнянь,  що зводяться до квадратних </vt:lpstr>
      <vt:lpstr>Презентация PowerPoint</vt:lpstr>
      <vt:lpstr>Розв’язування однорідних рівнянь </vt:lpstr>
      <vt:lpstr>Презентация PowerPoint</vt:lpstr>
      <vt:lpstr>Презентация PowerPoint</vt:lpstr>
      <vt:lpstr>Розв’язування тригонометричних рівнянь виду a sin⁡〖x+b cos⁡x=c〗 </vt:lpstr>
      <vt:lpstr>Презентация PowerPoint</vt:lpstr>
      <vt:lpstr>Презентация PowerPoint</vt:lpstr>
      <vt:lpstr>Рівняння, що розв’язуються за допомогою заміни sin⁡〖x±cos⁡x=t〗 </vt:lpstr>
      <vt:lpstr>Презентация PowerPoint</vt:lpstr>
      <vt:lpstr>Розв’язування тригонометричних дробово-раціональних рівнянь  </vt:lpstr>
      <vt:lpstr>Презентация PowerPoint</vt:lpstr>
      <vt:lpstr>Тригонометричні рівняння з параметрами </vt:lpstr>
      <vt:lpstr>Презентация PowerPoint</vt:lpstr>
      <vt:lpstr>Тригонометричні рівняння, що містять ірраціональність</vt:lpstr>
      <vt:lpstr>Презентация PowerPoint</vt:lpstr>
      <vt:lpstr>Презентация PowerPoint</vt:lpstr>
      <vt:lpstr>Дякуємо за  увагу!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Всеволод</dc:creator>
  <cp:lastModifiedBy>Всеволод</cp:lastModifiedBy>
  <cp:revision>61</cp:revision>
  <dcterms:created xsi:type="dcterms:W3CDTF">2014-06-10T14:58:57Z</dcterms:created>
  <dcterms:modified xsi:type="dcterms:W3CDTF">2014-06-11T11:18:52Z</dcterms:modified>
</cp:coreProperties>
</file>