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6" r:id="rId19"/>
    <p:sldId id="265" r:id="rId20"/>
    <p:sldId id="267" r:id="rId21"/>
    <p:sldId id="268" r:id="rId22"/>
    <p:sldId id="269" r:id="rId23"/>
    <p:sldId id="270" r:id="rId24"/>
    <p:sldId id="271" r:id="rId25"/>
    <p:sldId id="27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E8828-7B36-413D-BDBF-318CF4B371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6750A-929D-438C-B0F0-A2BBDC7079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3D067-FC6A-4CF4-B9D2-AADFE52BB2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C939D-94C4-4A74-A7CD-1FD08EB02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F986A-AA4B-4637-A13B-B923EC5D15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0E813-4833-4DA2-ACFD-EBC75F9C7B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EDFE-10AC-4213-91B3-6FA8815AAF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07CF7-F95C-453D-84C8-D3D4369381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12F98-03A8-41A9-B997-2237A04293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EB3B9-1FCA-4C2E-B3C2-1ABCFAA216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A3FD0-2B6D-4013-970B-F2506BAD19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2D292-D886-466F-B111-BA6FFCF1F6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70657-0463-4CAC-BE98-4C29627F84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87548-16D1-4858-8D84-C743C34FC9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4B4C8-B1BD-45A7-886B-D07861B830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0D0FC-83B8-4D89-B329-3A0FE6884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ED2D6-2132-4155-917A-C2D200AB0F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82FD5-7137-43D7-806F-79D661520F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1C776-22B4-4286-8848-C399FC9712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6490A-7084-4E92-A4A0-0FB6D94BE5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30143-3C9E-4BAC-BA2B-FFE5FE175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1DAD1-595C-4623-BF7B-6F0A08FA5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CB651-F9D2-477C-8DC7-429F9DF800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6E70D-6CEA-40D6-9C54-C1FFE00C47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56591-2938-4A27-AA17-019E33A069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45CD5-888B-427E-BBDA-ADF6DA7003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0684E-128E-4F08-B826-17509C5052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11900-0566-478C-82AF-1C04C68D3B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D6B50-2499-4A7B-9F70-DC90CC0E19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697DB-DBF1-4CF4-8189-8FF59F9349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1F83B-71C8-4981-9FE1-2488C6C3AC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03F0D-60B0-430C-B62A-A1EDB5C81A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3BD73-0B70-450C-A102-EFE12539D6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DB1AE-BF37-4030-9F28-91434EA3B7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D4663-BB13-4E91-940E-5203A9A067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74CBB-F597-4B1C-80E3-62F114590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E2073-3E2C-4D3D-9BA2-09A9CBAAC2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17302-5D85-4C71-AC38-0CAABB543B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01598-B710-4E06-AC73-1AEDE1EC21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93117-F045-44F9-954B-75996F3308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34AA2-5135-4F93-BA7C-62F214AB74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7ED5E-3ECA-49BE-8E2C-76F1FAE2AB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E1660-3C0A-4FCD-9E1F-3C5ED5AE03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139E9-E4E4-441B-A363-6F2E462A1F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149B2-F9A9-42FB-B8D9-2B6ADD33B6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D64BC-E13F-4201-848C-F2F1FD85B1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F6B0B-D91E-40B9-B275-ED15E4E5E7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0E4FA-7EB6-4B80-AB20-2FD389EC8B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F4FF0-2F53-46EF-9D34-0EA6376131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00182-3F70-49A7-BCF4-114F845194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2B75B-A3E8-4788-A893-DCE5021995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8CAB0-0CD2-4548-B105-203D45673F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B6CA1-2275-445B-B100-329BA12FAF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A7476-CF83-48C5-8BBD-A983828E18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94102-36D8-4F92-ACAB-300B56E46B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4C2A7-B5CA-4337-87F1-115ECAC8BD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5165F-95A4-49AD-A20B-2C61EE9851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EBFBD-E7F3-47D6-B63C-FB93102D67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4C623-1F0D-4214-91DE-2FE077DA08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78EDC-F767-4CC7-A32D-BE1050FEFD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7D4A4-D200-4E4E-97F3-F3548303F9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89BBE-D858-42B5-882E-5C1B25D5FF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73AFF-48C5-4B77-BC5B-735491DB10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277C7-1C7F-4AF3-BFB4-058CAB0BA3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DDA73-7337-41F4-8B13-7C74FD02A2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85B85-CD75-4D97-A548-BDCF743AD8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79161-6DE2-445A-89D0-EFB24A520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48695-6CBB-4324-A81D-4B6CADFE40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83629-C366-4C88-A433-7B3B943AFD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84346-CD92-4662-A0A9-4A147A3382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B96D8-77A0-48D6-A67A-8BBCEEFA5B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1EA32-DEF3-4E4E-A605-43141A7967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EAAA7-C810-4719-8E44-A8B9772249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48209-2310-4BAF-B026-8A9382A149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3740D-7C4A-487B-80CD-B714E74B66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154D1-CF42-4B10-A570-0B8D2A864D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4B827-40B6-46B9-8CD9-01562E351C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D121D-172C-49CB-B92E-18EA756256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421BC-2D6B-4089-8B45-6147681CBA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1F6FC-9FA7-4605-A5B6-806BC1A388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6F408-1E6B-46AB-95F8-86D2BBD88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B9531-1B42-41F6-8B2D-3F244173E2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B3E3B-6244-4907-A40C-70F1A11E19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217C3-D17C-48F9-BB82-D5E7C8CADC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B3FBA-B1ED-41F9-B67F-299391477F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EF1E0-D266-4CF5-855A-DC65500A20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47C44-9E23-44AA-B998-3D7439565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1A22C-D9CF-4ACB-8A7F-D345CE7496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CD020-7DA0-4139-9363-C1754E1D66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A035C-F217-4D29-9AEB-71F3E48341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47090-F9B1-495C-8A76-3B9986E703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ED7EB-0EF0-4FF6-A273-1E4A8CEC7E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F30A5-026B-4A42-8A10-245FD8ED2B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CF07A-69A2-47E5-99C0-49AE86CDCA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29388-CA34-47F3-ACAC-8B79DFEF02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C6848-5E72-412F-8357-6AE425415D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3C6D8-F356-43CD-9A81-8BC7A19B85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C207E-CBEE-4C13-826A-070AAF7BF0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67B8-BAE9-48E6-96B8-59D0ED5FDC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9C2201-B332-4C56-90E6-80ED96835B3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5B6EA6-D5F2-4DE1-B5C8-9ACE3C5995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AD3F24-001C-4FD1-B720-3FCC70C2A8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033811-6CB6-4F5D-8DAF-38C196D81F1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1A6F5D-EBF3-432D-B5D3-0CDD1500DD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23B8AC-5FA5-417F-B349-3BAACF28A0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30CF38-8524-4EFB-A6DB-18F4BC097AA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DFE907-F42B-449E-BEDB-2E0315D96B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FBA673-3202-455B-8B99-51B2ECD0CE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/>
          <a:lstStyle/>
          <a:p>
            <a:r>
              <a:rPr lang="uk-UA" sz="7200" b="1" dirty="0" smtClean="0"/>
              <a:t>ПІРАМІДИ</a:t>
            </a:r>
            <a:endParaRPr lang="ru-RU" sz="7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5572140"/>
            <a:ext cx="6400800" cy="1109658"/>
          </a:xfrm>
        </p:spPr>
        <p:txBody>
          <a:bodyPr/>
          <a:lstStyle/>
          <a:p>
            <a:r>
              <a:rPr lang="uk-UA" dirty="0" smtClean="0"/>
              <a:t>Підготувала </a:t>
            </a:r>
            <a:r>
              <a:rPr lang="uk-UA" dirty="0" err="1" smtClean="0"/>
              <a:t>Островерх</a:t>
            </a:r>
            <a:r>
              <a:rPr lang="uk-UA" dirty="0" smtClean="0"/>
              <a:t> Ольга, 11-Б клас</a:t>
            </a:r>
            <a:endParaRPr lang="ru-RU" dirty="0"/>
          </a:p>
        </p:txBody>
      </p:sp>
      <p:pic>
        <p:nvPicPr>
          <p:cNvPr id="2054" name="Picture 6" descr="http://static2.wikia.nocookie.net/__cb20090610061540/science/ru/images/d/dc/%D0%9F%D0%B8%D1%80%D0%B0%D0%BC%D0%B8%D0%B4%D0%B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857364"/>
            <a:ext cx="4000528" cy="3567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r>
              <a:rPr lang="ru-RU" dirty="0" err="1" smtClean="0"/>
              <a:t>Зрізана</a:t>
            </a:r>
            <a:r>
              <a:rPr lang="ru-RU" dirty="0" smtClean="0"/>
              <a:t> </a:t>
            </a:r>
            <a:r>
              <a:rPr lang="ru-RU" dirty="0" err="1" smtClean="0"/>
              <a:t>піраміда</a:t>
            </a:r>
            <a:r>
              <a:rPr lang="ru-RU" dirty="0" smtClean="0"/>
              <a:t> </a:t>
            </a:r>
            <a:r>
              <a:rPr lang="ru-RU" dirty="0" err="1" smtClean="0"/>
              <a:t>утворена</a:t>
            </a:r>
            <a:r>
              <a:rPr lang="ru-RU" dirty="0" smtClean="0"/>
              <a:t> </a:t>
            </a:r>
            <a:r>
              <a:rPr lang="ru-RU" dirty="0" err="1" smtClean="0"/>
              <a:t>пірамідою</a:t>
            </a:r>
            <a:r>
              <a:rPr lang="ru-RU" dirty="0" smtClean="0"/>
              <a:t> та </a:t>
            </a:r>
            <a:r>
              <a:rPr lang="ru-RU" dirty="0" err="1" smtClean="0"/>
              <a:t>площиною</a:t>
            </a:r>
            <a:r>
              <a:rPr lang="ru-RU" dirty="0" smtClean="0"/>
              <a:t>, яка </a:t>
            </a:r>
            <a:r>
              <a:rPr lang="ru-RU" dirty="0" err="1" smtClean="0"/>
              <a:t>паралельна</a:t>
            </a:r>
            <a:r>
              <a:rPr lang="ru-RU" dirty="0" smtClean="0"/>
              <a:t> до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піраміди</a:t>
            </a:r>
            <a:r>
              <a:rPr lang="ru-RU" dirty="0" smtClean="0"/>
              <a:t> та </a:t>
            </a:r>
            <a:r>
              <a:rPr lang="ru-RU" dirty="0" err="1" smtClean="0"/>
              <a:t>перетинає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, </a:t>
            </a:r>
            <a:r>
              <a:rPr lang="ru-RU" dirty="0" err="1" smtClean="0"/>
              <a:t>відтинаючи</a:t>
            </a:r>
            <a:r>
              <a:rPr lang="ru-RU" dirty="0" smtClean="0"/>
              <a:t> </a:t>
            </a:r>
            <a:r>
              <a:rPr lang="ru-RU" dirty="0" err="1" smtClean="0"/>
              <a:t>подібну</a:t>
            </a:r>
            <a:r>
              <a:rPr lang="ru-RU" dirty="0" smtClean="0"/>
              <a:t> </a:t>
            </a:r>
            <a:r>
              <a:rPr lang="ru-RU" dirty="0" err="1" smtClean="0"/>
              <a:t>піраміду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1858" name="Picture 2" descr="http://upload.wikimedia.org/wikipedia/commons/8/8f/Square_frustu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354424"/>
            <a:ext cx="4143404" cy="33607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1860" name="Picture 4" descr="http://www.bymath.net/studyguide/geo/sec/geo15b.gif"/>
          <p:cNvPicPr>
            <a:picLocks noChangeAspect="1" noChangeArrowheads="1"/>
          </p:cNvPicPr>
          <p:nvPr/>
        </p:nvPicPr>
        <p:blipFill>
          <a:blip r:embed="rId3"/>
          <a:srcRect l="65855" t="9488" b="9488"/>
          <a:stretch>
            <a:fillRect/>
          </a:stretch>
        </p:blipFill>
        <p:spPr bwMode="auto">
          <a:xfrm>
            <a:off x="5857884" y="3357562"/>
            <a:ext cx="3143240" cy="3376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zadacha.uanet.biz/uploads/a6/e7/a6e7e46f9049c70b84f26b380d78765d/pirami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7948577" cy="5581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/>
          <a:lstStyle/>
          <a:p>
            <a:r>
              <a:rPr lang="uk-UA" b="1" dirty="0" smtClean="0"/>
              <a:t>Піраміди в нашому житті</a:t>
            </a:r>
            <a:endParaRPr lang="ru-RU" b="1" dirty="0"/>
          </a:p>
        </p:txBody>
      </p:sp>
      <p:pic>
        <p:nvPicPr>
          <p:cNvPr id="122882" name="Picture 2" descr="http://img686.imageshack.us/img686/7769/11312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4929190" cy="36931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357826"/>
            <a:ext cx="4857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Піраміди в Мексиці - приклад зрізаної піраміди</a:t>
            </a:r>
            <a:endParaRPr lang="ru-RU" sz="2400" dirty="0"/>
          </a:p>
        </p:txBody>
      </p:sp>
      <p:pic>
        <p:nvPicPr>
          <p:cNvPr id="122886" name="Picture 6" descr="http://cs310531.vk.me/v310531613/2c98/d674E_Jbfr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357298"/>
            <a:ext cx="3600447" cy="37025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57818" y="5214950"/>
            <a:ext cx="37861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Пакетик </a:t>
            </a:r>
            <a:r>
              <a:rPr lang="uk-UA" sz="2800" b="1" dirty="0" err="1" smtClean="0"/>
              <a:t>чая</a:t>
            </a:r>
            <a:r>
              <a:rPr lang="uk-UA" sz="2800" b="1" dirty="0" smtClean="0"/>
              <a:t> - приклад піраміди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http://www.fullhdoboi.ru/_ph/8/1135692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858312" cy="49821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5643578"/>
            <a:ext cx="6987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/>
              <a:t>Піраміда біля Лувра в Парижі</a:t>
            </a:r>
            <a:endParaRPr lang="ru-RU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14884"/>
            <a:ext cx="4929190" cy="642942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/>
              <a:t>Єгипетські піраміди</a:t>
            </a:r>
            <a:endParaRPr lang="ru-RU" b="1" dirty="0"/>
          </a:p>
        </p:txBody>
      </p:sp>
      <p:pic>
        <p:nvPicPr>
          <p:cNvPr id="124930" name="Picture 2" descr="http://ancientart.ru/wp-content/uploads/2012/10/%D0%BF%D0%B8%D1%80%D0%B0%D0%BC%D0%B8%D0%B4%D1%8B.jpg"/>
          <p:cNvPicPr>
            <a:picLocks noChangeAspect="1" noChangeArrowheads="1"/>
          </p:cNvPicPr>
          <p:nvPr/>
        </p:nvPicPr>
        <p:blipFill>
          <a:blip r:embed="rId2"/>
          <a:srcRect l="3792" r="10112"/>
          <a:stretch>
            <a:fillRect/>
          </a:stretch>
        </p:blipFill>
        <p:spPr bwMode="auto">
          <a:xfrm>
            <a:off x="0" y="1214422"/>
            <a:ext cx="4903602" cy="3495675"/>
          </a:xfrm>
          <a:prstGeom prst="rect">
            <a:avLst/>
          </a:prstGeom>
          <a:noFill/>
        </p:spPr>
      </p:pic>
      <p:pic>
        <p:nvPicPr>
          <p:cNvPr id="124932" name="Picture 4" descr="http://foto.mail.ru/mail/vista008/_answers/i-20.jpg"/>
          <p:cNvPicPr>
            <a:picLocks noChangeAspect="1" noChangeArrowheads="1"/>
          </p:cNvPicPr>
          <p:nvPr/>
        </p:nvPicPr>
        <p:blipFill>
          <a:blip r:embed="rId3"/>
          <a:srcRect b="575"/>
          <a:stretch>
            <a:fillRect/>
          </a:stretch>
        </p:blipFill>
        <p:spPr bwMode="auto">
          <a:xfrm>
            <a:off x="5572100" y="1214422"/>
            <a:ext cx="3571900" cy="35016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72100" y="4714884"/>
            <a:ext cx="35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Пакет молока</a:t>
            </a: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4857760"/>
            <a:ext cx="9144064" cy="92867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Трикутний </a:t>
            </a:r>
            <a:r>
              <a:rPr lang="uk-UA" dirty="0" err="1" smtClean="0"/>
              <a:t>кубік</a:t>
            </a:r>
            <a:r>
              <a:rPr lang="uk-UA" dirty="0" smtClean="0"/>
              <a:t> </a:t>
            </a:r>
            <a:r>
              <a:rPr lang="uk-UA" dirty="0" err="1" smtClean="0"/>
              <a:t>Рубіка</a:t>
            </a:r>
            <a:r>
              <a:rPr lang="uk-UA" dirty="0" smtClean="0"/>
              <a:t>        Горщик для квітів</a:t>
            </a:r>
            <a:endParaRPr lang="ru-RU" dirty="0"/>
          </a:p>
        </p:txBody>
      </p:sp>
      <p:pic>
        <p:nvPicPr>
          <p:cNvPr id="125954" name="Picture 2" descr="http://img04.taobaocdn.com/bao/uploaded/i4/14651023253966504/T1p1CHXANcXXXXXXXX_%21%210-item_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429156" cy="4429156"/>
          </a:xfrm>
          <a:prstGeom prst="rect">
            <a:avLst/>
          </a:prstGeom>
          <a:noFill/>
        </p:spPr>
      </p:pic>
      <p:pic>
        <p:nvPicPr>
          <p:cNvPr id="125956" name="Picture 4" descr="http://img01.cp.aliimg.com/imgextra/i1/530196786/T2i68OXktdXXXXXXXX_!!530196786.jpg"/>
          <p:cNvPicPr>
            <a:picLocks noChangeAspect="1" noChangeArrowheads="1"/>
          </p:cNvPicPr>
          <p:nvPr/>
        </p:nvPicPr>
        <p:blipFill>
          <a:blip r:embed="rId3"/>
          <a:srcRect t="22173" b="5291"/>
          <a:stretch>
            <a:fillRect/>
          </a:stretch>
        </p:blipFill>
        <p:spPr bwMode="auto">
          <a:xfrm>
            <a:off x="4929191" y="214290"/>
            <a:ext cx="4071934" cy="443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929330"/>
            <a:ext cx="9144000" cy="92867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    Урна                      Вуличний ліхтар</a:t>
            </a:r>
            <a:endParaRPr lang="ru-RU" dirty="0"/>
          </a:p>
        </p:txBody>
      </p:sp>
      <p:pic>
        <p:nvPicPr>
          <p:cNvPr id="126978" name="Picture 2" descr="http://ooopartner.su/image/foto/f12917286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429024" cy="5409166"/>
          </a:xfrm>
          <a:prstGeom prst="rect">
            <a:avLst/>
          </a:prstGeom>
          <a:noFill/>
        </p:spPr>
      </p:pic>
      <p:pic>
        <p:nvPicPr>
          <p:cNvPr id="126980" name="Picture 4" descr="http://dic.academic.ru/pictures/wiki/files/69/Electric_street_lantern.jpg"/>
          <p:cNvPicPr>
            <a:picLocks noChangeAspect="1" noChangeArrowheads="1"/>
          </p:cNvPicPr>
          <p:nvPr/>
        </p:nvPicPr>
        <p:blipFill>
          <a:blip r:embed="rId3" cstate="print"/>
          <a:srcRect l="22363" r="21711"/>
          <a:stretch>
            <a:fillRect/>
          </a:stretch>
        </p:blipFill>
        <p:spPr bwMode="auto">
          <a:xfrm>
            <a:off x="4357686" y="214290"/>
            <a:ext cx="3979252" cy="533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86454"/>
            <a:ext cx="8229600" cy="642942"/>
          </a:xfrm>
        </p:spPr>
        <p:txBody>
          <a:bodyPr/>
          <a:lstStyle/>
          <a:p>
            <a:pPr algn="ctr">
              <a:buNone/>
            </a:pPr>
            <a:r>
              <a:rPr lang="uk-UA" sz="3600" dirty="0" smtClean="0"/>
              <a:t>Дитяча піраміда</a:t>
            </a:r>
            <a:endParaRPr lang="ru-RU" sz="3600" dirty="0"/>
          </a:p>
        </p:txBody>
      </p:sp>
      <p:pic>
        <p:nvPicPr>
          <p:cNvPr id="128002" name="Picture 2" descr="http://www.karlson.by/img/products/igryshka-piramidka-kvadrat-D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6465099" cy="431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715008" cy="4525963"/>
          </a:xfrm>
        </p:spPr>
        <p:txBody>
          <a:bodyPr/>
          <a:lstStyle/>
          <a:p>
            <a:r>
              <a:rPr lang="vi-VN" b="1" dirty="0" smtClean="0"/>
              <a:t>Піраміда</a:t>
            </a:r>
            <a:r>
              <a:rPr lang="vi-VN" dirty="0" smtClean="0"/>
              <a:t> — багатогранник, який складається з плоского багатокутника і точки (яка не лежить у площині основи) та всіх відрізків, що сполучають вершину піраміди з точками основи. </a:t>
            </a:r>
            <a:endParaRPr lang="uk-UA" dirty="0" smtClean="0"/>
          </a:p>
          <a:p>
            <a:r>
              <a:rPr lang="vi-VN" dirty="0" smtClean="0"/>
              <a:t>Відрізки, що сполучають вершину піраміди з вершинами основи, називаються бічними ребрами.</a:t>
            </a:r>
            <a:endParaRPr lang="ru-RU" dirty="0"/>
          </a:p>
        </p:txBody>
      </p:sp>
      <p:pic>
        <p:nvPicPr>
          <p:cNvPr id="16386" name="Picture 2" descr="&amp;Fcy;&amp;acy;&amp;jcy;&amp;lcy;:Pyramid irregular 6 no lettes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2975" y="214290"/>
            <a:ext cx="4391025" cy="55721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9190" y="5643578"/>
            <a:ext cx="41264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Неправильна </a:t>
            </a:r>
            <a:r>
              <a:rPr lang="ru-RU" sz="2400" dirty="0" err="1" smtClean="0"/>
              <a:t>шестигранна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err="1" smtClean="0"/>
              <a:t>піраміда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643182"/>
          </a:xfrm>
        </p:spPr>
        <p:txBody>
          <a:bodyPr/>
          <a:lstStyle/>
          <a:p>
            <a:r>
              <a:rPr lang="ru-RU" sz="3600" dirty="0" err="1" smtClean="0"/>
              <a:t>Поверхня</a:t>
            </a:r>
            <a:r>
              <a:rPr lang="ru-RU" sz="3600" dirty="0" smtClean="0"/>
              <a:t> </a:t>
            </a:r>
            <a:r>
              <a:rPr lang="ru-RU" sz="3600" dirty="0" err="1" smtClean="0"/>
              <a:t>піраміди</a:t>
            </a:r>
            <a:r>
              <a:rPr lang="ru-RU" sz="3600" dirty="0" smtClean="0"/>
              <a:t> </a:t>
            </a:r>
            <a:r>
              <a:rPr lang="ru-RU" sz="3600" dirty="0" err="1" smtClean="0"/>
              <a:t>складається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основи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/>
              <a:t> </a:t>
            </a:r>
            <a:r>
              <a:rPr lang="ru-RU" sz="3600" dirty="0" err="1" smtClean="0"/>
              <a:t>бічних</a:t>
            </a:r>
            <a:r>
              <a:rPr lang="ru-RU" sz="3600" dirty="0" smtClean="0"/>
              <a:t> граней. </a:t>
            </a:r>
            <a:r>
              <a:rPr lang="ru-RU" sz="3600" dirty="0" err="1" smtClean="0"/>
              <a:t>Кожна</a:t>
            </a:r>
            <a:r>
              <a:rPr lang="ru-RU" sz="3600" dirty="0" smtClean="0"/>
              <a:t> </a:t>
            </a:r>
            <a:r>
              <a:rPr lang="ru-RU" sz="3600" dirty="0" err="1" smtClean="0"/>
              <a:t>бічна</a:t>
            </a:r>
            <a:r>
              <a:rPr lang="ru-RU" sz="3600" dirty="0" smtClean="0"/>
              <a:t> грань - </a:t>
            </a:r>
            <a:r>
              <a:rPr lang="ru-RU" sz="3600" dirty="0" err="1" smtClean="0"/>
              <a:t>трикутник</a:t>
            </a:r>
            <a:r>
              <a:rPr lang="ru-RU" sz="3600" dirty="0" smtClean="0"/>
              <a:t>. </a:t>
            </a:r>
          </a:p>
          <a:p>
            <a:r>
              <a:rPr lang="ru-RU" sz="3600" dirty="0" err="1" smtClean="0"/>
              <a:t>Однією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його</a:t>
            </a:r>
            <a:r>
              <a:rPr lang="ru-RU" sz="3600" dirty="0" smtClean="0"/>
              <a:t> вершин </a:t>
            </a:r>
            <a:r>
              <a:rPr lang="ru-RU" sz="3600" dirty="0" err="1" smtClean="0"/>
              <a:t>є</a:t>
            </a:r>
            <a:r>
              <a:rPr lang="ru-RU" sz="3600" dirty="0" smtClean="0"/>
              <a:t> вершина </a:t>
            </a:r>
            <a:r>
              <a:rPr lang="ru-RU" sz="3600" dirty="0" err="1" smtClean="0"/>
              <a:t>піраміди</a:t>
            </a:r>
            <a:r>
              <a:rPr lang="ru-RU" sz="3600" dirty="0" smtClean="0"/>
              <a:t>, а </a:t>
            </a:r>
            <a:r>
              <a:rPr lang="ru-RU" sz="3600" dirty="0" err="1" smtClean="0"/>
              <a:t>протилежною</a:t>
            </a:r>
            <a:r>
              <a:rPr lang="ru-RU" sz="3600" dirty="0" smtClean="0"/>
              <a:t> стороною - сторона </a:t>
            </a:r>
            <a:r>
              <a:rPr lang="ru-RU" sz="3600" dirty="0" err="1" smtClean="0"/>
              <a:t>основи</a:t>
            </a:r>
            <a:r>
              <a:rPr lang="ru-RU" sz="3600" dirty="0" smtClean="0"/>
              <a:t> </a:t>
            </a:r>
            <a:r>
              <a:rPr lang="ru-RU" sz="3600" dirty="0" err="1" smtClean="0"/>
              <a:t>піраміди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118786" name="Picture 2" descr="http://bse.sci-lib.com/a_pictures/18/10/2395441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05534"/>
            <a:ext cx="5000628" cy="3052466"/>
          </a:xfrm>
          <a:prstGeom prst="rect">
            <a:avLst/>
          </a:prstGeom>
          <a:noFill/>
        </p:spPr>
      </p:pic>
      <p:pic>
        <p:nvPicPr>
          <p:cNvPr id="6" name="Picture 2" descr="http://cl.rushkolnik.ru/tw_files2/urls_142/31/d-30463/30463_html_m24d4d68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1494" y="3738577"/>
            <a:ext cx="3442506" cy="3119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214686"/>
          </a:xfrm>
        </p:spPr>
        <p:txBody>
          <a:bodyPr/>
          <a:lstStyle/>
          <a:p>
            <a:r>
              <a:rPr lang="ru-RU" dirty="0" err="1" smtClean="0"/>
              <a:t>Висотою</a:t>
            </a:r>
            <a:r>
              <a:rPr lang="ru-RU" dirty="0" smtClean="0"/>
              <a:t> </a:t>
            </a:r>
            <a:r>
              <a:rPr lang="ru-RU" dirty="0" err="1" smtClean="0"/>
              <a:t>піраміди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перпендикуляр, опущений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вершини</a:t>
            </a:r>
            <a:r>
              <a:rPr lang="ru-RU" dirty="0" smtClean="0"/>
              <a:t> </a:t>
            </a:r>
            <a:r>
              <a:rPr lang="ru-RU" dirty="0" err="1" smtClean="0"/>
              <a:t>піраміди</a:t>
            </a:r>
            <a:r>
              <a:rPr lang="ru-RU" dirty="0" smtClean="0"/>
              <a:t> на </a:t>
            </a:r>
            <a:r>
              <a:rPr lang="ru-RU" dirty="0" err="1" smtClean="0"/>
              <a:t>площину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Піраміда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en-US" dirty="0" smtClean="0"/>
              <a:t>n-</a:t>
            </a:r>
            <a:r>
              <a:rPr lang="ru-RU" dirty="0" err="1" smtClean="0"/>
              <a:t>кутною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основою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en-US" dirty="0" smtClean="0"/>
              <a:t>n-</a:t>
            </a:r>
            <a:r>
              <a:rPr lang="ru-RU" dirty="0" err="1" smtClean="0"/>
              <a:t>кутник</a:t>
            </a:r>
            <a:r>
              <a:rPr lang="ru-RU" dirty="0" smtClean="0"/>
              <a:t>. Для </a:t>
            </a:r>
            <a:r>
              <a:rPr lang="ru-RU" dirty="0" err="1" smtClean="0"/>
              <a:t>трикутної</a:t>
            </a:r>
            <a:r>
              <a:rPr lang="ru-RU" dirty="0" smtClean="0"/>
              <a:t> </a:t>
            </a:r>
            <a:r>
              <a:rPr lang="ru-RU" dirty="0" err="1" smtClean="0"/>
              <a:t>піраміди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власна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 — </a:t>
            </a:r>
            <a:r>
              <a:rPr lang="ru-RU" dirty="0" err="1" smtClean="0"/>
              <a:t>чотиригранник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4" descr="http://dic.academic.ru/pictures/wiki/files/52/400px-ElementsOfPiramid.svg.pn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t="1336" b="5342"/>
          <a:stretch>
            <a:fillRect/>
          </a:stretch>
        </p:blipFill>
        <p:spPr bwMode="auto">
          <a:xfrm>
            <a:off x="3571869" y="3178889"/>
            <a:ext cx="5572132" cy="367911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146" name="Picture 2" descr="http://www.bymath.net/studyguide/geo/sec/geo15b.gif"/>
          <p:cNvPicPr>
            <a:picLocks noChangeAspect="1" noChangeArrowheads="1"/>
          </p:cNvPicPr>
          <p:nvPr/>
        </p:nvPicPr>
        <p:blipFill>
          <a:blip r:embed="rId3"/>
          <a:srcRect l="24338" r="42949" b="9488"/>
          <a:stretch>
            <a:fillRect/>
          </a:stretch>
        </p:blipFill>
        <p:spPr bwMode="auto">
          <a:xfrm>
            <a:off x="0" y="3189278"/>
            <a:ext cx="2928926" cy="3668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142853"/>
            <a:ext cx="4786314" cy="3071834"/>
          </a:xfrm>
        </p:spPr>
        <p:txBody>
          <a:bodyPr/>
          <a:lstStyle/>
          <a:p>
            <a:r>
              <a:rPr lang="ru-RU" dirty="0" smtClean="0"/>
              <a:t>Правильна </a:t>
            </a:r>
            <a:r>
              <a:rPr lang="ru-RU" dirty="0" err="1" smtClean="0"/>
              <a:t>піраміда</a:t>
            </a:r>
            <a:r>
              <a:rPr lang="ru-RU" dirty="0" smtClean="0"/>
              <a:t> (довершена) —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основою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правильний</a:t>
            </a:r>
            <a:r>
              <a:rPr lang="ru-RU" dirty="0" smtClean="0"/>
              <a:t> </a:t>
            </a:r>
            <a:r>
              <a:rPr lang="ru-RU" dirty="0" err="1" smtClean="0"/>
              <a:t>багатокутник</a:t>
            </a:r>
            <a:r>
              <a:rPr lang="ru-RU" dirty="0" smtClean="0"/>
              <a:t>, центр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збігається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основою </a:t>
            </a:r>
            <a:r>
              <a:rPr lang="ru-RU" dirty="0" err="1" smtClean="0"/>
              <a:t>висоти</a:t>
            </a:r>
            <a:r>
              <a:rPr lang="ru-RU" dirty="0" smtClean="0"/>
              <a:t> </a:t>
            </a:r>
            <a:r>
              <a:rPr lang="ru-RU" dirty="0" err="1" smtClean="0"/>
              <a:t>піраміди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Бічна</a:t>
            </a:r>
            <a:r>
              <a:rPr lang="ru-RU" dirty="0" smtClean="0"/>
              <a:t> </a:t>
            </a:r>
            <a:r>
              <a:rPr lang="ru-RU" dirty="0" err="1" smtClean="0"/>
              <a:t>поверхня</a:t>
            </a:r>
            <a:r>
              <a:rPr lang="ru-RU" dirty="0" smtClean="0"/>
              <a:t> </a:t>
            </a:r>
            <a:r>
              <a:rPr lang="ru-RU" dirty="0" err="1" smtClean="0"/>
              <a:t>правильної</a:t>
            </a:r>
            <a:r>
              <a:rPr lang="ru-RU" dirty="0" smtClean="0"/>
              <a:t> </a:t>
            </a:r>
            <a:r>
              <a:rPr lang="ru-RU" dirty="0" err="1" smtClean="0"/>
              <a:t>піраміди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err="1" smtClean="0"/>
              <a:t>добутку</a:t>
            </a:r>
            <a:r>
              <a:rPr lang="ru-RU" dirty="0" smtClean="0"/>
              <a:t> </a:t>
            </a:r>
            <a:r>
              <a:rPr lang="ru-RU" dirty="0" err="1" smtClean="0"/>
              <a:t>півпериметра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 на апофему.</a:t>
            </a:r>
          </a:p>
          <a:p>
            <a:endParaRPr lang="ru-RU" dirty="0"/>
          </a:p>
        </p:txBody>
      </p:sp>
      <p:pic>
        <p:nvPicPr>
          <p:cNvPr id="121860" name="Picture 4" descr="http://www.varson.ru/images/Geometry_jpeg_big/mnogogrannik6.jpg"/>
          <p:cNvPicPr>
            <a:picLocks noChangeAspect="1" noChangeArrowheads="1"/>
          </p:cNvPicPr>
          <p:nvPr/>
        </p:nvPicPr>
        <p:blipFill>
          <a:blip r:embed="rId2"/>
          <a:srcRect l="1512" t="1080" r="1512" b="4319"/>
          <a:stretch>
            <a:fillRect/>
          </a:stretch>
        </p:blipFill>
        <p:spPr bwMode="auto">
          <a:xfrm>
            <a:off x="4536433" y="285728"/>
            <a:ext cx="4607567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r>
              <a:rPr lang="ru-RU" dirty="0" err="1" smtClean="0"/>
              <a:t>Вісь</a:t>
            </a:r>
            <a:r>
              <a:rPr lang="ru-RU" dirty="0" smtClean="0"/>
              <a:t> </a:t>
            </a:r>
            <a:r>
              <a:rPr lang="ru-RU" dirty="0" err="1" smtClean="0"/>
              <a:t>правильної</a:t>
            </a:r>
            <a:r>
              <a:rPr lang="ru-RU" dirty="0" smtClean="0"/>
              <a:t> </a:t>
            </a:r>
            <a:r>
              <a:rPr lang="ru-RU" dirty="0" err="1" smtClean="0"/>
              <a:t>піраміди</a:t>
            </a:r>
            <a:r>
              <a:rPr lang="ru-RU" dirty="0" smtClean="0"/>
              <a:t> — пряма, яка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висоту</a:t>
            </a:r>
            <a:r>
              <a:rPr lang="ru-RU" dirty="0" smtClean="0"/>
              <a:t>. У </a:t>
            </a:r>
            <a:r>
              <a:rPr lang="ru-RU" dirty="0" err="1" smtClean="0"/>
              <a:t>правильній</a:t>
            </a:r>
            <a:r>
              <a:rPr lang="ru-RU" dirty="0" smtClean="0"/>
              <a:t> </a:t>
            </a:r>
            <a:r>
              <a:rPr lang="ru-RU" dirty="0" err="1" smtClean="0"/>
              <a:t>піраміді</a:t>
            </a:r>
            <a:r>
              <a:rPr lang="ru-RU" dirty="0" smtClean="0"/>
              <a:t> </a:t>
            </a:r>
            <a:r>
              <a:rPr lang="ru-RU" dirty="0" err="1" smtClean="0"/>
              <a:t>бічні</a:t>
            </a:r>
            <a:r>
              <a:rPr lang="ru-RU" dirty="0" smtClean="0"/>
              <a:t> ребра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собою, а </a:t>
            </a:r>
            <a:r>
              <a:rPr lang="ru-RU" dirty="0" err="1" smtClean="0"/>
              <a:t>бічні</a:t>
            </a:r>
            <a:r>
              <a:rPr lang="ru-RU" dirty="0" smtClean="0"/>
              <a:t> </a:t>
            </a:r>
            <a:r>
              <a:rPr lang="ru-RU" dirty="0" err="1" smtClean="0"/>
              <a:t>грані</a:t>
            </a:r>
            <a:r>
              <a:rPr lang="ru-RU" dirty="0" smtClean="0"/>
              <a:t> —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рівнобедрені</a:t>
            </a:r>
            <a:r>
              <a:rPr lang="ru-RU" dirty="0" smtClean="0"/>
              <a:t> </a:t>
            </a:r>
            <a:r>
              <a:rPr lang="ru-RU" dirty="0" err="1" smtClean="0"/>
              <a:t>трикутники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Висота</a:t>
            </a:r>
            <a:r>
              <a:rPr lang="ru-RU" dirty="0" smtClean="0"/>
              <a:t> </a:t>
            </a:r>
            <a:r>
              <a:rPr lang="ru-RU" dirty="0" err="1" smtClean="0"/>
              <a:t>бічної</a:t>
            </a:r>
            <a:r>
              <a:rPr lang="ru-RU" dirty="0" smtClean="0"/>
              <a:t> </a:t>
            </a:r>
            <a:r>
              <a:rPr lang="ru-RU" dirty="0" err="1" smtClean="0"/>
              <a:t>грані</a:t>
            </a:r>
            <a:r>
              <a:rPr lang="ru-RU" dirty="0" smtClean="0"/>
              <a:t> </a:t>
            </a:r>
            <a:r>
              <a:rPr lang="ru-RU" dirty="0" err="1" smtClean="0"/>
              <a:t>правильної</a:t>
            </a:r>
            <a:r>
              <a:rPr lang="ru-RU" dirty="0" smtClean="0"/>
              <a:t> </a:t>
            </a:r>
            <a:r>
              <a:rPr lang="ru-RU" dirty="0" err="1" smtClean="0"/>
              <a:t>піраміди</a:t>
            </a:r>
            <a:r>
              <a:rPr lang="ru-RU" dirty="0" smtClean="0"/>
              <a:t>, проведена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вершини</a:t>
            </a:r>
            <a:r>
              <a:rPr lang="ru-RU" dirty="0" smtClean="0"/>
              <a:t>, </a:t>
            </a:r>
            <a:r>
              <a:rPr lang="ru-RU" dirty="0" err="1" smtClean="0"/>
              <a:t>називається</a:t>
            </a:r>
            <a:r>
              <a:rPr lang="ru-RU" dirty="0" smtClean="0"/>
              <a:t> апофемою. </a:t>
            </a:r>
            <a:r>
              <a:rPr lang="ru-RU" dirty="0" err="1" smtClean="0"/>
              <a:t>Бічною</a:t>
            </a:r>
            <a:r>
              <a:rPr lang="ru-RU" dirty="0" smtClean="0"/>
              <a:t> </a:t>
            </a:r>
            <a:r>
              <a:rPr lang="ru-RU" dirty="0" err="1" smtClean="0"/>
              <a:t>поверхнею</a:t>
            </a:r>
            <a:r>
              <a:rPr lang="ru-RU" dirty="0" smtClean="0"/>
              <a:t> </a:t>
            </a:r>
            <a:r>
              <a:rPr lang="ru-RU" dirty="0" err="1" smtClean="0"/>
              <a:t>піраміди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сума </a:t>
            </a:r>
            <a:r>
              <a:rPr lang="ru-RU" dirty="0" err="1" smtClean="0"/>
              <a:t>площ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бічних</a:t>
            </a:r>
            <a:r>
              <a:rPr lang="ru-RU" dirty="0" smtClean="0"/>
              <a:t> граней.</a:t>
            </a:r>
          </a:p>
          <a:p>
            <a:endParaRPr lang="ru-RU" dirty="0"/>
          </a:p>
        </p:txBody>
      </p:sp>
      <p:pic>
        <p:nvPicPr>
          <p:cNvPr id="120834" name="Picture 2" descr="http://rudocs.exdat.com/pars_docs/tw_refs/16/15370/15370_html_m4c3970c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3754" y="4071942"/>
            <a:ext cx="2710246" cy="2786058"/>
          </a:xfrm>
          <a:prstGeom prst="rect">
            <a:avLst/>
          </a:prstGeom>
          <a:noFill/>
        </p:spPr>
      </p:pic>
      <p:pic>
        <p:nvPicPr>
          <p:cNvPr id="120836" name="Picture 4" descr="http://900igr.net/datas/geometrija/Pravilnaja-usechjonnaja-piramida/0006-006-Simmetrija-pravilnoj-piramidy.jpg"/>
          <p:cNvPicPr>
            <a:picLocks noChangeAspect="1" noChangeArrowheads="1"/>
          </p:cNvPicPr>
          <p:nvPr/>
        </p:nvPicPr>
        <p:blipFill>
          <a:blip r:embed="rId3"/>
          <a:srcRect b="28346"/>
          <a:stretch>
            <a:fillRect/>
          </a:stretch>
        </p:blipFill>
        <p:spPr bwMode="auto">
          <a:xfrm>
            <a:off x="71406" y="4071942"/>
            <a:ext cx="5186319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4357694"/>
          </a:xfrm>
        </p:spPr>
        <p:txBody>
          <a:bodyPr/>
          <a:lstStyle/>
          <a:p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бічної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правильної</a:t>
            </a:r>
            <a:r>
              <a:rPr lang="ru-RU" dirty="0" smtClean="0"/>
              <a:t> </a:t>
            </a:r>
            <a:r>
              <a:rPr lang="ru-RU" dirty="0" err="1" smtClean="0"/>
              <a:t>піраміди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 smtClean="0"/>
              <a:t>добутку</a:t>
            </a:r>
            <a:r>
              <a:rPr lang="ru-RU" dirty="0" smtClean="0"/>
              <a:t> периметра </a:t>
            </a:r>
            <a:r>
              <a:rPr lang="ru-RU" dirty="0" err="1" smtClean="0"/>
              <a:t>основи</a:t>
            </a:r>
            <a:r>
              <a:rPr lang="ru-RU" dirty="0" smtClean="0"/>
              <a:t> на апофему: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(тут Р — периметр,</a:t>
            </a:r>
            <a:r>
              <a:rPr lang="ru-RU" i="1" dirty="0" smtClean="0"/>
              <a:t> </a:t>
            </a:r>
            <a:r>
              <a:rPr lang="en-US" i="1" dirty="0" smtClean="0"/>
              <a:t>l</a:t>
            </a:r>
            <a:r>
              <a:rPr lang="ru-RU" i="1" dirty="0" smtClean="0"/>
              <a:t> </a:t>
            </a:r>
            <a:r>
              <a:rPr lang="ru-RU" dirty="0" smtClean="0"/>
              <a:t>— апофема</a:t>
            </a:r>
            <a:r>
              <a:rPr lang="ru-RU" i="1" dirty="0" smtClean="0"/>
              <a:t>, </a:t>
            </a:r>
            <a:r>
              <a:rPr lang="en-US" i="1" dirty="0" smtClean="0"/>
              <a:t>n</a:t>
            </a:r>
            <a:r>
              <a:rPr lang="ru-RU" dirty="0" smtClean="0"/>
              <a:t> — число </a:t>
            </a:r>
            <a:r>
              <a:rPr lang="ru-RU" dirty="0" err="1" smtClean="0"/>
              <a:t>сторін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, </a:t>
            </a:r>
            <a:r>
              <a:rPr lang="en-US" dirty="0" smtClean="0"/>
              <a:t>b</a:t>
            </a:r>
            <a:r>
              <a:rPr lang="ru-RU" dirty="0" smtClean="0"/>
              <a:t> — </a:t>
            </a:r>
            <a:r>
              <a:rPr lang="ru-RU" dirty="0" err="1" smtClean="0"/>
              <a:t>бічне</a:t>
            </a:r>
            <a:r>
              <a:rPr lang="ru-RU" dirty="0" smtClean="0"/>
              <a:t> ребро,</a:t>
            </a:r>
            <a:r>
              <a:rPr lang="ru-RU" i="1" dirty="0" smtClean="0"/>
              <a:t> </a:t>
            </a:r>
            <a:r>
              <a:rPr lang="en-US" i="1" dirty="0" smtClean="0"/>
              <a:t>a</a:t>
            </a:r>
            <a:r>
              <a:rPr lang="ru-RU" dirty="0" smtClean="0"/>
              <a:t> — кут при </a:t>
            </a:r>
            <a:r>
              <a:rPr lang="ru-RU" dirty="0" err="1" smtClean="0"/>
              <a:t>вершині</a:t>
            </a:r>
            <a:r>
              <a:rPr lang="ru-RU" dirty="0" smtClean="0"/>
              <a:t> </a:t>
            </a:r>
            <a:r>
              <a:rPr lang="ru-RU" dirty="0" err="1" smtClean="0"/>
              <a:t>піраміди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err="1" smtClean="0"/>
              <a:t>Об'єм</a:t>
            </a:r>
            <a:r>
              <a:rPr lang="ru-RU" dirty="0" smtClean="0"/>
              <a:t> </a:t>
            </a:r>
            <a:r>
              <a:rPr lang="ru-RU" dirty="0" err="1" smtClean="0"/>
              <a:t>піраміди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третій</a:t>
            </a:r>
            <a:r>
              <a:rPr lang="ru-RU" dirty="0" smtClean="0"/>
              <a:t> </a:t>
            </a:r>
            <a:r>
              <a:rPr lang="ru-RU" dirty="0" err="1" smtClean="0"/>
              <a:t>добутку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 на </a:t>
            </a:r>
            <a:r>
              <a:rPr lang="ru-RU" dirty="0" err="1" smtClean="0"/>
              <a:t>висоту</a:t>
            </a:r>
            <a:r>
              <a:rPr lang="ru-RU" dirty="0" smtClean="0"/>
              <a:t> :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22882" name="Picture 2" descr="http://upload.wikimedia.org/math/3/d/7/3d724f2f3ac5fc698994d7839f5c75c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42984"/>
            <a:ext cx="3913407" cy="89138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2887" name="Picture 7" descr="http://upload.wikimedia.org/math/4/5/3/4531bfa389977f5c6196255c3a20d6f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636"/>
            <a:ext cx="2357454" cy="1239178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8"/>
          </a:xfrm>
        </p:spPr>
        <p:txBody>
          <a:bodyPr/>
          <a:lstStyle/>
          <a:p>
            <a:r>
              <a:rPr lang="ru-RU" b="1" dirty="0" err="1" smtClean="0"/>
              <a:t>Властивості</a:t>
            </a:r>
            <a:r>
              <a:rPr lang="ru-RU" b="1" dirty="0" smtClean="0"/>
              <a:t> </a:t>
            </a:r>
            <a:r>
              <a:rPr lang="uk-UA" b="1" dirty="0" smtClean="0"/>
              <a:t>правильної піраміди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1"/>
            <a:ext cx="7286644" cy="3357586"/>
          </a:xfrm>
        </p:spPr>
        <p:txBody>
          <a:bodyPr/>
          <a:lstStyle/>
          <a:p>
            <a:r>
              <a:rPr lang="ru-RU" dirty="0" err="1" smtClean="0"/>
              <a:t>Такі</a:t>
            </a:r>
            <a:r>
              <a:rPr lang="ru-RU" dirty="0" smtClean="0"/>
              <a:t> три </a:t>
            </a:r>
            <a:r>
              <a:rPr lang="ru-RU" dirty="0" err="1" smtClean="0"/>
              <a:t>твердження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еквівалентними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бокові</a:t>
            </a:r>
            <a:r>
              <a:rPr lang="ru-RU" dirty="0" smtClean="0"/>
              <a:t> ребра </a:t>
            </a:r>
            <a:r>
              <a:rPr lang="ru-RU" dirty="0" err="1" smtClean="0"/>
              <a:t>піраміди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бокові</a:t>
            </a:r>
            <a:r>
              <a:rPr lang="ru-RU" dirty="0" smtClean="0"/>
              <a:t> ребра </a:t>
            </a:r>
            <a:r>
              <a:rPr lang="ru-RU" dirty="0" err="1" smtClean="0"/>
              <a:t>піраміди</a:t>
            </a:r>
            <a:r>
              <a:rPr lang="ru-RU" dirty="0" smtClean="0"/>
              <a:t> </a:t>
            </a:r>
            <a:r>
              <a:rPr lang="ru-RU" dirty="0" err="1" smtClean="0"/>
              <a:t>нахилені</a:t>
            </a:r>
            <a:r>
              <a:rPr lang="ru-RU" dirty="0" smtClean="0"/>
              <a:t> до </a:t>
            </a:r>
            <a:r>
              <a:rPr lang="ru-RU" dirty="0" err="1" smtClean="0"/>
              <a:t>площини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рівними</a:t>
            </a:r>
            <a:r>
              <a:rPr lang="ru-RU" dirty="0" smtClean="0"/>
              <a:t> кутами;</a:t>
            </a:r>
          </a:p>
          <a:p>
            <a:r>
              <a:rPr lang="ru-RU" dirty="0" err="1" smtClean="0"/>
              <a:t>проекція</a:t>
            </a:r>
            <a:r>
              <a:rPr lang="ru-RU" dirty="0" smtClean="0"/>
              <a:t> </a:t>
            </a:r>
            <a:r>
              <a:rPr lang="ru-RU" dirty="0" err="1" smtClean="0"/>
              <a:t>вершини</a:t>
            </a:r>
            <a:r>
              <a:rPr lang="ru-RU" dirty="0" smtClean="0"/>
              <a:t> </a:t>
            </a:r>
            <a:r>
              <a:rPr lang="ru-RU" dirty="0" err="1" smtClean="0"/>
              <a:t>піраміди</a:t>
            </a:r>
            <a:r>
              <a:rPr lang="ru-RU" dirty="0" smtClean="0"/>
              <a:t> на </a:t>
            </a:r>
            <a:r>
              <a:rPr lang="ru-RU" dirty="0" err="1" smtClean="0"/>
              <a:t>площину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співпадає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центром кола, </a:t>
            </a:r>
            <a:r>
              <a:rPr lang="ru-RU" dirty="0" err="1" smtClean="0"/>
              <a:t>описаного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050" name="Picture 2" descr="http://www.matem.na.by/content/262.jpg"/>
          <p:cNvPicPr>
            <a:picLocks noChangeAspect="1" noChangeArrowheads="1"/>
          </p:cNvPicPr>
          <p:nvPr/>
        </p:nvPicPr>
        <p:blipFill>
          <a:blip r:embed="rId2"/>
          <a:srcRect b="7993"/>
          <a:stretch>
            <a:fillRect/>
          </a:stretch>
        </p:blipFill>
        <p:spPr bwMode="auto">
          <a:xfrm>
            <a:off x="7009364" y="1428736"/>
            <a:ext cx="2134636" cy="2500330"/>
          </a:xfrm>
          <a:prstGeom prst="rect">
            <a:avLst/>
          </a:prstGeom>
          <a:noFill/>
        </p:spPr>
      </p:pic>
      <p:pic>
        <p:nvPicPr>
          <p:cNvPr id="2052" name="Picture 4" descr="http://zavantag.com/tw_files/16338/d-16337626/16337626_html_m5496a79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6963" y="4357694"/>
            <a:ext cx="2787038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357562"/>
          </a:xfrm>
        </p:spPr>
        <p:txBody>
          <a:bodyPr/>
          <a:lstStyle/>
          <a:p>
            <a:r>
              <a:rPr lang="ru-RU" dirty="0" err="1" smtClean="0"/>
              <a:t>Такі</a:t>
            </a:r>
            <a:r>
              <a:rPr lang="ru-RU" dirty="0" smtClean="0"/>
              <a:t> три </a:t>
            </a:r>
            <a:r>
              <a:rPr lang="ru-RU" dirty="0" err="1" smtClean="0"/>
              <a:t>твердження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еквівалентними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вершина </a:t>
            </a:r>
            <a:r>
              <a:rPr lang="ru-RU" dirty="0" err="1" smtClean="0"/>
              <a:t>піраміди</a:t>
            </a:r>
            <a:r>
              <a:rPr lang="ru-RU" dirty="0" smtClean="0"/>
              <a:t> </a:t>
            </a:r>
            <a:r>
              <a:rPr lang="ru-RU" dirty="0" err="1" smtClean="0"/>
              <a:t>рівновіддалена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двогранні</a:t>
            </a:r>
            <a:r>
              <a:rPr lang="ru-RU" dirty="0" smtClean="0"/>
              <a:t> кути при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піраміди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вершина </a:t>
            </a:r>
            <a:r>
              <a:rPr lang="ru-RU" dirty="0" err="1" smtClean="0"/>
              <a:t>піраміди</a:t>
            </a:r>
            <a:r>
              <a:rPr lang="ru-RU" dirty="0" smtClean="0"/>
              <a:t> </a:t>
            </a:r>
            <a:r>
              <a:rPr lang="ru-RU" dirty="0" err="1" smtClean="0"/>
              <a:t>проеціюється</a:t>
            </a:r>
            <a:r>
              <a:rPr lang="ru-RU" dirty="0" smtClean="0"/>
              <a:t> до центру кола, </a:t>
            </a:r>
            <a:r>
              <a:rPr lang="ru-RU" dirty="0" err="1" smtClean="0"/>
              <a:t>вписаного</a:t>
            </a:r>
            <a:r>
              <a:rPr lang="ru-RU" dirty="0" smtClean="0"/>
              <a:t> в </a:t>
            </a:r>
            <a:r>
              <a:rPr lang="ru-RU" dirty="0" err="1" smtClean="0"/>
              <a:t>її</a:t>
            </a:r>
            <a:r>
              <a:rPr lang="ru-RU" dirty="0" smtClean="0"/>
              <a:t> основу.</a:t>
            </a:r>
          </a:p>
          <a:p>
            <a:endParaRPr lang="ru-RU" dirty="0"/>
          </a:p>
        </p:txBody>
      </p:sp>
      <p:pic>
        <p:nvPicPr>
          <p:cNvPr id="1026" name="Picture 2" descr="https://encrypted-tbn1.gstatic.com/images?q=tbn:ANd9GcSvz1kkYaozF3FjnnmIxVyPdU3o2fwuX3iq63vynKFw52DYsu8Q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70555"/>
            <a:ext cx="3857620" cy="3487445"/>
          </a:xfrm>
          <a:prstGeom prst="rect">
            <a:avLst/>
          </a:prstGeom>
          <a:noFill/>
        </p:spPr>
      </p:pic>
      <p:pic>
        <p:nvPicPr>
          <p:cNvPr id="1030" name="Picture 6" descr="http://znanya.com.ua/pars_docs/refs/8/7156/7156_html_m7af054d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314887"/>
            <a:ext cx="3929058" cy="354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22">
  <a:themeElements>
    <a:clrScheme name="">
      <a:dk1>
        <a:srgbClr val="C0C0C0"/>
      </a:dk1>
      <a:lt1>
        <a:srgbClr val="FFFFFF"/>
      </a:lt1>
      <a:dk2>
        <a:srgbClr val="336699"/>
      </a:dk2>
      <a:lt2>
        <a:srgbClr val="CCECFF"/>
      </a:lt2>
      <a:accent1>
        <a:srgbClr val="FF3399"/>
      </a:accent1>
      <a:accent2>
        <a:srgbClr val="99CCFF"/>
      </a:accent2>
      <a:accent3>
        <a:srgbClr val="ADB8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plain horizont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in horizont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336699"/>
      </a:lt1>
      <a:dk2>
        <a:srgbClr val="003366"/>
      </a:dk2>
      <a:lt2>
        <a:srgbClr val="C0C0C0"/>
      </a:lt2>
      <a:accent1>
        <a:srgbClr val="FF3399"/>
      </a:accent1>
      <a:accent2>
        <a:srgbClr val="99CCFF"/>
      </a:accent2>
      <a:accent3>
        <a:srgbClr val="ADB8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336699"/>
      </a:lt1>
      <a:dk2>
        <a:srgbClr val="003366"/>
      </a:dk2>
      <a:lt2>
        <a:srgbClr val="C0C0C0"/>
      </a:lt2>
      <a:accent1>
        <a:srgbClr val="FF3399"/>
      </a:accent1>
      <a:accent2>
        <a:srgbClr val="99CCFF"/>
      </a:accent2>
      <a:accent3>
        <a:srgbClr val="ADB8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008000"/>
      </a:dk2>
      <a:lt2>
        <a:srgbClr val="99FFCC"/>
      </a:lt2>
      <a:accent1>
        <a:srgbClr val="0066FF"/>
      </a:accent1>
      <a:accent2>
        <a:srgbClr val="00FF00"/>
      </a:accent2>
      <a:accent3>
        <a:srgbClr val="AAC0AA"/>
      </a:accent3>
      <a:accent4>
        <a:srgbClr val="DADADA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8000"/>
      </a:lt1>
      <a:dk2>
        <a:srgbClr val="003300"/>
      </a:dk2>
      <a:lt2>
        <a:srgbClr val="C0C0C0"/>
      </a:lt2>
      <a:accent1>
        <a:srgbClr val="0066FF"/>
      </a:accent1>
      <a:accent2>
        <a:srgbClr val="00FF00"/>
      </a:accent2>
      <a:accent3>
        <a:srgbClr val="AAC0AA"/>
      </a:accent3>
      <a:accent4>
        <a:srgbClr val="000000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8000"/>
      </a:lt1>
      <a:dk2>
        <a:srgbClr val="003300"/>
      </a:dk2>
      <a:lt2>
        <a:srgbClr val="C0C0C0"/>
      </a:lt2>
      <a:accent1>
        <a:srgbClr val="0066FF"/>
      </a:accent1>
      <a:accent2>
        <a:srgbClr val="00FF00"/>
      </a:accent2>
      <a:accent3>
        <a:srgbClr val="AAC0AA"/>
      </a:accent3>
      <a:accent4>
        <a:srgbClr val="000000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3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CC0066"/>
      </a:lt1>
      <a:dk2>
        <a:srgbClr val="66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CC0066"/>
      </a:lt1>
      <a:dk2>
        <a:srgbClr val="66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022</Template>
  <TotalTime>701</TotalTime>
  <Words>214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022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ПІРАМІДИ</vt:lpstr>
      <vt:lpstr>Слайд 2</vt:lpstr>
      <vt:lpstr>Слайд 3</vt:lpstr>
      <vt:lpstr>Слайд 4</vt:lpstr>
      <vt:lpstr>Слайд 5</vt:lpstr>
      <vt:lpstr>Слайд 6</vt:lpstr>
      <vt:lpstr>Слайд 7</vt:lpstr>
      <vt:lpstr>Властивості правильної піраміди </vt:lpstr>
      <vt:lpstr>Слайд 9</vt:lpstr>
      <vt:lpstr>Слайд 10</vt:lpstr>
      <vt:lpstr>Слайд 11</vt:lpstr>
      <vt:lpstr>Піраміди в нашому житті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Olya</dc:creator>
  <cp:lastModifiedBy>Olya</cp:lastModifiedBy>
  <cp:revision>69</cp:revision>
  <dcterms:created xsi:type="dcterms:W3CDTF">2014-02-18T14:04:01Z</dcterms:created>
  <dcterms:modified xsi:type="dcterms:W3CDTF">2014-02-26T18:45:03Z</dcterms:modified>
</cp:coreProperties>
</file>