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Override11.xml" ContentType="application/vnd.openxmlformats-officedocument.themeOverride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64" r:id="rId11"/>
  </p:sldMasterIdLst>
  <p:sldIdLst>
    <p:sldId id="256" r:id="rId12"/>
    <p:sldId id="257" r:id="rId13"/>
    <p:sldId id="258" r:id="rId14"/>
    <p:sldId id="260" r:id="rId15"/>
    <p:sldId id="296" r:id="rId16"/>
    <p:sldId id="264" r:id="rId17"/>
    <p:sldId id="270" r:id="rId18"/>
    <p:sldId id="286" r:id="rId19"/>
    <p:sldId id="287" r:id="rId20"/>
    <p:sldId id="266" r:id="rId21"/>
    <p:sldId id="267" r:id="rId22"/>
    <p:sldId id="275" r:id="rId23"/>
    <p:sldId id="269" r:id="rId24"/>
    <p:sldId id="288" r:id="rId25"/>
    <p:sldId id="278" r:id="rId26"/>
    <p:sldId id="280" r:id="rId27"/>
    <p:sldId id="282" r:id="rId28"/>
    <p:sldId id="284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8239" autoAdjust="0"/>
  </p:normalViewPr>
  <p:slideViewPr>
    <p:cSldViewPr>
      <p:cViewPr varScale="1">
        <p:scale>
          <a:sx n="71" d="100"/>
          <a:sy n="71" d="100"/>
        </p:scale>
        <p:origin x="-12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 сполучна ліні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5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D852-3FA2-4AAE-B88A-9A24FE13313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5B7B-9FF2-47D8-B19D-71F237C5603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99E5-8706-4382-AF93-2B65BDD88603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AB33-8794-4870-9EB3-005879596DC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кут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кут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кут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кут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кут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кут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кут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5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166552-79D8-4087-8A3B-79E33BBF4C6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6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7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934F5-3759-42FB-9A76-9B069E0B413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0715-73B3-4DD9-A527-0BCDA15F9A8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B89B-D88E-4632-AAF6-80361CCC964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іліні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іліні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іліні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іліні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іліні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іліні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іліні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іліні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іліні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іліні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іліні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іліні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іліні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іліні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іліні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кут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кут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кут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кут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кут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кут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3DCF22-C23A-4DDE-9131-CAFDAAAA48F5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6A8E79-D318-4C9C-90F9-267FA639ACC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7B877-FEB3-46EA-935E-524C9F1E4EF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240976-E5C1-49D1-A432-15CA6490578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кут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кут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кут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кут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кут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кут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кут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кут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кут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5EB41F-308A-4A30-BAC5-876EB0E9B00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BA8106-9C2B-4E06-A6BE-5617879ABEA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8A2B-63BF-4D16-BF3E-2669521E1852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EA16-8B21-4709-BC51-9FBAA3F9667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808EDE-E36D-40A3-81E9-2C5F62DC1D42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54F47-2B86-42FC-8715-B379676CEC9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938E-EA15-4987-AEAF-3B0C89CA7B30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7A82-9D84-4830-8DB4-9F821BD4792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 сполучна ліні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 сполучна лінія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 сполучна лінія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увати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 сполучна лінія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увати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 сполучна лінія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E63706-4503-493D-89A1-C9DBB2DBB780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0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1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814AB3-8395-4499-B796-36F21776BF0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3E8F-2EB7-4222-B458-B7B18DBB4A8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4107-0763-49F6-B7A5-22A1E80AE99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69CC-16FA-4166-A145-F59CBFE3AAC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6DF3-2E0A-45F8-BF56-D59F5AC9CDF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05B9-B3BE-4507-8E51-D4088C76CC92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23D-ADAE-4DBC-88A0-6196FC3EC3E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іліні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іліні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6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31B6-DE09-4A5E-9AE3-C70025BCF8C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7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3EC-0C07-4FA9-9186-ADA544C27AF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8032-C49F-43C3-8910-57877114348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6055-BD69-4B67-99EB-67687D55F06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іліні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іліні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05A34-887F-46DF-A092-035C06B7621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AE8F-F68F-4437-98D4-2AE7700E182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AC70D-465D-4D13-B2FD-53E3BA408489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E816-5D00-48E0-A5C2-0DD6EB58081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8949-9616-4451-87E4-87F32A6B87D2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02533-2219-41AB-AAA4-65C1EE3EBC2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CAB4-49ED-449C-A9F5-0C57849523F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D38B-2818-4573-B75F-C6877486A6F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9E7F-4343-4C8F-A379-738ECA7A28F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7EF4-7E2A-4E90-9BD0-982E208DBE9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EE4D0-E103-4F0E-94D7-6A1DFDEDED7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B57D9-3D20-4FAD-B0DC-86EDD20AE29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92BA-0A69-4211-8160-8E3E087CE0D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DD4E-3A04-43DC-83DD-D1F667BEDF4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увати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іліні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іліні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F7676E-4435-4624-B7EA-5FBA653A5A1F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A1BCB4-D8E5-42CA-A398-A94FC617B4C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6DDD-BF81-4017-9795-83D5B8A86CF2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4FDF-E701-49EB-832A-1D9ECEA58C3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FBB1-2FE1-40E1-9C2B-F53BBDE9EEF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6D94-202D-49F5-9B45-6FBAF953CA3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805A-A9BD-4FE9-BFFC-51B94A79C2C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04FC-8233-4DC1-A1AC-4BE6F00B23C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B39DD5-E7AE-4316-989A-3B5FF9D92D7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5E91CC-BBD9-4544-AC21-E0528FBA89A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8D266-D25B-45CE-BA1F-897CB5819B9D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3E5DC2-1113-46A3-9587-8B68804718A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E60718-0D4C-451F-837C-BCBCC5410C3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7F6C33-EC68-4176-91AA-D9F6B719CB1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464AD-DD8D-4740-811E-E5E25F6FFD9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D0484F-C57C-48C7-95F2-35C415BC54F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D1BB-912A-4E27-98D2-274EBA3F1633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C692-2CCC-41D6-B3E8-AB78B9594DD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73D78-68C6-4512-BF53-DD63F948A623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7A893C-BCF2-448D-B0D1-F7FA0108DD0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F4DD-5B27-4C02-B64F-96DF79C3F49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AC9B5-1D24-472D-8EC1-6E0B5FAA6F5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іліні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кутний трикут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691D8EA-1EAC-4896-917D-1241D824A37F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ED4DF3-FE86-4EE6-ACC6-31546B0D72D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BB2D-19E9-4904-872D-ED01F169BA2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8F63-B374-4B5B-AA77-7C254F064F4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96AA-AF34-48F1-B1D9-CE8993E0205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F902-C777-4754-A6A1-5682B982E11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6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17E1DE-FEF6-46E2-B6CD-7B9D2AA3F18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7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2A9059-7D95-4BC3-95C5-F5A38C06C28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BF72-24F0-4AC4-9E6E-DD16D45A151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ECB9-28E4-4391-B666-C0D11E547C7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95892CE-A21C-4303-84AC-A0DDDA5C1F5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83E105-C988-4156-BD58-C9D84E9B8D7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D2ED-350B-4356-AB28-1056CC33EF9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0DE2-7542-4440-AE63-E28D6C57581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9E8A-6100-47E1-A33F-B398C9E290AD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8317-16DD-4A5D-A782-80F33558AB8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F428-9687-43F1-9AD2-A7D9FE4A2919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5C14-3C6F-4B60-9B65-E5F3B1AF6CD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EFEC-0DA1-4EAE-BA08-DA77A6899750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602D-50F7-4334-BBA0-E7C1FEABDE9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 сполучна ліні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0611-371F-4953-BEF5-C4716605CA6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7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03D7-A98F-400A-B3DB-E642F63D1F6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38F0-385C-4BF9-8236-A29CFDC11402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0CEC-A2F0-4672-BE71-63BACC780C9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7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7A3140-AF74-464F-9147-AD56414B450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00057E-0938-4DEC-9A79-C19EA02C88F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D900-EEE7-410E-BB2F-EBCEBFB69079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3743-18AB-4785-ABF6-E9051B3349C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6E29FC-0E5D-476E-941D-2DFCAA011BE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F38919-A1EB-43DD-AA53-EE0F73227D7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34BC-A7DA-43B1-9ED1-D453BB4F4BFD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50B9-2E64-4433-B658-13C0421FCBF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3E78-E42A-4005-A7DC-91367FE2B4C9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D6F5-EE0F-4603-8591-51A73BAE111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F0D7-2A52-4CF9-BF09-1B9928E987A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6E6F-3802-476D-BCBC-FDE952862B9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C4966-40AC-4124-9DDB-59C068835B3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C4E8-2BDB-4517-8F7C-9215E9244FE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CA659-453D-4089-9FA6-5DC8A0B02DDF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DAC5-8D3F-4409-8D41-16038639AD4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83CF-2A45-4DA4-AD00-B9A4888086D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9767-844A-48D4-A06B-A6C5BD6F038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6878-C99A-4546-A89D-D1B84D9A2FF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9CD2-6D30-46F9-A8A1-D855BF48DE5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0036-343E-4446-B513-EC055930474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DFD2-3ACE-442F-ADA5-1D9690ED638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024A-7822-4AF7-B474-E6667D3E3E6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4865-44DB-4B26-8FB6-EAB17403DD8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з одним вирізаним округленим кут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й трикут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DC42-C9DB-4D2D-AECF-54A5408F79F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0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653F-01B5-46F0-831A-1D7915B8687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4046-DC22-410F-BF64-A9DA1CBCC52D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DEF1-46D6-4279-B239-44D791891AE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8AA1-5B7F-4B89-B124-B4641DB36985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35C5-5983-45A8-8C54-DC637D333FD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 сполучна ліні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B39-EB94-47B6-B9B8-54A05D7ABE9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93E2-08F8-497D-B546-FECA582E15B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10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slow" advClick="0" advTm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748B-881E-430A-9EB7-CEBB63FD1D79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9304-0336-455D-AC7C-E678BC90C95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 сполучна ліні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2BBD-DAB1-4373-A8F9-32A4C310969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35CC-A507-42D1-8D0D-076D40F85D2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4C73-E879-4FC0-AC39-50C82D33590D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1D09-BB4A-485A-AAE5-4E096B4B0AE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 сполучна ліні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B45E-1D4B-40E2-9700-719CD5A7CAF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10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дати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CC5D-8D2D-4E0A-BEBF-990D21A7B41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6B91-BAE7-4DC1-8D91-1BFA7FED9E40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9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77FBD-885E-4AF4-A2A3-F3071445D49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E2A1-F91D-4ED0-8401-B10B49352B10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FD8E-BCFD-4140-84C6-D5134B31F14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3E32-F9D8-4052-8786-EDF7A81E9F0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E512-73DE-4B0C-BE18-0142A4CFF76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8D34-7F13-455E-89BC-62C5D76CF31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B80D-F556-4340-B28C-1AC976E872C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8C90-26AA-408A-83A9-A04DCA8AA54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E158-B879-429C-B3B8-0A9F6D7BD35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8CBE-3900-4D2E-8DFE-8A4E0DC0D283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9101-8DC8-4F71-B679-C931AE50C41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831C-9568-4C21-8F93-A93C879CDA1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E41C-DF50-402D-97D7-8408A191C41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5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3450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87F2227-8137-416B-8958-FCE017ADB3B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4422B5-0DEC-4DF7-81CD-6EAEFAB963E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02BB0-2342-4D76-BEA4-03A88BE94B7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9F4F-FDF8-465D-B32B-ED01F747893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івнобедрений трикут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 сполучна ліні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5CBF0-40CD-4F97-96AA-9823438EDE1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9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B4341-17A9-4BEB-A561-FF6565AD30F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88F2-A559-4DFB-BDC5-6D281B3BFA2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41FA-2548-4F07-BD32-30A1B4BDFC5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51F1-B88B-4060-B241-07074BF0016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85D5-B25A-4970-A1B1-747A335CD69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9DA5E-CE77-4E63-8E82-5738EDE6E06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DD71D7F-2A1F-41DF-91E3-58F322B8423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196E-7429-48F4-B8F9-E48ACF0E07DD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36BD-8CC5-4E8D-8FF3-BDC5EA9B294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53FC-04E4-41CE-8E78-0F37F2D222F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2E8F-99EE-4DF2-8CFF-EBEE8A98FAF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F4EA228-48F0-4E46-B836-D0A92761BC52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103861-F86E-4403-9CE0-1FD370A4AF0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814758B-C959-4D45-8B58-B3839BAFCED5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8044789-6DD1-4C0F-A59A-5E3D3B7B4A3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5B21-FF5C-441D-A0C7-C6AB9B3B5CF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D804-D307-4EF6-AF52-62E47E8F975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1FAF-C050-4779-BD40-F3F51DF5CEC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034-29E4-4D5B-AC72-29F35A9547E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кут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кут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кут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кут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кут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кут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кут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5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6AF12B-EC47-4EB9-97DD-3287C8927052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6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7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912AC0-A751-4277-9E07-D32D39D0F53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2775-D010-4978-8BBC-3327DF5C765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BF31-8F6C-4468-B61B-9227075ACC5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іліні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іліні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іліні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іліні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іліні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іліні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іліні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іліні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іліні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іліні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іліні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іліні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іліні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іліні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іліні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кут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кут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кут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кут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кут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кут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E5D49-20BA-4674-B4B3-A35EADC9CFF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804F53-DE7B-4A41-B79E-33886BFDE94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9C22-A17D-4CD9-87A4-BF378A903AB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C1D9-4576-460D-B3F2-A690E8CF1B3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A707F3-D08E-4E1B-B5E0-E5C2C4BD7FEF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9FABC7-6390-4974-AB07-2435E3333A1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кут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кут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кут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кут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кут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кут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кут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кут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кут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B194A4-F11A-45A9-97A9-A9EBB973F0D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F388AF-F644-4EC5-83F8-2A5C20C64C4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4135-FCBC-4AF1-8A8A-6498F8B73419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9473-C586-4F8C-81AF-DCCF2F99B13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B10AEC-177E-4B5A-B804-9CF7E4437140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3D5A91-174A-4B55-AD7C-B82BC87F527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C2E7-C1AF-40B6-A503-36C1E4FEFAE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1EF6-6C43-4567-9578-766DB4450A4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 сполучна ліні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 сполучна лінія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 сполучна лінія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увати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 сполучна лінія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увати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 сполучна лінія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9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39058-DFC3-4B36-A65F-5C058FBC9D6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0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1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FEB5E7-5C66-428F-92B2-B043E4C880D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B3EA-7561-43CA-A4CE-334377D1F01F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C3D0-4FDD-4C1A-A523-C264639F867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DAD5-D453-4139-B4BC-05281010C1D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F9B2-85C4-4CBF-91E3-5EE276B8D27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C63F-1374-48C3-98CF-2CDD39D48C3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2B4F-CBF2-4ACB-8A28-4F0971E2CEF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05361-4778-4A50-A69F-A8C0CC77B91C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1237-7602-49FD-8EFB-B3D8818B0E5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C2DD-A777-40B5-983C-AAC8BB38B507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7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9874-17D4-49EF-8FA7-B9BEB20F8DC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23A0-17BC-4EE8-ADFE-2F46AC37D8B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DC42-0B44-4568-8D50-DCD93706329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4262-58AE-4212-B610-57FD74911B6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2D8A-AE5C-48F2-9B25-4817EBDC68E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795-3D08-4ECC-A2FD-DCE48B7249B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FC00-418B-4ABE-BC3B-D265D5E20CA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8D64-5BC8-4270-8919-E25F948E71E7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FD95-8273-4E23-8CBC-FB572F1329F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603A-10CF-4F9F-8BF3-2598609C01E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5DD1-5035-4EE3-9823-5B74D1363EA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F019-0BB6-45B0-8604-500142C06AE3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B453-9B88-4514-B282-2CCF717793F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BAA5-07C0-4FCA-A61F-2730E0E3F05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3DEB-88D5-4666-917F-0BB66CA5218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F5EA-1564-4DBB-9868-F990D45ECA89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7CCD-A1B7-41C3-8DD6-69F730B4551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CF8E-D6C1-41ED-A44E-59A43C1487B0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A770-5593-4197-8A78-AD03CD7AA5A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увати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іліні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іліні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3FF9BC-0605-45C0-93E2-67B30B588BE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9B4D2B-24E8-4544-9165-B9245F35F46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3AF1-82F0-45C8-B966-79F4C193F1B7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D72B-8BCC-4741-955C-E14F7D6AABC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4132-C7FC-471E-94F2-0724268071A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484A-9126-4593-AD8B-62CC54650EE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587482-2D7A-444A-BDCA-195FE49753C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0A1D5F-7554-4A75-A04A-A77D6B83888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CE67AD-A4E3-4613-B2F2-901AB2DD822E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66926-A1B7-4DDC-B08A-C384923FBA3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FAC606-EBDB-4B11-A7E4-91E7238ECB5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082BB6-A6B5-4F8A-89FF-9E728398EDB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BCDBD7-40AD-44EE-98B6-F13DC13DE50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1B3DC-1EB2-4903-A475-4EC93948768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C5A7B-ADD0-4E92-BAE3-0B7743536401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11DC-9DF7-48EB-B066-F79D2A7CD4A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ABC9E0-2293-40D5-98D4-F9C3ED8C61C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D3D55-CBBA-4E29-8685-59508E880F8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іліні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D30A7A-174A-458E-9685-60768CDC1405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3D48CB4-0B74-43D0-B533-7F45F1142E1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809C-8C48-4D7B-8206-A8B55080F305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E799-4E23-4F16-9D20-1970837404F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05FF-9ACC-45E5-8A78-32963D39D34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9CA21-AC6C-49EB-9F55-83DEF84666D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Місце для тексту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24450-F821-4860-85D4-7941FDA5086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362B50-2A23-4877-89EA-98359F6FD84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23" r:id="rId4"/>
    <p:sldLayoutId id="2147483989" r:id="rId5"/>
    <p:sldLayoutId id="2147483922" r:id="rId6"/>
    <p:sldLayoutId id="2147483990" r:id="rId7"/>
    <p:sldLayoutId id="2147483991" r:id="rId8"/>
    <p:sldLayoutId id="2147483992" r:id="rId9"/>
    <p:sldLayoutId id="2147483921" r:id="rId10"/>
    <p:sldLayoutId id="2147483993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кут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1628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B27BF22-922B-47AF-BA05-B55FAE2855F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619D60-40A9-4257-9AA1-F85330F8221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3979" r:id="rId2"/>
    <p:sldLayoutId id="2147484032" r:id="rId3"/>
    <p:sldLayoutId id="2147484033" r:id="rId4"/>
    <p:sldLayoutId id="2147484034" r:id="rId5"/>
    <p:sldLayoutId id="2147483978" r:id="rId6"/>
    <p:sldLayoutId id="2147484035" r:id="rId7"/>
    <p:sldLayoutId id="2147483977" r:id="rId8"/>
    <p:sldLayoutId id="2147484036" r:id="rId9"/>
    <p:sldLayoutId id="2147483976" r:id="rId10"/>
    <p:sldLayoutId id="2147483975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3908" name="Місце для заголовка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23909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5B23F7-D886-436A-9090-EB22D1CA607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D5E38-27A7-4D5E-BB7E-0048D8E03219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7" r:id="rId1"/>
    <p:sldLayoutId id="2147483985" r:id="rId2"/>
    <p:sldLayoutId id="2147484038" r:id="rId3"/>
    <p:sldLayoutId id="2147483984" r:id="rId4"/>
    <p:sldLayoutId id="2147484039" r:id="rId5"/>
    <p:sldLayoutId id="2147483983" r:id="rId6"/>
    <p:sldLayoutId id="2147483982" r:id="rId7"/>
    <p:sldLayoutId id="2147484040" r:id="rId8"/>
    <p:sldLayoutId id="2147484041" r:id="rId9"/>
    <p:sldLayoutId id="2147483981" r:id="rId10"/>
    <p:sldLayoutId id="2147483980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321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44A8B9-BF74-4A07-A808-F464AC0B2BAB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FC5F6-BA7C-4BB2-87F3-94127809622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27" r:id="rId2"/>
    <p:sldLayoutId id="2147483995" r:id="rId3"/>
    <p:sldLayoutId id="2147483996" r:id="rId4"/>
    <p:sldLayoutId id="2147483997" r:id="rId5"/>
    <p:sldLayoutId id="2147483998" r:id="rId6"/>
    <p:sldLayoutId id="2147483926" r:id="rId7"/>
    <p:sldLayoutId id="2147483999" r:id="rId8"/>
    <p:sldLayoutId id="2147484000" r:id="rId9"/>
    <p:sldLayoutId id="2147483925" r:id="rId10"/>
    <p:sldLayoutId id="2147483924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5606" name="Місце для тексту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B258AFE-DCF2-49A2-99B4-0841053CEA7D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7412CE3-7C3C-43B6-A6B9-7C9FB97D105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34" r:id="rId2"/>
    <p:sldLayoutId id="2147484002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4003" r:id="rId9"/>
    <p:sldLayoutId id="2147483928" r:id="rId10"/>
    <p:sldLayoutId id="2147484004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2" name="Місце для заголовка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3789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2E34D-4B3B-4903-885A-52AD43440688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73192-182A-43FE-B1E7-1242A5A3C41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grpSp>
        <p:nvGrpSpPr>
          <p:cNvPr id="37897" name="Групувати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42" r:id="rId2"/>
    <p:sldLayoutId id="2147484006" r:id="rId3"/>
    <p:sldLayoutId id="2147483941" r:id="rId4"/>
    <p:sldLayoutId id="2147483940" r:id="rId5"/>
    <p:sldLayoutId id="2147483939" r:id="rId6"/>
    <p:sldLayoutId id="2147483938" r:id="rId7"/>
    <p:sldLayoutId id="2147483937" r:id="rId8"/>
    <p:sldLayoutId id="2147484007" r:id="rId9"/>
    <p:sldLayoutId id="2147483936" r:id="rId10"/>
    <p:sldLayoutId id="2147483935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Місце для тексту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54C6F6-211F-4C11-9F80-54AC7283F3A3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6B9BD-1C77-4EEC-9708-56684802936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3950" r:id="rId2"/>
    <p:sldLayoutId id="2147484009" r:id="rId3"/>
    <p:sldLayoutId id="2147483949" r:id="rId4"/>
    <p:sldLayoutId id="2147484010" r:id="rId5"/>
    <p:sldLayoutId id="2147483948" r:id="rId6"/>
    <p:sldLayoutId id="2147483947" r:id="rId7"/>
    <p:sldLayoutId id="2147483946" r:id="rId8"/>
    <p:sldLayoutId id="2147483945" r:id="rId9"/>
    <p:sldLayoutId id="2147483944" r:id="rId10"/>
    <p:sldLayoutId id="2147483943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62470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C2AFE-B4F1-4F9D-A34D-C88F3755BB36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1D8EE-9EAB-40DA-B3BD-5ED30388138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3955" r:id="rId4"/>
    <p:sldLayoutId id="2147484014" r:id="rId5"/>
    <p:sldLayoutId id="2147483954" r:id="rId6"/>
    <p:sldLayoutId id="2147483953" r:id="rId7"/>
    <p:sldLayoutId id="2147484015" r:id="rId8"/>
    <p:sldLayoutId id="2147484016" r:id="rId9"/>
    <p:sldLayoutId id="2147483952" r:id="rId10"/>
    <p:sldLayoutId id="2147483951" r:id="rId11"/>
  </p:sldLayoutIdLst>
  <p:transition spd="slow" advClick="0" advTm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кут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4764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CE9B4F-18B5-4589-B820-07DD4BC54909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0EC66D8-F8B3-4F9E-830E-44EDC67A05C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3960" r:id="rId2"/>
    <p:sldLayoutId id="2147484018" r:id="rId3"/>
    <p:sldLayoutId id="2147484019" r:id="rId4"/>
    <p:sldLayoutId id="2147484020" r:id="rId5"/>
    <p:sldLayoutId id="2147483959" r:id="rId6"/>
    <p:sldLayoutId id="2147484021" r:id="rId7"/>
    <p:sldLayoutId id="2147483958" r:id="rId8"/>
    <p:sldLayoutId id="2147484022" r:id="rId9"/>
    <p:sldLayoutId id="2147483957" r:id="rId10"/>
    <p:sldLayoutId id="2147483956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87043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8AF91-187C-4A20-9FF7-27E395B3CE94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C4453B-50DA-4B58-ACF1-C6BFF0A2C43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69" r:id="rId2"/>
    <p:sldLayoutId id="2147484023" r:id="rId3"/>
    <p:sldLayoutId id="2147483968" r:id="rId4"/>
    <p:sldLayoutId id="2147483967" r:id="rId5"/>
    <p:sldLayoutId id="2147483966" r:id="rId6"/>
    <p:sldLayoutId id="2147483965" r:id="rId7"/>
    <p:sldLayoutId id="2147483964" r:id="rId8"/>
    <p:sldLayoutId id="2147483963" r:id="rId9"/>
    <p:sldLayoutId id="2147483962" r:id="rId10"/>
    <p:sldLayoutId id="2147483961" r:id="rId11"/>
  </p:sldLayoutIdLst>
  <p:transition spd="slow"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9337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22EC05-5826-4BE2-9CDF-23CE6EC515CA}" type="datetimeFigureOut">
              <a:rPr lang="uk-UA"/>
              <a:pPr>
                <a:defRPr/>
              </a:pPr>
              <a:t>18.07.2012</a:t>
            </a:fld>
            <a:endParaRPr lang="uk-UA" dirty="0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8F6AB3-F8BD-4E54-912A-E6522162766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3974" r:id="rId2"/>
    <p:sldLayoutId id="2147484025" r:id="rId3"/>
    <p:sldLayoutId id="2147484026" r:id="rId4"/>
    <p:sldLayoutId id="2147484027" r:id="rId5"/>
    <p:sldLayoutId id="2147484028" r:id="rId6"/>
    <p:sldLayoutId id="2147483973" r:id="rId7"/>
    <p:sldLayoutId id="2147484029" r:id="rId8"/>
    <p:sldLayoutId id="2147484030" r:id="rId9"/>
    <p:sldLayoutId id="2147483972" r:id="rId10"/>
    <p:sldLayoutId id="2147483971" r:id="rId11"/>
  </p:sldLayoutIdLst>
  <p:transition spd="slow" advClick="0" advTm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6.xml"/><Relationship Id="rId1" Type="http://schemas.openxmlformats.org/officeDocument/2006/relationships/audio" Target="file:///C:\Documents%20and%20Settings\Shkola\&#1056;&#1072;&#1073;&#1086;&#1095;&#1080;&#1081;%20&#1089;&#1090;&#1086;&#1083;\&#1074;&#1077;&#1083;&#1080;&#1082;&#1110;%20&#1084;&#1072;&#1090;&#1077;&#1084;&#1072;&#1090;&#1080;&#1082;&#1080;\&#1048;&#1075;&#1086;&#1088;&#1100;%20&#1050;&#1088;&#1091;&#1090;&#1086;&#1081;%20-%20&#1048;&#1085;&#1089;&#1090;&#1088;&#1091;&#1084;&#1077;&#1085;&#1090;&#1072;&#1083;&#1100;&#1085;&#1072;&#1103;%20&#1084;&#1091;&#1079;&#1099;&#1082;&#1072;%202%20(mp3ostrov.com).mp3" TargetMode="Externa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Mozart_Son-01_Schiff_2p.mp3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rthpol.narod.ru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37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2_%D0%B3%D0%BE%D0%B4" TargetMode="External"/><Relationship Id="rId13" Type="http://schemas.openxmlformats.org/officeDocument/2006/relationships/image" Target="../media/image50.png"/><Relationship Id="rId18" Type="http://schemas.openxmlformats.org/officeDocument/2006/relationships/image" Target="../media/image22.jpeg"/><Relationship Id="rId3" Type="http://schemas.openxmlformats.org/officeDocument/2006/relationships/hyperlink" Target="http://ru.wikipedia.org/wiki/3_%D0%BC%D0%B0%D1%80%D1%82%D0%B0" TargetMode="External"/><Relationship Id="rId7" Type="http://schemas.openxmlformats.org/officeDocument/2006/relationships/hyperlink" Target="http://ru.wikipedia.org/wiki/17_%D0%B4%D0%B5%D0%BA%D0%B0%D0%B1%D1%80%D1%8F" TargetMode="External"/><Relationship Id="rId12" Type="http://schemas.openxmlformats.org/officeDocument/2006/relationships/hyperlink" Target="http://ru.wikipedia.org/wiki/%D0%9C%D0%B0%D1%82%D0%B5%D0%BC%D0%B0%D1%82%D0%B8%D0%BA%D0%B0" TargetMode="External"/><Relationship Id="rId17" Type="http://schemas.openxmlformats.org/officeDocument/2006/relationships/image" Target="../media/image52.png"/><Relationship Id="rId2" Type="http://schemas.openxmlformats.org/officeDocument/2006/relationships/image" Target="../media/image49.jpeg"/><Relationship Id="rId16" Type="http://schemas.openxmlformats.org/officeDocument/2006/relationships/hyperlink" Target="http://ru.wikipedia.org/wiki/%D0%A1%D1%82%D0%B0%D0%BB%D0%B8%D0%BD%D1%81%D0%BA%D0%B0%D1%8F_%D0%BF%D1%80%D0%B5%D0%BC%D0%B8%D1%8F" TargetMode="External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95.xml"/><Relationship Id="rId6" Type="http://schemas.openxmlformats.org/officeDocument/2006/relationships/hyperlink" Target="http://ru.wikipedia.org/wiki/%D0%9A%D1%83%D1%80%D1%81%D0%BA%D0%B0%D1%8F_%D0%B3%D1%83%D0%B1%D0%B5%D1%80%D0%BD%D0%B8%D1%8F" TargetMode="External"/><Relationship Id="rId11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5" Type="http://schemas.openxmlformats.org/officeDocument/2006/relationships/hyperlink" Target="http://ru.wikipedia.org/wiki/%D0%9A%D0%BE%D1%80%D0%BE%D1%87%D0%B0" TargetMode="External"/><Relationship Id="rId15" Type="http://schemas.openxmlformats.org/officeDocument/2006/relationships/image" Target="../media/image51.png"/><Relationship Id="rId10" Type="http://schemas.openxmlformats.org/officeDocument/2006/relationships/hyperlink" Target="http://ru.wikipedia.org/wiki/%D0%A0%D0%BE%D1%81%D1%81%D0%B8%D1%8F" TargetMode="External"/><Relationship Id="rId19" Type="http://schemas.openxmlformats.org/officeDocument/2006/relationships/image" Target="../media/image23.jpeg"/><Relationship Id="rId4" Type="http://schemas.openxmlformats.org/officeDocument/2006/relationships/hyperlink" Target="http://ru.wikipedia.org/wiki/1919_%D0%B3%D0%BE%D0%B4" TargetMode="External"/><Relationship Id="rId9" Type="http://schemas.openxmlformats.org/officeDocument/2006/relationships/hyperlink" Target="http://ru.wikipedia.org/wiki/%D0%9C%D0%BE%D1%81%D0%BA%D0%B2%D0%B0" TargetMode="External"/><Relationship Id="rId14" Type="http://schemas.openxmlformats.org/officeDocument/2006/relationships/hyperlink" Target="http://ru.wikipedia.org/wiki/%D0%9B%D0%B5%D0%BD%D0%B8%D0%BD%D1%81%D0%BA%D0%B0%D1%8F_%D0%BF%D1%80%D0%B5%D0%BC%D0%B8%D1%8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87" TargetMode="External"/><Relationship Id="rId13" Type="http://schemas.openxmlformats.org/officeDocument/2006/relationships/hyperlink" Target="http://ru.wikipedia.org/wiki/%D0%A7%D0%B8%D1%81%D0%BB%D0%B5%D0%BD%D0%BD%D1%8B%D0%B5_%D0%BC%D0%B5%D1%82%D0%BE%D0%B4%D1%8B" TargetMode="External"/><Relationship Id="rId3" Type="http://schemas.openxmlformats.org/officeDocument/2006/relationships/hyperlink" Target="http://ru.wikipedia.org/wiki/21_%D0%B8%D1%8E%D0%BB%D1%8F" TargetMode="External"/><Relationship Id="rId7" Type="http://schemas.openxmlformats.org/officeDocument/2006/relationships/hyperlink" Target="http://ru.wikipedia.org/wiki/10_%D0%B8%D1%8E%D0%BD%D1%8F" TargetMode="External"/><Relationship Id="rId12" Type="http://schemas.openxmlformats.org/officeDocument/2006/relationships/hyperlink" Target="http://ru.wikipedia.org/wiki/%D0%94%D0%B8%D1%84%D1%84%D0%B5%D1%80%D0%B5%D0%BD%D1%86%D0%B8%D0%B0%D0%BB%D1%8C%D0%BD%D1%8B%D0%B5_%D1%83%D1%80%D0%B0%D0%B2%D0%BD%D0%B5%D0%BD%D0%B8%D1%8F_%D0%B2_%D1%87%D0%B0%D1%81%D1%82%D0%BD%D1%8B%D1%85_%D0%BF%D1%80%D0%BE%D0%B8%D0%B7%D0%B2%D0%BE%D0%B4%D0%BD%D1%8B%D1%85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://ru.wikipedia.org/wiki/%D0%9B%D1%83%D0%B3%D0%B0%D0%BD%D1%81%D0%BA%D0%B0%D1%8F_%D0%BE%D0%B1%D0%BB%D0%B0%D1%81%D1%82%D1%8C" TargetMode="External"/><Relationship Id="rId11" Type="http://schemas.openxmlformats.org/officeDocument/2006/relationships/hyperlink" Target="http://ru.wikipedia.org/wiki/%D0%A4%D1%83%D0%BD%D0%BA%D1%86%D0%B8%D0%BE%D0%BD%D0%B0%D0%BB%D1%8C%D0%BD%D1%8B%D0%B9_%D0%B0%D0%BD%D0%B0%D0%BB%D0%B8%D0%B7" TargetMode="External"/><Relationship Id="rId5" Type="http://schemas.openxmlformats.org/officeDocument/2006/relationships/hyperlink" Target="http://ru.wikipedia.org/wiki/%D0%91%D1%80%D1%8F%D0%BD%D1%81%D0%BA%D0%B8%D0%B9_%D1%80%D1%83%D0%B4%D0%BD%D0%B8%D0%BA" TargetMode="External"/><Relationship Id="rId10" Type="http://schemas.openxmlformats.org/officeDocument/2006/relationships/hyperlink" Target="http://ru.wikipedia.org/wiki/%D0%94%D0%BE%D0%BA%D1%82%D0%BE%D1%80_%D1%84%D0%B8%D0%B7%D0%B8%D0%BA%D0%BE-%D0%BC%D0%B0%D1%82%D0%B5%D0%BC%D0%B0%D1%82%D0%B8%D1%87%D0%B5%D1%81%D0%BA%D0%B8%D1%85_%D0%BD%D0%B0%D1%83%D0%BA" TargetMode="External"/><Relationship Id="rId4" Type="http://schemas.openxmlformats.org/officeDocument/2006/relationships/hyperlink" Target="http://ru.wikipedia.org/wiki/1919" TargetMode="External"/><Relationship Id="rId9" Type="http://schemas.openxmlformats.org/officeDocument/2006/relationships/hyperlink" Target="http://ru.wikipedia.org/wiki/%D0%A7%D0%BB%D0%B5%D0%BD-%D0%BA%D0%BE%D1%80%D1%80%D0%B5%D1%81%D0%BF%D0%BE%D0%BD%D0%B4%D0%B5%D0%BD%D1%82_%D0%90%D0%9D_%D0%A1%D0%A1%D0%A1%D0%A0" TargetMode="External"/><Relationship Id="rId14" Type="http://schemas.openxmlformats.org/officeDocument/2006/relationships/hyperlink" Target="http://ru.wikipedia.org/wiki/%D0%9A%D0%BE%D0%BC%D0%BF%D0%BB%D0%B5%D0%BA%D1%81%D0%BD%D1%8B%D0%B9_%D0%B0%D0%BD%D0%B0%D0%BB%D0%B8%D0%B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E%D1%81%D1%83%D0%B4%D0%B0%D1%80%D1%81%D1%82%D0%B2%D0%B5%D0%BD%D0%BD%D0%B0%D1%8F_%D0%BF%D1%80%D0%B5%D0%BC%D0%B8%D1%8F_%D0%A1%D0%A1%D0%A1%D0%A0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://ru.wikipedia.org/wiki/%D0%96%D1%83%D0%BA%D0%BE%D0%B2%D1%81%D0%BA%D0%B8%D0%B9,_%D0%9D%D0%B8%D0%BA%D0%BE%D0%BB%D0%B0%D0%B9_%D0%95%D0%B3%D0%BE%D1%80%D0%BE%D0%B2%D0%B8%D1%87" TargetMode="External"/><Relationship Id="rId5" Type="http://schemas.openxmlformats.org/officeDocument/2006/relationships/hyperlink" Target="http://ru.wikipedia.org/wiki/%D0%9E%D1%80%D0%B4%D0%B5%D0%BD_%D0%9B%D0%B5%D0%BD%D0%B8%D0%BD%D0%B0" TargetMode="External"/><Relationship Id="rId4" Type="http://schemas.openxmlformats.org/officeDocument/2006/relationships/hyperlink" Target="http://ru.wikipedia.org/wiki/%D0%93%D0%B5%D1%80%D0%BE%D0%B9_%D0%A1%D0%BE%D1%86%D0%B8%D0%B0%D0%BB%D0%B8%D1%81%D1%82%D0%B8%D1%87%D0%B5%D1%81%D0%BA%D0%BE%D0%B3%D0%BE_%D0%A2%D1%80%D1%83%D0%B4%D0%B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Великі математики  </a:t>
            </a:r>
            <a:r>
              <a:rPr lang="uk-UA" sz="53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УКРАЇНИ</a:t>
            </a:r>
            <a:endParaRPr lang="uk-UA" sz="53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7" name="Picture 3" descr="E:\Для матем\maths_teacher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 bwMode="auto">
          <a:xfrm>
            <a:off x="642910" y="1643051"/>
            <a:ext cx="5214975" cy="4952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</p:pic>
      <p:pic>
        <p:nvPicPr>
          <p:cNvPr id="5" name="Игорь Крутой - Инструментальная музыка 2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7215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09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201738"/>
            <a:ext cx="2254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750" y="1052513"/>
            <a:ext cx="633571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Володимир Йосипович Левицький</a:t>
            </a:r>
            <a:br>
              <a:rPr lang="ru-RU" sz="20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1872-1956)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   Народився Володимир Левицький у Тернополі у старовинній</a:t>
            </a:r>
            <a:endParaRPr lang="ru-RU">
              <a:ea typeface="Calibri" pitchFamily="34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</a:rPr>
              <a:t> родині священика. Прадід і дід майбутнього </a:t>
            </a:r>
            <a:endParaRPr lang="ru-RU">
              <a:ea typeface="Calibri" pitchFamily="34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</a:rPr>
              <a:t>математика були священиками, </a:t>
            </a:r>
            <a:endParaRPr lang="ru-RU">
              <a:ea typeface="Calibri" pitchFamily="34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</a:rPr>
              <a:t>а вже батько - Йосип Левицький - закінчив </a:t>
            </a:r>
            <a:endParaRPr lang="ru-RU">
              <a:ea typeface="Calibri" pitchFamily="34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</a:rPr>
              <a:t>правничий факультет Львівського університету.</a:t>
            </a:r>
            <a:endParaRPr lang="ru-RU">
              <a:ea typeface="Calibri" pitchFamily="34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</a:rPr>
              <a:t> Коли Володимирові минуло п'ять років, померла мати.</a:t>
            </a:r>
            <a:endParaRPr lang="ru-RU" i="1">
              <a:ea typeface="Calibri" pitchFamily="34" charset="0"/>
            </a:endParaRPr>
          </a:p>
          <a:p>
            <a:pPr eaLnBrk="0" hangingPunct="0"/>
            <a:r>
              <a:rPr lang="ru-RU" i="1">
                <a:ea typeface="Calibri" pitchFamily="34" charset="0"/>
              </a:rPr>
              <a:t> Родина переїхала до Золочева. Там у п'ятирічному віці </a:t>
            </a:r>
          </a:p>
          <a:p>
            <a:pPr eaLnBrk="0" hangingPunct="0"/>
            <a:r>
              <a:rPr lang="ru-RU" i="1">
                <a:ea typeface="Calibri" pitchFamily="34" charset="0"/>
              </a:rPr>
              <a:t>хлопець пішов до першого класу школи. </a:t>
            </a:r>
          </a:p>
          <a:p>
            <a:pPr eaLnBrk="0" hangingPunct="0"/>
            <a:r>
              <a:rPr lang="ru-RU" i="1">
                <a:ea typeface="Calibri" pitchFamily="34" charset="0"/>
              </a:rPr>
              <a:t>Потім було навчання в Тернопільській гімназії та</a:t>
            </a:r>
          </a:p>
          <a:p>
            <a:pPr eaLnBrk="0" hangingPunct="0"/>
            <a:r>
              <a:rPr lang="ru-RU" i="1">
                <a:ea typeface="Calibri" pitchFamily="34" charset="0"/>
              </a:rPr>
              <a:t> польській гімназії Франца Йосифа, яку він закінчив </a:t>
            </a:r>
          </a:p>
          <a:p>
            <a:pPr eaLnBrk="0" hangingPunct="0"/>
            <a:r>
              <a:rPr lang="ru-RU" i="1">
                <a:ea typeface="Calibri" pitchFamily="34" charset="0"/>
              </a:rPr>
              <a:t>з відзнакою. </a:t>
            </a:r>
            <a:endParaRPr lang="ru-RU">
              <a:ea typeface="Calibri" pitchFamily="34" charset="0"/>
            </a:endParaRPr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8"/>
          <p:cNvSpPr>
            <a:spLocks noChangeArrowheads="1"/>
          </p:cNvSpPr>
          <p:nvPr/>
        </p:nvSpPr>
        <p:spPr bwMode="auto">
          <a:xfrm>
            <a:off x="-15875" y="688975"/>
            <a:ext cx="38417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Віктор Михайлович Глушков </a:t>
            </a:r>
            <a:br>
              <a:rPr lang="ru-RU" sz="16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(1932-1982)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6434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65138"/>
            <a:ext cx="2303463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Прямоугольник 10"/>
          <p:cNvSpPr>
            <a:spLocks noChangeArrowheads="1"/>
          </p:cNvSpPr>
          <p:nvPr/>
        </p:nvSpPr>
        <p:spPr bwMode="auto">
          <a:xfrm>
            <a:off x="1327150" y="1268413"/>
            <a:ext cx="33893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 </a:t>
            </a:r>
            <a:r>
              <a:rPr lang="ru-RU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Творчий зліт В.М. Глушкова вражає своєю нестримністю.</a:t>
            </a:r>
            <a:endParaRPr lang="ru-RU">
              <a:solidFill>
                <a:srgbClr val="000000"/>
              </a:solidFill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Його життя вистачило б на кілька життів. Випереджати час </a:t>
            </a:r>
            <a:endParaRPr lang="ru-RU">
              <a:solidFill>
                <a:srgbClr val="000000"/>
              </a:solidFill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Віктор Михайлович умів уже в середній школі. Діапазон його захоплень</a:t>
            </a:r>
            <a:endParaRPr lang="ru-RU">
              <a:solidFill>
                <a:srgbClr val="000000"/>
              </a:solidFill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був надзвичайно широкий: філософія, математика,фізика література,   </a:t>
            </a:r>
            <a:endParaRPr lang="ru-RU">
              <a:solidFill>
                <a:srgbClr val="000000"/>
              </a:solidFill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улюбленої математики в нього вистачило сили відмовитися від</a:t>
            </a:r>
            <a:endParaRPr lang="ru-RU" i="1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                       улюбленої гри  в шахи. 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7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3" y="1660911"/>
            <a:ext cx="820994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Великий математик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України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3107529"/>
            <a:ext cx="790580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М. П. Кравчук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Mozart_Son-01_Schiff_2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37600" y="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2322513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2" name="Rectangle 3"/>
          <p:cNvSpPr>
            <a:spLocks noChangeArrowheads="1"/>
          </p:cNvSpPr>
          <p:nvPr/>
        </p:nvSpPr>
        <p:spPr bwMode="auto">
          <a:xfrm>
            <a:off x="0" y="555625"/>
            <a:ext cx="261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i="1">
                <a:ea typeface="Calibri" pitchFamily="34" charset="0"/>
                <a:cs typeface="Times New Roman" pitchFamily="18" charset="0"/>
              </a:rPr>
              <a:t>.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8483" name="Прямоугольник 5"/>
          <p:cNvSpPr>
            <a:spLocks noChangeArrowheads="1"/>
          </p:cNvSpPr>
          <p:nvPr/>
        </p:nvSpPr>
        <p:spPr bwMode="auto">
          <a:xfrm>
            <a:off x="827088" y="1281113"/>
            <a:ext cx="3816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Михайло Кравчук - математик широкого масштабу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Його ім'я добре відоме у світовій математичній науці. Світ </a:t>
            </a:r>
            <a:endParaRPr lang="ru-RU" sz="1600">
              <a:solidFill>
                <a:srgbClr val="000000"/>
              </a:solidFill>
              <a:ea typeface="Calibri" pitchFamily="34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не знав лише, що він - українець." Довго не знали про цю надзвичайно</a:t>
            </a:r>
            <a:endParaRPr lang="ru-RU" sz="1600">
              <a:solidFill>
                <a:srgbClr val="000000"/>
              </a:solidFill>
              <a:ea typeface="Calibri" pitchFamily="34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талановиту людину і його земляки.</a:t>
            </a:r>
            <a:endParaRPr lang="ru-RU" sz="1600">
              <a:solidFill>
                <a:srgbClr val="000000"/>
              </a:solidFill>
              <a:ea typeface="Calibri" pitchFamily="34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Про це з болем пише у своїй статті його син О.М. Кравчук,</a:t>
            </a:r>
            <a:endParaRPr lang="ru-RU" sz="1600">
              <a:solidFill>
                <a:srgbClr val="000000"/>
              </a:solidFill>
              <a:ea typeface="Calibri" pitchFamily="34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доцент Волинського державного університету. Адже ім'я М. Кравчук</a:t>
            </a:r>
            <a:endParaRPr lang="ru-RU" sz="1600">
              <a:solidFill>
                <a:srgbClr val="000000"/>
              </a:solidFill>
              <a:ea typeface="Calibri" pitchFamily="34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                                         а було занесено до списку "ворогів народу", а сам він</a:t>
            </a:r>
            <a:endParaRPr lang="ru-RU" sz="1600" i="1">
              <a:solidFill>
                <a:srgbClr val="000000"/>
              </a:solidFill>
              <a:ea typeface="Calibri" pitchFamily="34" charset="0"/>
            </a:endParaRPr>
          </a:p>
          <a:p>
            <a:pPr eaLnBrk="0" hangingPunct="0"/>
            <a:r>
              <a:rPr lang="ru-RU" sz="1600" i="1">
                <a:solidFill>
                  <a:srgbClr val="000000"/>
                </a:solidFill>
                <a:ea typeface="Calibri" pitchFamily="34" charset="0"/>
              </a:rPr>
              <a:t>, повний енергії і творчих задумів, був засланий на Колиму і пішов з життя у неповних п'ятдесят років</a:t>
            </a:r>
            <a:endParaRPr lang="ru-RU" sz="1600">
              <a:latin typeface="Lucida Sans Unicode" pitchFamily="34" charset="0"/>
              <a:ea typeface="Calibri" pitchFamily="34" charset="0"/>
            </a:endParaRPr>
          </a:p>
        </p:txBody>
      </p:sp>
      <p:sp>
        <p:nvSpPr>
          <p:cNvPr id="148484" name="Прямоугольник 6"/>
          <p:cNvSpPr>
            <a:spLocks noChangeArrowheads="1"/>
          </p:cNvSpPr>
          <p:nvPr/>
        </p:nvSpPr>
        <p:spPr bwMode="auto">
          <a:xfrm>
            <a:off x="1908175" y="412750"/>
            <a:ext cx="3133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Михайло Пилипович Кравчук</a:t>
            </a: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(1892-1942)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сильева\4eaf106093b99e20be033dec71ef1334a92181d2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57158" y="357166"/>
            <a:ext cx="2714644" cy="264320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6" name="Picture 4" descr="F:\Васильева\675082c9f8e428f69d947a9800c90e2c8aa2e7bd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 rot="680829">
            <a:off x="5481479" y="4135138"/>
            <a:ext cx="3048000" cy="228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</p:pic>
      <p:pic>
        <p:nvPicPr>
          <p:cNvPr id="3077" name="Picture 5" descr="F:\Васильева\kravchuk-mih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648">
            <a:off x="578027" y="3493590"/>
            <a:ext cx="1733550" cy="22479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1770103">
            <a:off x="1771650" y="5543550"/>
            <a:ext cx="2668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Моя любов – Україна і математика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819576">
            <a:off x="3676650" y="1460500"/>
            <a:ext cx="45608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latin typeface="Corbel" pitchFamily="34" charset="0"/>
              </a:rPr>
              <a:t>Світ не знав лише, що він - </a:t>
            </a:r>
            <a:r>
              <a:rPr lang="uk-UA" sz="4400" u="sng">
                <a:latin typeface="Corbel" pitchFamily="34" charset="0"/>
              </a:rPr>
              <a:t>українець</a:t>
            </a:r>
          </a:p>
        </p:txBody>
      </p:sp>
      <p:pic>
        <p:nvPicPr>
          <p:cNvPr id="3078" name="Picture 6" descr="F:\Васильева\807ee01a-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6954">
            <a:off x="5899472" y="275809"/>
            <a:ext cx="107157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</p:pic>
      <p:pic>
        <p:nvPicPr>
          <p:cNvPr id="3079" name="Picture 7" descr="F:\Васильева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3643314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bg2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80" name="Picture 8" descr="F:\Васильева\загруженное (2).jpg"/>
          <p:cNvPicPr>
            <a:picLocks noChangeAspect="1" noChangeArrowheads="1"/>
          </p:cNvPicPr>
          <p:nvPr/>
        </p:nvPicPr>
        <p:blipFill>
          <a:blip r:embed="rId7">
            <a:lum bright="-10000"/>
          </a:blip>
          <a:srcRect/>
          <a:stretch>
            <a:fillRect/>
          </a:stretch>
        </p:blipFill>
        <p:spPr bwMode="auto">
          <a:xfrm>
            <a:off x="7643834" y="571480"/>
            <a:ext cx="971550" cy="1495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1" name="Picture 9" descr="F:\Васильева\загруженное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2357438"/>
            <a:ext cx="97155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50530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765175"/>
            <a:ext cx="21383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50532" name="Rectangle 6"/>
          <p:cNvSpPr>
            <a:spLocks noChangeArrowheads="1"/>
          </p:cNvSpPr>
          <p:nvPr/>
        </p:nvSpPr>
        <p:spPr bwMode="auto">
          <a:xfrm>
            <a:off x="179388" y="173038"/>
            <a:ext cx="68040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Мирон Онуфрійович Зарицький</a:t>
            </a:r>
            <a:br>
              <a:rPr lang="ru-RU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(1889-1961)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Народився Мирон Зарицький на Тернопільщині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в родині сільського священика. Початкову школу Мирон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закінчив у свого діда, а ще до неї самотужки навчився читати,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писати і рахувати. Середню освіту він здобув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 у гімназіях міст Бережани і Тернопіль, а потім два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 роки навчався в українській гімназії у Перемишлі, яку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 закінчив 1907 року. Того ж року Мирон Зарицький вступив</a:t>
            </a:r>
            <a:endParaRPr lang="ru-RU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 до Віденського університету. Після першого курсу батьки перевели його до </a:t>
            </a:r>
          </a:p>
          <a:p>
            <a:pPr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Львівського університету. Тут він студіював математичні та фізичні дисципліни</a:t>
            </a:r>
          </a:p>
          <a:p>
            <a:pPr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а також продовжував займатися філософією, самотужки вивчав французьку мову.</a:t>
            </a:r>
          </a:p>
          <a:p>
            <a:pPr eaLnBrk="0" hangingPunct="0"/>
            <a:r>
              <a:rPr lang="ru-RU" i="1">
                <a:ea typeface="Calibri" pitchFamily="34" charset="0"/>
                <a:cs typeface="Times New Roman" pitchFamily="18" charset="0"/>
              </a:rPr>
              <a:t>. У той час учені-українці Галичини зосереджували свою наукову діяльність здебільшого на Науковому Товаристві ім. Т. Шевченка.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5229225"/>
            <a:ext cx="35131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56100" y="5013325"/>
            <a:ext cx="15351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Лоповок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Лев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Михайлович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5934075"/>
            <a:ext cx="17272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Георгій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Феодосійович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Вороний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732588" y="4221163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Verdana" pitchFamily="34" charset="0"/>
              </a:rPr>
              <a:t>Мирон Онуфрійович </a:t>
            </a:r>
            <a:r>
              <a:rPr lang="uk-UA" b="1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Verdana" pitchFamily="34" charset="0"/>
              </a:rPr>
              <a:t>Зарицький</a:t>
            </a:r>
            <a:endParaRPr lang="uk-UA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412875"/>
            <a:ext cx="2619375" cy="35671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15888"/>
            <a:ext cx="2466975" cy="40163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http://www.refine.org.ua/images/referats/2962/image0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205038"/>
            <a:ext cx="2447925" cy="3744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1560" name="Номер слайда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ED1B56-7712-4649-A7AB-00CE6ABD6B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200" b="1" dirty="0" err="1" smtClean="0">
                <a:solidFill>
                  <a:srgbClr val="663300"/>
                </a:solidFill>
              </a:rPr>
              <a:t>Лоповок</a:t>
            </a:r>
            <a:r>
              <a:rPr lang="uk-UA" sz="2200" b="1" dirty="0" smtClean="0"/>
              <a:t> Лев Михайлович</a:t>
            </a:r>
            <a:br>
              <a:rPr lang="uk-UA" sz="2200" b="1" dirty="0" smtClean="0"/>
            </a:br>
            <a:r>
              <a:rPr lang="uk-UA" sz="2200" dirty="0" smtClean="0"/>
              <a:t> </a:t>
            </a:r>
            <a:r>
              <a:rPr lang="ru-RU" sz="2200" dirty="0" smtClean="0"/>
              <a:t>(1916 - 1992 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071EA-95BD-4567-AC90-FF9F80922BB2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88" y="1412875"/>
            <a:ext cx="53848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Franklin Gothic Book"/>
              </a:rPr>
              <a:t>Лоповок Лев Михайлович (29.07.1916 р. Полтава - 29.11.1992 м. Луганськ), педагог-математик, кандидат педагогічних наук, професор.</a:t>
            </a:r>
          </a:p>
          <a:p>
            <a:r>
              <a:rPr lang="ru-RU" sz="1600">
                <a:latin typeface="Franklin Gothic Book"/>
              </a:rPr>
              <a:t> </a:t>
            </a:r>
          </a:p>
          <a:p>
            <a:r>
              <a:rPr lang="ru-RU" sz="1600">
                <a:latin typeface="Franklin Gothic Book"/>
              </a:rPr>
              <a:t>Лев Михайлович Лоповок - видатний педагог-математик, один із творців проблемного навчання та розвиваючої системи вправ з математики, автор шкільних підручників, збірників задач, методичних вказівок для вчителів та учнів, книг для позакласного читання. 30 років працював учителем математики, німецької мови і креслення.</a:t>
            </a:r>
          </a:p>
          <a:p>
            <a:r>
              <a:rPr lang="ru-RU" sz="1600">
                <a:latin typeface="Franklin Gothic Book"/>
              </a:rPr>
              <a:t> </a:t>
            </a:r>
          </a:p>
          <a:p>
            <a:r>
              <a:rPr lang="ru-RU" sz="1600">
                <a:latin typeface="Franklin Gothic Book"/>
              </a:rPr>
              <a:t>У 1961 за сукупність робіт отримав науковий ступінь кандидата педагогічних наук. З 1962 року працює на кафедрі геометрії і методики математики в Луганському педагогічному інституті. А з 1963 року - завідувач кафедрою геометрії і методики математики. Готував і проводив численні математичні конкурси та олімпіади, виступав на наукових конференціях, на запрошення читав лекції в СРСР і за кордоном. Звання професора отримав у 1991 році і знову за сукупність робіт.</a:t>
            </a:r>
          </a:p>
          <a:p>
            <a:r>
              <a:rPr lang="ru-RU" sz="1600">
                <a:latin typeface="Franklin Gothic Book"/>
              </a:rPr>
              <a:t> </a:t>
            </a:r>
          </a:p>
          <a:p>
            <a:endParaRPr lang="ru-RU">
              <a:latin typeface="Franklin Gothic Book"/>
            </a:endParaRPr>
          </a:p>
        </p:txBody>
      </p:sp>
      <p:pic>
        <p:nvPicPr>
          <p:cNvPr id="4098" name="Picture 2" descr="F:\Васильева\images (6)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42844" y="3000372"/>
            <a:ext cx="1088309" cy="142876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pic>
        <p:nvPicPr>
          <p:cNvPr id="4101" name="Picture 5" descr="F:\Васильева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14818"/>
            <a:ext cx="1994769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 descr="F:\Васильева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884" y="1428736"/>
            <a:ext cx="2674116" cy="2159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4103" name="Picture 7" descr="F:\Васильева\загруженное (3)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214282" y="4786322"/>
            <a:ext cx="97155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  <a:sp3d>
            <a:bevelT prst="angle"/>
          </a:sp3d>
        </p:spPr>
      </p:pic>
      <p:pic>
        <p:nvPicPr>
          <p:cNvPr id="4104" name="Picture 8" descr="F:\Васильева\загруженное (4).jpg"/>
          <p:cNvPicPr>
            <a:picLocks noChangeAspect="1" noChangeArrowheads="1"/>
          </p:cNvPicPr>
          <p:nvPr/>
        </p:nvPicPr>
        <p:blipFill>
          <a:blip r:embed="rId6">
            <a:lum bright="-20000"/>
          </a:blip>
          <a:srcRect/>
          <a:stretch>
            <a:fillRect/>
          </a:stretch>
        </p:blipFill>
        <p:spPr bwMode="auto">
          <a:xfrm>
            <a:off x="142844" y="1357298"/>
            <a:ext cx="971550" cy="14668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isometricRightUp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</p:spTree>
  </p:cSld>
  <p:clrMapOvr>
    <a:masterClrMapping/>
  </p:clrMapOvr>
  <p:transition spd="slow" advClick="0"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C195B-F791-4848-B3CE-3D9AAD0D84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87500" y="427038"/>
            <a:ext cx="749935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785938" y="571500"/>
            <a:ext cx="7497762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071688" y="115888"/>
            <a:ext cx="4786312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5600" b="1" dirty="0">
                <a:solidFill>
                  <a:srgbClr val="663300"/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9600" b="1" i="1" dirty="0" err="1">
                <a:latin typeface="Corbel" pitchFamily="34" charset="0"/>
                <a:cs typeface="+mn-cs"/>
              </a:rPr>
              <a:t>Георгій</a:t>
            </a:r>
            <a:r>
              <a:rPr lang="ru-RU" sz="9600" b="1" i="1" dirty="0">
                <a:latin typeface="Corbel" pitchFamily="34" charset="0"/>
                <a:cs typeface="+mn-cs"/>
              </a:rPr>
              <a:t> </a:t>
            </a:r>
            <a:r>
              <a:rPr lang="ru-RU" sz="9600" b="1" i="1" dirty="0" err="1">
                <a:latin typeface="Corbel" pitchFamily="34" charset="0"/>
                <a:cs typeface="+mn-cs"/>
              </a:rPr>
              <a:t>Феодосійович</a:t>
            </a:r>
            <a:r>
              <a:rPr lang="ru-RU" sz="9600" b="1" i="1" dirty="0">
                <a:latin typeface="Corbel" pitchFamily="34" charset="0"/>
                <a:cs typeface="+mn-cs"/>
              </a:rPr>
              <a:t> Вороний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9600" b="1" i="1" dirty="0">
                <a:latin typeface="+mn-lt"/>
                <a:cs typeface="+mn-cs"/>
              </a:rPr>
              <a:t>(1868-1908)</a:t>
            </a:r>
            <a:endParaRPr lang="ru-RU" sz="9600" b="1" i="1" dirty="0">
              <a:latin typeface="Corbel" pitchFamily="34" charset="0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3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3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71688" y="1268413"/>
            <a:ext cx="7072312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Lucida Sans Unicode" pitchFamily="34" charset="0"/>
              </a:rPr>
              <a:t>Г.Ф. Вороний належить до когорти найвідоміших українських математиків минулого. Визнаний фахівцями як один із найяскравіших талантів у галузі теорії чисел на межі ХІХ-ХХ століть, Г.Ф. Вороний за своє життя встиг надрукувати всього дванадцять статей. Але яких! Вони дали поштовх для розвитку кількох нових напрямків в аналітичній теорії чисел, алгебраїчній теорії чисел, геометрії чисел, які нині активно розвиваються у багатьох країнах.</a:t>
            </a:r>
          </a:p>
          <a:p>
            <a:r>
              <a:rPr lang="ru-RU" sz="1400">
                <a:latin typeface="Lucida Sans Unicode" pitchFamily="34" charset="0"/>
              </a:rPr>
              <a:t>Народився Г. Вороний у с. Журавка на Полтавщині (тепер село - Варвинського району, Чернігівської області). Його дід замолоду чумакував, а потім, придбавши невелику ділянку землі над річкою Удай, займався селянською справою. А батько вже пішов у науку - закінчив Київський університет і здобув ступінь магістра російської словесності. Георгій закінчив Прилуцьку гімназію 1885 року, де "здобув знання дуже добрі, а з математики, до якої має особливий нахил і покликання, здобув знання, що виділяються з ряду учнівських успіхів з математики". Цього ж року він вступив до Петербурзького університету на фізико-математичний факультет. Математика все більше захоплювала юнака. Він прагнув не тільки оволодіти вже здобутими знаннями, а й самому робити відкриття. Його щоденні логічні марафони у пошуках нових математичних істин доповнювала гра в шахи. </a:t>
            </a:r>
          </a:p>
        </p:txBody>
      </p:sp>
      <p:pic>
        <p:nvPicPr>
          <p:cNvPr id="2050" name="Picture 2" descr="F:\Васильева\448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1857388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F:\Васильева\AZ017656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095404" cy="2214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</p:cSld>
  <p:clrMapOvr>
    <a:masterClrMapping/>
  </p:clrMapOvr>
  <p:transition spd="slow" advClick="0" advTm="8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сильева\69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2857500" cy="3810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4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54000" dist="190500" dir="2700000" sy="90000" algn="b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isometricOffAxis1Right"/>
            <a:lightRig rig="threePt" dir="t"/>
          </a:scene3d>
        </p:spPr>
      </p:pic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2928926" y="142852"/>
          <a:ext cx="3505200" cy="403402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752600"/>
                <a:gridCol w="1752600"/>
              </a:tblGrid>
              <a:tr h="309609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uk-UA" sz="1050" dirty="0" err="1"/>
                        <a:t>Алексей</a:t>
                      </a:r>
                      <a:r>
                        <a:rPr lang="uk-UA" sz="1050" dirty="0"/>
                        <a:t> </a:t>
                      </a:r>
                      <a:r>
                        <a:rPr lang="uk-UA" sz="1050" dirty="0" err="1"/>
                        <a:t>Погорелов</a:t>
                      </a:r>
                      <a:r>
                        <a:rPr lang="uk-UA" sz="1050" dirty="0"/>
                        <a:t>, 1950 </a:t>
                      </a:r>
                      <a:r>
                        <a:rPr lang="uk-UA" sz="1050" dirty="0" err="1"/>
                        <a:t>год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11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uk-UA" sz="1050"/>
                        <a:t>Дата рождения: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hlinkClick r:id="rId3" tooltip="3 марта"/>
                        </a:rPr>
                        <a:t>3 марта</a:t>
                      </a:r>
                      <a:r>
                        <a:rPr lang="uk-UA" sz="1050"/>
                        <a:t> </a:t>
                      </a:r>
                      <a:r>
                        <a:rPr lang="uk-UA" sz="1050">
                          <a:hlinkClick r:id="rId4" tooltip="1919 год"/>
                        </a:rPr>
                        <a:t>1919</a:t>
                      </a:r>
                      <a:r>
                        <a:rPr lang="uk-UA" sz="1050"/>
                        <a:t>(1919-03-03)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3311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050"/>
                        <a:t>Место рождения: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uk-UA" sz="1050">
                          <a:hlinkClick r:id="rId5" tooltip="Короча"/>
                        </a:rPr>
                        <a:t>Короча</a:t>
                      </a:r>
                      <a:r>
                        <a:rPr lang="uk-UA" sz="1050"/>
                        <a:t>, </a:t>
                      </a:r>
                      <a:r>
                        <a:rPr lang="uk-UA" sz="1050">
                          <a:hlinkClick r:id="rId6" tooltip="Курская губерния"/>
                        </a:rPr>
                        <a:t>Курская губерния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547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/>
                        <a:t>Дата </a:t>
                      </a:r>
                      <a:r>
                        <a:rPr lang="uk-UA" sz="1050" dirty="0" err="1"/>
                        <a:t>смерти</a:t>
                      </a:r>
                      <a:r>
                        <a:rPr lang="uk-UA" sz="1050" dirty="0"/>
                        <a:t>: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hlinkClick r:id="rId7" tooltip="17 декабря"/>
                        </a:rPr>
                        <a:t>17 </a:t>
                      </a:r>
                      <a:r>
                        <a:rPr lang="uk-UA" sz="1050" dirty="0" err="1">
                          <a:hlinkClick r:id="rId7" tooltip="17 декабря"/>
                        </a:rPr>
                        <a:t>декабря</a:t>
                      </a:r>
                      <a:r>
                        <a:rPr lang="uk-UA" sz="1050" dirty="0"/>
                        <a:t> </a:t>
                      </a:r>
                      <a:r>
                        <a:rPr lang="uk-UA" sz="1050" dirty="0">
                          <a:hlinkClick r:id="rId8" tooltip="2002 год"/>
                        </a:rPr>
                        <a:t>2002</a:t>
                      </a:r>
                      <a:r>
                        <a:rPr lang="uk-UA" sz="1050" dirty="0"/>
                        <a:t>(2002-12-17) (83 </a:t>
                      </a:r>
                      <a:r>
                        <a:rPr lang="uk-UA" sz="1050" dirty="0" err="1"/>
                        <a:t>года</a:t>
                      </a:r>
                      <a:r>
                        <a:rPr lang="uk-UA" sz="1050" dirty="0"/>
                        <a:t>)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3311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err="1"/>
                        <a:t>Место</a:t>
                      </a:r>
                      <a:r>
                        <a:rPr lang="uk-UA" sz="1050" dirty="0"/>
                        <a:t> </a:t>
                      </a:r>
                      <a:r>
                        <a:rPr lang="uk-UA" sz="1050" dirty="0" err="1"/>
                        <a:t>смерти</a:t>
                      </a:r>
                      <a:r>
                        <a:rPr lang="uk-UA" sz="1050" dirty="0"/>
                        <a:t>: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hlinkClick r:id="rId9" tooltip="Москва"/>
                        </a:rPr>
                        <a:t>Москва</a:t>
                      </a:r>
                      <a:r>
                        <a:rPr lang="uk-UA" sz="1050" dirty="0"/>
                        <a:t>, </a:t>
                      </a:r>
                      <a:r>
                        <a:rPr lang="uk-UA" sz="1050" dirty="0" err="1">
                          <a:hlinkClick r:id="rId10" tooltip="Россия"/>
                        </a:rPr>
                        <a:t>Россия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3311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err="1"/>
                        <a:t>Страна</a:t>
                      </a:r>
                      <a:r>
                        <a:rPr lang="uk-UA" sz="1050" dirty="0"/>
                        <a:t>: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/>
                        <a:t> </a:t>
                      </a:r>
                      <a:r>
                        <a:rPr lang="uk-UA" sz="1050" dirty="0">
                          <a:hlinkClick r:id="rId11" tooltip="Союз Советских Социалистических Республик"/>
                        </a:rPr>
                        <a:t>СССР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3311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050"/>
                        <a:t>Научная сфера: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hlinkClick r:id="rId12" tooltip="Математика"/>
                        </a:rPr>
                        <a:t>математика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3311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050"/>
                        <a:t>Награды и премии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uk-UA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 anchor="ctr"/>
                </a:tc>
              </a:tr>
              <a:tr h="216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97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100" dirty="0">
                        <a:latin typeface="Calibri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100" dirty="0">
                        <a:latin typeface="Calibri"/>
                      </a:endParaRPr>
                    </a:p>
                  </a:txBody>
                  <a:tcPr marL="60960" marR="60960" marT="60960" marB="60960" anchor="ctr"/>
                </a:tc>
              </a:tr>
            </a:tbl>
          </a:graphicData>
        </a:graphic>
      </p:graphicFrame>
      <p:pic>
        <p:nvPicPr>
          <p:cNvPr id="154627" name="Рисунок 1" descr="Flag of the Soviet Union.svg">
            <a:hlinkClick r:id="rId11" tooltip="&quot;Союз Советских Социалистических Республик&quot;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Рисунок 2" descr="Ленинская премия — 1962">
            <a:hlinkClick r:id="rId14" tooltip="&quot;Ленинская премия — 1962&quot;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90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Рисунок 3" descr="Сталинская премия — 1950">
            <a:hlinkClick r:id="rId16" tooltip="&quot;Сталинская премия — 1950&quot;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90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100">
                <a:latin typeface="Calibri" pitchFamily="34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154631" name="Рисунок 8" descr="Сталинская премия — 1950">
            <a:hlinkClick r:id="rId16" tooltip="&quot;Сталинская премия — 1950&quot;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0" y="3143250"/>
            <a:ext cx="214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2" name="Рисунок 9" descr="Ленинская премия — 1962">
            <a:hlinkClick r:id="rId14" tooltip="&quot;Ленинская премия — 1962&quot;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7750" y="3214688"/>
            <a:ext cx="2143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F:\Васильева\02pogor.jpg"/>
          <p:cNvPicPr>
            <a:picLocks noChangeAspect="1" noChangeArrowheads="1"/>
          </p:cNvPicPr>
          <p:nvPr/>
        </p:nvPicPr>
        <p:blipFill>
          <a:blip r:embed="rId18">
            <a:lum contrast="40000"/>
          </a:blip>
          <a:srcRect/>
          <a:stretch>
            <a:fillRect/>
          </a:stretch>
        </p:blipFill>
        <p:spPr bwMode="auto">
          <a:xfrm>
            <a:off x="6929454" y="857232"/>
            <a:ext cx="1643074" cy="24288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5129" name="Picture 9" descr="F:\Васильева\03pogor.jpg"/>
          <p:cNvPicPr>
            <a:picLocks noChangeAspect="1" noChangeArrowheads="1"/>
          </p:cNvPicPr>
          <p:nvPr/>
        </p:nvPicPr>
        <p:blipFill>
          <a:blip r:embed="rId19">
            <a:lum contrast="40000"/>
          </a:blip>
          <a:srcRect/>
          <a:stretch>
            <a:fillRect/>
          </a:stretch>
        </p:blipFill>
        <p:spPr bwMode="auto">
          <a:xfrm>
            <a:off x="785787" y="3737002"/>
            <a:ext cx="1928826" cy="2371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isometricTopUp"/>
            <a:lightRig rig="threePt" dir="t"/>
          </a:scene3d>
          <a:sp3d>
            <a:bevelT/>
          </a:sp3d>
        </p:spPr>
      </p:pic>
      <p:pic>
        <p:nvPicPr>
          <p:cNvPr id="5130" name="Picture 10" descr="F:\Васильева\4714_11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57554" y="3786190"/>
            <a:ext cx="5500726" cy="29098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bg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15000" y="214313"/>
            <a:ext cx="3429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 u="sng">
                <a:solidFill>
                  <a:srgbClr val="FFFF00"/>
                </a:solidFill>
                <a:latin typeface="Century Gothic" pitchFamily="34" charset="0"/>
              </a:rPr>
              <a:t>МЕТА</a:t>
            </a:r>
            <a:r>
              <a:rPr lang="uk-UA">
                <a:latin typeface="Century Gothic" pitchFamily="34" charset="0"/>
              </a:rPr>
              <a:t>: сформувати  пізнавальний інтерес учнів до вивчення математики;ознайомити з життям і науковою діяльністю видатних українських математиків; формувати в учнів почуття національної свідомості, патріотизму, гордості за співвітчизників.</a:t>
            </a:r>
          </a:p>
          <a:p>
            <a:endParaRPr lang="uk-UA">
              <a:latin typeface="Century Gothic" pitchFamily="34" charset="0"/>
            </a:endParaRPr>
          </a:p>
          <a:p>
            <a:endParaRPr lang="uk-UA">
              <a:latin typeface="Century Gothic" pitchFamily="34" charset="0"/>
            </a:endParaRPr>
          </a:p>
          <a:p>
            <a:r>
              <a:rPr lang="uk-UA" sz="3200" b="1" i="1" u="sng">
                <a:solidFill>
                  <a:srgbClr val="FFFF00"/>
                </a:solidFill>
                <a:latin typeface="Century Gothic" pitchFamily="34" charset="0"/>
              </a:rPr>
              <a:t>ОБЛАДНАННЯ</a:t>
            </a:r>
            <a:r>
              <a:rPr lang="uk-UA" sz="2800">
                <a:latin typeface="Century Gothic" pitchFamily="34" charset="0"/>
              </a:rPr>
              <a:t>: </a:t>
            </a:r>
            <a:r>
              <a:rPr lang="uk-UA">
                <a:latin typeface="Century Gothic" pitchFamily="34" charset="0"/>
              </a:rPr>
              <a:t>персональний комп'ютер, програмне забезпечення (ОС </a:t>
            </a:r>
            <a:r>
              <a:rPr lang="en-US">
                <a:latin typeface="Century Gothic" pitchFamily="34" charset="0"/>
              </a:rPr>
              <a:t> Windows, Microsoft Office  PowerPoint 2007).</a:t>
            </a:r>
            <a:endParaRPr lang="uk-UA">
              <a:latin typeface="Century Gothic" pitchFamily="34" charset="0"/>
            </a:endParaRPr>
          </a:p>
        </p:txBody>
      </p:sp>
      <p:pic>
        <p:nvPicPr>
          <p:cNvPr id="1027" name="Picture 3" descr="E:\Для матем\dfb121ce78ae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сильева\160px-%D0%9F%D0%B0%D0%BC'%D1%8F%D1%82%D0%BD%D0%B8%D0%BA_%D0%9C%D0%B8%D0%BA%D0%BE%D0%BB%D1%96_%D0%9E%D1%81%D1%82%D1%80%D0%BE%D0%B3%D1%80%D0%B0%D0%B4%D1%81%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4214842" cy="2641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1027" name="Picture 3" descr="F:\Васильева\ostrogradsky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285852" y="3500438"/>
            <a:ext cx="2741791" cy="2643206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F:\Васильева\Pogorelov_Memorial_Board_at_Kharkov_Univers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3662363" cy="2951163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perspectiveHeroicExtremeRightFacing"/>
            <a:lightRig rig="threePt" dir="t"/>
          </a:scene3d>
          <a:sp3d>
            <a:bevelT/>
          </a:sp3d>
        </p:spPr>
      </p:pic>
      <p:pic>
        <p:nvPicPr>
          <p:cNvPr id="1029" name="Picture 5" descr="F:\Васильева\Pogorelov_O_V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3500430" y="285728"/>
            <a:ext cx="5357850" cy="2857520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сильева\images (7).jp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892934" y="428604"/>
            <a:ext cx="4822065" cy="578647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5000" y="0"/>
            <a:ext cx="3429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Константин Иванович Бабенко</a:t>
            </a:r>
            <a:r>
              <a:rPr lang="ru-RU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ru-RU">
                <a:solidFill>
                  <a:srgbClr val="FF0000"/>
                </a:solidFill>
                <a:cs typeface="Times New Roman" pitchFamily="18" charset="0"/>
                <a:hlinkClick r:id="rId3" tooltip="21 июля"/>
              </a:rPr>
              <a:t>21 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3" tooltip="21 июля"/>
              </a:rPr>
              <a:t>июля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4" tooltip="1919"/>
              </a:rPr>
              <a:t>1919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,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  <a:hlinkClick r:id="rId5" tooltip="Брянский рудник"/>
              </a:rPr>
              <a:t>Брянский рудник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, ныне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6" tooltip="Луганская область"/>
              </a:rPr>
              <a:t>Луганская область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—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7" tooltip="10 июня"/>
              </a:rPr>
              <a:t>10 июня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8" tooltip="1987"/>
              </a:rPr>
              <a:t>1987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)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—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 советский математик и механик,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9" tooltip="Член-корреспондент АН СССР"/>
              </a:rPr>
              <a:t>член-корреспондент АН СССР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(1976);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10" tooltip="Доктор физико-математических наук"/>
              </a:rPr>
              <a:t>доктор физико-математических наук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(1952), профессор (1958). Основные труды по теории функций,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11" tooltip="Функциональный анализ"/>
              </a:rPr>
              <a:t>функциональному анализу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,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12" tooltip="Дифференциальные уравнения в частных производных"/>
              </a:rPr>
              <a:t>дифференциальным уравнениям в частных производных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, приближённым и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13" tooltip="Численные методы"/>
              </a:rPr>
              <a:t>численным методам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,</a:t>
            </a:r>
            <a:r>
              <a:rPr lang="ru-RU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tx2"/>
                </a:solidFill>
                <a:cs typeface="Times New Roman" pitchFamily="18" charset="0"/>
                <a:hlinkClick r:id="rId14" tooltip="Комплексный анализ"/>
              </a:rPr>
              <a:t>теории функций многих комплексных переменных</a:t>
            </a:r>
            <a:r>
              <a:rPr lang="ru-RU">
                <a:solidFill>
                  <a:schemeClr val="tx2"/>
                </a:solidFill>
                <a:cs typeface="Times New Roman" pitchFamily="18" charset="0"/>
              </a:rPr>
              <a:t>, сходимости и суммируемости разложений по собственным функциям в задачах математической физики.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 advClick="0"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Васильева\загруженное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0"/>
            <a:ext cx="5500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643306" cy="6986528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Награды</a:t>
            </a:r>
            <a:endParaRPr lang="uk-UA" sz="28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Государственная премия СССР"/>
              </a:rPr>
              <a:t>Государственная премия СССР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(1967)</a:t>
            </a:r>
            <a:endParaRPr lang="uk-UA" sz="28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tooltip="Герой Социалистического Труда"/>
              </a:rPr>
              <a:t>Герой Социалистического Труда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(1962)</a:t>
            </a:r>
            <a:endParaRPr lang="uk-UA" sz="28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Кавалер трёх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Орден Ленина"/>
              </a:rPr>
              <a:t>Орденов Ленина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28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Премия им.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Жуковский, Николай Егорович"/>
              </a:rPr>
              <a:t>Н.</a:t>
            </a:r>
            <a:r>
              <a:rPr lang="ru-RU" sz="2800" dirty="0">
                <a:solidFill>
                  <a:srgbClr val="0B0080"/>
                </a:solidFill>
                <a:latin typeface="Calibri"/>
                <a:ea typeface="Times New Roman" pitchFamily="18" charset="0"/>
                <a:cs typeface="Arial" pitchFamily="34" charset="0"/>
                <a:hlinkClick r:id="rId6" tooltip="Жуковский, Николай Егорович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Жуковский, Николай Егорович"/>
              </a:rPr>
              <a:t>Е.</a:t>
            </a:r>
            <a:r>
              <a:rPr lang="ru-RU" sz="2800" dirty="0">
                <a:solidFill>
                  <a:srgbClr val="0B0080"/>
                </a:solidFill>
                <a:latin typeface="Calibri"/>
                <a:ea typeface="Times New Roman" pitchFamily="18" charset="0"/>
                <a:cs typeface="Arial" pitchFamily="34" charset="0"/>
                <a:hlinkClick r:id="rId6" tooltip="Жуковский, Николай Егорович"/>
              </a:rPr>
              <a:t> </a:t>
            </a:r>
            <a:r>
              <a:rPr lang="ru-RU" sz="2800" dirty="0">
                <a:solidFill>
                  <a:srgbClr val="0B008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Жуковский, Николай Егорович"/>
              </a:rPr>
              <a:t>Жуковского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(1949).</a:t>
            </a:r>
            <a:endParaRPr lang="uk-UA" sz="28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Орден Октябрьской Революции</a:t>
            </a:r>
            <a:endParaRPr lang="uk-UA" sz="28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других ордена</a:t>
            </a:r>
            <a:endParaRPr lang="uk-UA" sz="280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Медали</a:t>
            </a:r>
            <a:endParaRPr lang="ru-RU" sz="2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 b="13061"/>
          <a:stretch>
            <a:fillRect/>
          </a:stretch>
        </p:blipFill>
        <p:spPr bwMode="auto">
          <a:xfrm>
            <a:off x="0" y="3545632"/>
            <a:ext cx="3076575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3071802" y="0"/>
            <a:ext cx="6072198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0"/>
            <a:ext cx="3071813" cy="35401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В Україні багато талановитих математиків ,які зробили багато відкриттів . І багато з них увійшли в історію </a:t>
            </a:r>
            <a:r>
              <a:rPr lang="uk-UA" sz="2800" dirty="0" err="1"/>
              <a:t>Украіни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50" y="5214938"/>
            <a:ext cx="3857625" cy="646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</a:rPr>
              <a:t>Наша Україна все ж дала світові геніальних сподвижників  науки </a:t>
            </a: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29125" y="1500175"/>
            <a:ext cx="3682305" cy="5000660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0" dirty="0" smtClean="0">
                <a:solidFill>
                  <a:schemeClr val="bg1"/>
                </a:solidFill>
                <a:effectLst/>
              </a:rPr>
              <a:t>Знамениті земляки є нашими духовними орієнтирами, учителями, нашою духовною опорою і гордістю перед усім світом.</a:t>
            </a:r>
            <a:br>
              <a:rPr lang="uk-UA" sz="2800" b="0" dirty="0" smtClean="0">
                <a:solidFill>
                  <a:schemeClr val="bg1"/>
                </a:solidFill>
                <a:effectLst/>
              </a:rPr>
            </a:br>
            <a:r>
              <a:rPr lang="uk-UA" sz="2800" b="0" dirty="0" smtClean="0">
                <a:solidFill>
                  <a:schemeClr val="bg1"/>
                </a:solidFill>
                <a:effectLst/>
              </a:rPr>
              <a:t>Григорій Сковорода</a:t>
            </a:r>
            <a:endParaRPr lang="uk-UA" sz="28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074" name="Picture 2" descr="F:\Васильева\240px-%D0%93%D1%80%D0%B8%D0%B3%D0%BE%D1%80%D0%B8%D0%B9_%D0%A1%D0%BA%D0%BE%D0%B2%D0%BE%D1%80%D0%BE%D0%B4%D0%B0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642909" y="285729"/>
            <a:ext cx="3357587" cy="521497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Для матем\Image3.bmp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500695" y="642919"/>
            <a:ext cx="2884496" cy="4572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28663" y="642920"/>
            <a:ext cx="3857652" cy="470898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Математика -  це не тільки формули, закони і графіки, але й люди, їхнє життя, почуття, доля.  Кожен  період історії  математики  багатий на видатних учених. Одні зажили слави і безсмертя ще за життя, іншим судилося пройти складний шлях і розділити трагічну долю свого народу. Багато визначних математиків стали зразками  патріотизму й  щирої відданості науці.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043">
            <a:off x="6001154" y="3312123"/>
            <a:ext cx="2766048" cy="3288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57290" y="928670"/>
            <a:ext cx="5355953" cy="4339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Зміст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Михайло Васильович  Остроградський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Володимир Йосипович  Левицький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Віктор Михайлович Глушков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Михайло Пилипович Кравчук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Мирон Онуфрійович </a:t>
            </a:r>
            <a:r>
              <a:rPr lang="uk-UA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Зарицький</a:t>
            </a:r>
            <a:endParaRPr lang="uk-U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Лев Михайлович </a:t>
            </a:r>
            <a:r>
              <a:rPr lang="uk-UA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Лоповок</a:t>
            </a:r>
            <a:endParaRPr lang="uk-U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Георгій Феодосійович Вороний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Олексій Васильович Погорєлов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</a:t>
            </a:r>
            <a:r>
              <a:rPr lang="uk-UA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Константин</a:t>
            </a:r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Іванович Бабенко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892175"/>
            <a:ext cx="2511425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0" y="914400"/>
            <a:ext cx="64166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Михайло Васильович Остроградський</a:t>
            </a:r>
            <a:br>
              <a:rPr lang="ru-RU" sz="20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(1801-1862)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Михайлу Остроградському належить одне з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найпочесніших місць в історії світової математичної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науки. Непересічний талант, сміливий і гострий розум,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висока математична ерудиція, знання сучасного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природознавства дозволили Михайлу Васильовичу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зробити першорядні відкриття в багатьох галузях</a:t>
            </a:r>
            <a:endParaRPr lang="ru-RU" sz="2000" i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i="1">
                <a:ea typeface="Calibri" pitchFamily="34" charset="0"/>
                <a:cs typeface="Times New Roman" pitchFamily="18" charset="0"/>
              </a:rPr>
              <a:t>математики і механіки.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1316" name="Прямоугольник 5"/>
          <p:cNvSpPr>
            <a:spLocks noChangeArrowheads="1"/>
          </p:cNvSpPr>
          <p:nvPr/>
        </p:nvSpPr>
        <p:spPr bwMode="auto">
          <a:xfrm>
            <a:off x="611188" y="379253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Народився Михайло Остроградський у селі Пашенна Кобеляцького повіту на Полтавщині. Тут пройшли його дитячі та шкільні роки. Він походив з відомого українського козацько-старшинського роду і завжди цим пишався.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ransition spd="slow" advClick="0" advTm="3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сильева\250px-Oosipovsk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4348" y="2500306"/>
            <a:ext cx="2857520" cy="3500462"/>
          </a:xfrm>
          <a:prstGeom prst="ellipse">
            <a:avLst/>
          </a:prstGeom>
          <a:ln w="63500" cap="rnd">
            <a:noFill/>
          </a:ln>
          <a:effectLst>
            <a:reflection blurRad="6350" stA="50000" endA="300" endPos="55000" dir="5400000" sy="-100000" algn="bl" rotWithShape="0"/>
            <a:softEdge rad="31750"/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813" y="428625"/>
            <a:ext cx="6429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onstantia" pitchFamily="18" charset="0"/>
              </a:rPr>
              <a:t>Знайомство  та зближення з ректором університету професором Т. Ф. Осиповським</a:t>
            </a:r>
          </a:p>
        </p:txBody>
      </p:sp>
      <p:pic>
        <p:nvPicPr>
          <p:cNvPr id="3075" name="Picture 3" descr="F:\Васильева\npid_82617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29124" y="2500306"/>
            <a:ext cx="3929091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HeroicExtremeLef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сильева\0_18x_clip_image031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714348" y="0"/>
            <a:ext cx="2419352" cy="354806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27" name="Picture 3" descr="F:\Васильева\02pogor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714348" y="2357430"/>
            <a:ext cx="2571768" cy="407196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28" name="Picture 4" descr="F:\Васильева\03pogor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4214810" y="285728"/>
            <a:ext cx="2600327" cy="364333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4429124" y="3643314"/>
            <a:ext cx="4357718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latin typeface="+mn-lt"/>
                <a:cs typeface="+mn-cs"/>
              </a:rPr>
              <a:t>Діапазон наукової творчості був надзвичайно широким  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Васильева\moneta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571736" y="3429000"/>
            <a:ext cx="6572264" cy="3429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lope"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0313" y="0"/>
            <a:ext cx="6429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   З 20 серпня 2001 року знаходиться в обігу  ювілейна монета номіналом 2 гривні, присвячена 200-річчю з дня народження видатного вченого-математика.</a:t>
            </a:r>
          </a:p>
          <a:p>
            <a:r>
              <a:rPr lang="uk-UA">
                <a:latin typeface="Times New Roman" pitchFamily="18" charset="0"/>
              </a:rPr>
              <a:t>   На лицьовому боці монети  у центрі зображено потік інтегральних кривих у системі координат, а також малий Державний Герб України, написи в чотири рядки: Україна, 2001, 2гривні та логотип Монетного двору Національного банку України.</a:t>
            </a:r>
          </a:p>
          <a:p>
            <a:r>
              <a:rPr lang="uk-UA">
                <a:latin typeface="Times New Roman" pitchFamily="18" charset="0"/>
              </a:rPr>
              <a:t>   На зворотному боці монети зображено портрет М.В. Остроградського, ліворуч – інтеграл дробово – раціональної функції; праворуч – напис у два рядки півколом: 1801 – 1862, Михайло Остроградський. </a:t>
            </a:r>
          </a:p>
        </p:txBody>
      </p:sp>
      <p:pic>
        <p:nvPicPr>
          <p:cNvPr id="1026" name="Picture 2" descr="F:\Васильева\npid_82617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142844" y="214290"/>
            <a:ext cx="2489200" cy="3286124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</p:pic>
      <p:pic>
        <p:nvPicPr>
          <p:cNvPr id="1027" name="Picture 3" descr="F:\Васильева\150px-Stamp_of_USSR_1664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 flipH="1">
            <a:off x="214282" y="3643314"/>
            <a:ext cx="221457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хнічна">
  <a:themeElements>
    <a:clrScheme name="Технічна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ічн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і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скрава">
  <a:themeElements>
    <a:clrScheme name="Яскрава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алка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Вишукана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Поті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і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905</Words>
  <Application>Microsoft Office PowerPoint</Application>
  <PresentationFormat>Экран (4:3)</PresentationFormat>
  <Paragraphs>87</Paragraphs>
  <Slides>23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Шаблон оформления</vt:lpstr>
      </vt:variant>
      <vt:variant>
        <vt:i4>67</vt:i4>
      </vt:variant>
      <vt:variant>
        <vt:lpstr>Заголовки слайдов</vt:lpstr>
      </vt:variant>
      <vt:variant>
        <vt:i4>23</vt:i4>
      </vt:variant>
    </vt:vector>
  </HeadingPairs>
  <TitlesOfParts>
    <vt:vector size="106" baseType="lpstr">
      <vt:lpstr>Arial</vt:lpstr>
      <vt:lpstr>Franklin Gothic Medium</vt:lpstr>
      <vt:lpstr>Franklin Gothic Book</vt:lpstr>
      <vt:lpstr>Wingdings 2</vt:lpstr>
      <vt:lpstr>Calibri</vt:lpstr>
      <vt:lpstr>Lucida Sans Unicode</vt:lpstr>
      <vt:lpstr>Wingdings 3</vt:lpstr>
      <vt:lpstr>Verdana</vt:lpstr>
      <vt:lpstr>Trebuchet MS</vt:lpstr>
      <vt:lpstr>Wingdings</vt:lpstr>
      <vt:lpstr>Constantia</vt:lpstr>
      <vt:lpstr>Century Gothic</vt:lpstr>
      <vt:lpstr>Consolas</vt:lpstr>
      <vt:lpstr>Corbel</vt:lpstr>
      <vt:lpstr>Times New Roman</vt:lpstr>
      <vt:lpstr>Bookman Old Style</vt:lpstr>
      <vt:lpstr>Валка</vt:lpstr>
      <vt:lpstr>Вестибюль</vt:lpstr>
      <vt:lpstr>1_Вишукана</vt:lpstr>
      <vt:lpstr>Потік</vt:lpstr>
      <vt:lpstr>Папір</vt:lpstr>
      <vt:lpstr>Яскрава</vt:lpstr>
      <vt:lpstr>Метро</vt:lpstr>
      <vt:lpstr>Апекс</vt:lpstr>
      <vt:lpstr>1_Вестибюль</vt:lpstr>
      <vt:lpstr>1_Метро</vt:lpstr>
      <vt:lpstr>Технічна</vt:lpstr>
      <vt:lpstr>Валка</vt:lpstr>
      <vt:lpstr>Валка</vt:lpstr>
      <vt:lpstr>Валка</vt:lpstr>
      <vt:lpstr>Валка</vt:lpstr>
      <vt:lpstr>Валка</vt:lpstr>
      <vt:lpstr>Валка</vt:lpstr>
      <vt:lpstr>Валка</vt:lpstr>
      <vt:lpstr>Валка</vt:lpstr>
      <vt:lpstr>Вестибюль</vt:lpstr>
      <vt:lpstr>Вестибюль</vt:lpstr>
      <vt:lpstr>Вестибюль</vt:lpstr>
      <vt:lpstr>Вестибюль</vt:lpstr>
      <vt:lpstr>Вестибюль</vt:lpstr>
      <vt:lpstr>Вестибюль</vt:lpstr>
      <vt:lpstr>Вестибюль</vt:lpstr>
      <vt:lpstr>1_Вишукана</vt:lpstr>
      <vt:lpstr>1_Вишукана</vt:lpstr>
      <vt:lpstr>1_Вишукана</vt:lpstr>
      <vt:lpstr>1_Вишукана</vt:lpstr>
      <vt:lpstr>Потік</vt:lpstr>
      <vt:lpstr>Потік</vt:lpstr>
      <vt:lpstr>Потік</vt:lpstr>
      <vt:lpstr>Папір</vt:lpstr>
      <vt:lpstr>Папір</vt:lpstr>
      <vt:lpstr>Папір</vt:lpstr>
      <vt:lpstr>Яскрава</vt:lpstr>
      <vt:lpstr>Яскрава</vt:lpstr>
      <vt:lpstr>Яскрава</vt:lpstr>
      <vt:lpstr>Яскрава</vt:lpstr>
      <vt:lpstr>Яскрава</vt:lpstr>
      <vt:lpstr>Яскрава</vt:lpstr>
      <vt:lpstr>Метро</vt:lpstr>
      <vt:lpstr>Метро</vt:lpstr>
      <vt:lpstr>Метро</vt:lpstr>
      <vt:lpstr>Метро</vt:lpstr>
      <vt:lpstr>Метро</vt:lpstr>
      <vt:lpstr>Метро</vt:lpstr>
      <vt:lpstr>Апекс</vt:lpstr>
      <vt:lpstr>1_Вестибюль</vt:lpstr>
      <vt:lpstr>1_Вестибюль</vt:lpstr>
      <vt:lpstr>1_Вестибюль</vt:lpstr>
      <vt:lpstr>1_Вестибюль</vt:lpstr>
      <vt:lpstr>1_Вестибюль</vt:lpstr>
      <vt:lpstr>1_Вестибюль</vt:lpstr>
      <vt:lpstr>1_Вестибюль</vt:lpstr>
      <vt:lpstr>1_Метро</vt:lpstr>
      <vt:lpstr>1_Метро</vt:lpstr>
      <vt:lpstr>1_Метро</vt:lpstr>
      <vt:lpstr>1_Метро</vt:lpstr>
      <vt:lpstr>1_Метро</vt:lpstr>
      <vt:lpstr>1_Метро</vt:lpstr>
      <vt:lpstr>Технічна</vt:lpstr>
      <vt:lpstr>Технічна</vt:lpstr>
      <vt:lpstr>Технічна</vt:lpstr>
      <vt:lpstr>Технічна</vt:lpstr>
      <vt:lpstr>Технічна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</dc:title>
  <dc:creator>user</dc:creator>
  <cp:lastModifiedBy>Максим</cp:lastModifiedBy>
  <cp:revision>149</cp:revision>
  <dcterms:created xsi:type="dcterms:W3CDTF">2012-02-29T11:37:56Z</dcterms:created>
  <dcterms:modified xsi:type="dcterms:W3CDTF">2012-07-18T10:55:49Z</dcterms:modified>
</cp:coreProperties>
</file>