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sldIdLst>
    <p:sldId id="256" r:id="rId10"/>
    <p:sldId id="257" r:id="rId11"/>
    <p:sldId id="258" r:id="rId12"/>
    <p:sldId id="260" r:id="rId13"/>
    <p:sldId id="261" r:id="rId14"/>
    <p:sldId id="262" r:id="rId15"/>
    <p:sldId id="263" r:id="rId16"/>
    <p:sldId id="259" r:id="rId17"/>
    <p:sldId id="264" r:id="rId18"/>
    <p:sldId id="265" r:id="rId19"/>
    <p:sldId id="266" r:id="rId20"/>
    <p:sldId id="26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B6C2F-689E-468A-8FC8-674CD37845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0CC39-D8FF-42B7-BB53-885B1882D9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79DE6-C9BF-49F8-BE57-47D48D7AEB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3BAC1-11CE-4734-9AAD-E17979F947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D7D7E-DC13-4884-933D-11E1C2E003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F80CF-E64E-426F-B347-159D447DDD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223FF-ADDC-4855-84D5-6A705CE069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13442-65C4-42B9-A5A8-7D205D2570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91B5B-87C4-49D0-9844-6671C2FC36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A727E-3414-48B0-9744-05D73B364C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A3E40-33AB-477D-B9D6-25E5DDE9C6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F37F3-022C-470D-B9A7-AE0780FCDD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84226-F6F8-45CC-963B-808DC59D18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1DA8A-55F2-4659-8E0B-6DC432FF90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21ECF-9CFA-4B02-A059-7FF1C6AA9D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D1D05-0002-4609-B444-FB27C00546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7DBA2-E6AC-4E3F-90B2-0B1AB4CBFE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5A919-4476-4E7E-8B90-5A8FF86DA4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3913A-69B8-4177-8A79-4D61BB4D4C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DBE67-D549-4713-9603-8D246D5968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AB9D0-62D8-401F-9D37-18205BE7D5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E8BEF-F393-48DF-8327-13F8508064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78624-585D-4B28-BF9F-818FA26C7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1BA03-2988-4C76-8537-C44492F869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DE82C-883F-46C7-8347-27AC271BE9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0FA4-11D7-4221-A4A0-75367FEAA5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F215E-9327-4F4A-B2A8-C1ACD019A9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6E198-A417-4014-B8F7-A04C8E5B05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69C68-7C9A-4D27-8122-245FF345C9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5C92C-FB62-4FD4-9974-F7312A01C5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B69B0-348B-4253-A005-270D5C7D92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A1704-DD11-4A7D-A1B2-D07E7C24CB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ED8E4-82EA-4FCE-8B88-9B0B3F7BEC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EA31F-4505-4436-9317-2BF8BED5EC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9F4D5-1EE8-492B-954F-22D31C1BCD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87C12-3A53-46E9-8764-78851776F0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0F63C-E860-4AD8-9E97-294186FC6A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0E53D-7272-414C-8B1B-E05FBB0775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C8A3E-9E7B-487A-B70A-F260D10C29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EB18E-2163-4486-A679-0D9202BBDD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8789C-DD64-47DB-BD39-D38DC1A915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9F1A3-8459-46E2-998B-BDCB0FC43D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AB0C0-8E92-4FCF-8B62-C00A767211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6E8AB-6569-462F-B68B-D5824D75E4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6CAFF-3E92-45E8-8E07-DDF0CE68A5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80506-0D18-480D-A548-FD88BEED01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2D51F-DF2E-4FF2-A66B-2E40AB1DCF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5CB98-BDDB-46B9-AEF2-DB894C81B0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99BAA-F227-4479-8646-CAFBC2DB87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7E053-AA55-4791-960A-E07EBC21F7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362E7-8BC5-4AD0-A040-67BAD9F6D2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D20EF-79AD-454C-AC55-1F20BB1904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82F56-51DB-40ED-A3C0-594FFAB121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33415-10C2-49AC-882E-DFE09949E6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10978-A06A-4A63-9C5B-61FEAAF69F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08E36-8A64-47F1-9572-3C67C685EF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1868D-8C28-48FA-BF3F-D768F3F24F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F5355-D5D9-486F-B6B9-B887012F12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38F38-F272-47CC-9091-5CE7F32386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76CEA-967C-48A6-BEC3-1BF04897E8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EFA3C-8A0F-4FB0-A3E6-4610294C57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5FB85-9F67-4646-A8B2-AAD8B2B08B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692BC-1AAB-4F06-B1EE-467FC8EF1A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906F8-7838-4334-B66B-D0BAE61615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8C890-0738-467D-94F5-4E30B30E3B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6D88D-913A-41FA-8500-BD18B66FD9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C01FE-2EB4-4CAB-B487-C2DCA3732B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07BC0-8905-4DC2-858B-A5AB2143A3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ADA58-6D60-413F-B589-7F57C221A6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197C5-E7D6-40EB-B7BF-9F69794FF7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2D3E9-C843-4748-B574-C2947CC717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31483-8330-4C40-8BA1-D2A076058C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88D77-95CF-43D7-95A3-5FD4934C6F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BC30A-FC00-4F9C-98EF-9D8905C209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E3AB2-E152-46C2-9CBE-AF753649B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304B1-A445-43EF-855E-6CF098775F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D12DB-954F-4933-B08C-6B4B0DD50D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35CE6-37B2-42C8-947F-F1C61CD223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ACE3E-98CA-4052-987F-2EF767A9FD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A06C8-D9DC-4937-A755-A4B9951FF0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497BA-6FE1-4929-BA29-D640FAE81E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E5AEF-184E-4377-82CB-A9AC4A8C5A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2BF4F-0DE7-4015-A32E-2DC530C71A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6646C-AAA1-4936-8D8C-AB8E134BA4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9C677-2FB7-45DB-8124-455930CB4F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31D8C-33EA-47A4-A452-171A0850D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386E4-6D07-4126-B2A7-6AED575D23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BC416-F266-4681-A4B4-EDEBA03B7C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AC92E-9D14-419D-B2E9-AB34E02D06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1998C-3C58-49C5-9488-54945B926E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AE8B2-EE1D-4DCD-A180-BE3DF40E0E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B0D1F-F0A9-4197-9AE1-3A12C679D8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7CD67-0203-4B64-BAAC-0D2975C093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469B2-720C-4B15-AE0E-F19EE7F600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7B2CE-59EB-45C4-9C8B-1FF42326D2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90EF5-41FA-437F-8F13-23C7CD4320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1F8E1-E89C-4D9C-9BD9-E1373D14E3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398FD-024C-4A7F-B15F-991B08B818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A0005-4D21-410A-A8B0-5832B02338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6D5B2B-A304-460F-B68E-C02F12EF461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14CA96-C355-4979-A88F-0859A1701E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2EF6D5-4A73-49D9-9FCF-1736CC14AD0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49FCF6-B769-4C2C-9409-DF5348C3AF6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283618-C51B-4B51-9864-8A5FCCC150A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7D3ADE-2CF8-4B1A-9D5F-F9CBA9D95D1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FC61B3-73B9-41BC-A5B4-6511903D2F8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699970-DBDF-4797-A510-CC1728AB41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FE5F16-C0B3-4418-B4A2-037FF828154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/>
          <a:lstStyle/>
          <a:p>
            <a:r>
              <a:rPr lang="uk-UA" sz="6600" b="1" dirty="0" smtClean="0"/>
              <a:t>ПРИЗМИ</a:t>
            </a:r>
            <a:endParaRPr lang="ru-RU" sz="66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290" y="5429264"/>
            <a:ext cx="6400800" cy="1038220"/>
          </a:xfrm>
        </p:spPr>
        <p:txBody>
          <a:bodyPr/>
          <a:lstStyle/>
          <a:p>
            <a:r>
              <a:rPr lang="uk-UA" dirty="0" smtClean="0"/>
              <a:t>Підготувала </a:t>
            </a:r>
            <a:r>
              <a:rPr lang="uk-UA" dirty="0" err="1" smtClean="0"/>
              <a:t>Островерх</a:t>
            </a:r>
            <a:r>
              <a:rPr lang="uk-UA" dirty="0" smtClean="0"/>
              <a:t> Ольга, 11-Б клас</a:t>
            </a:r>
            <a:endParaRPr lang="ru-RU" dirty="0"/>
          </a:p>
        </p:txBody>
      </p:sp>
      <p:pic>
        <p:nvPicPr>
          <p:cNvPr id="2054" name="Picture 6" descr="http://upload.wikimedia.org/wikipedia/commons/thumb/3/31/Prism-1.png/350px-Prism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3333750" cy="3286126"/>
          </a:xfrm>
          <a:prstGeom prst="rect">
            <a:avLst/>
          </a:prstGeom>
          <a:noFill/>
        </p:spPr>
      </p:pic>
      <p:pic>
        <p:nvPicPr>
          <p:cNvPr id="2056" name="Picture 8" descr="http://bankege.ru/images/c/c3/%D0%9F%D1%80%D0%B0%D0%B2%D0%B8%D0%BB%D1%8C%D0%BD%D0%B0%D1%8F_%D1%88%D0%B5%D1%81%D1%82%D0%B8%D1%83%D0%B3%D0%BE%D0%BB%D1%8C%D0%BD%D0%B0%D1%8F_%D0%BF%D1%80%D0%B8%D0%B7%D0%BC%D0%B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143116"/>
            <a:ext cx="4075190" cy="3267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714380"/>
          </a:xfrm>
        </p:spPr>
        <p:txBody>
          <a:bodyPr/>
          <a:lstStyle/>
          <a:p>
            <a:pPr>
              <a:buNone/>
            </a:pPr>
            <a:r>
              <a:rPr lang="uk-UA" sz="2800" dirty="0" smtClean="0"/>
              <a:t>    Хмарочоси </a:t>
            </a:r>
            <a:r>
              <a:rPr lang="uk-UA" dirty="0" smtClean="0"/>
              <a:t>     </a:t>
            </a:r>
            <a:r>
              <a:rPr lang="uk-UA" sz="2800" dirty="0" smtClean="0"/>
              <a:t>Олівець   Мочалки для посуду</a:t>
            </a:r>
            <a:endParaRPr lang="ru-RU" dirty="0"/>
          </a:p>
        </p:txBody>
      </p:sp>
      <p:pic>
        <p:nvPicPr>
          <p:cNvPr id="125954" name="Picture 2" descr="http://www.architectura.kiev.ua/data/upload/img/articles/zags/s_02_070.jpg"/>
          <p:cNvPicPr>
            <a:picLocks noChangeAspect="1" noChangeArrowheads="1"/>
          </p:cNvPicPr>
          <p:nvPr/>
        </p:nvPicPr>
        <p:blipFill>
          <a:blip r:embed="rId2"/>
          <a:srcRect l="13858" r="12598"/>
          <a:stretch>
            <a:fillRect/>
          </a:stretch>
        </p:blipFill>
        <p:spPr bwMode="auto">
          <a:xfrm>
            <a:off x="571472" y="2000240"/>
            <a:ext cx="2679543" cy="3643339"/>
          </a:xfrm>
          <a:prstGeom prst="rect">
            <a:avLst/>
          </a:prstGeom>
          <a:noFill/>
        </p:spPr>
      </p:pic>
      <p:pic>
        <p:nvPicPr>
          <p:cNvPr id="125956" name="Picture 4" descr="http://www.kanstovar.ru/files/images/148-400x400.jpg"/>
          <p:cNvPicPr>
            <a:picLocks noChangeAspect="1" noChangeArrowheads="1"/>
          </p:cNvPicPr>
          <p:nvPr/>
        </p:nvPicPr>
        <p:blipFill>
          <a:blip r:embed="rId3"/>
          <a:srcRect t="41575" b="38740"/>
          <a:stretch>
            <a:fillRect/>
          </a:stretch>
        </p:blipFill>
        <p:spPr bwMode="auto">
          <a:xfrm rot="16200000">
            <a:off x="2256168" y="3458817"/>
            <a:ext cx="3810000" cy="749969"/>
          </a:xfrm>
          <a:prstGeom prst="rect">
            <a:avLst/>
          </a:prstGeom>
          <a:noFill/>
        </p:spPr>
      </p:pic>
      <p:pic>
        <p:nvPicPr>
          <p:cNvPr id="125958" name="Picture 6" descr="http://www.ua.all.biz/img/ua/catalog/943472.jpeg"/>
          <p:cNvPicPr>
            <a:picLocks noChangeAspect="1" noChangeArrowheads="1"/>
          </p:cNvPicPr>
          <p:nvPr/>
        </p:nvPicPr>
        <p:blipFill>
          <a:blip r:embed="rId4"/>
          <a:srcRect l="4499" r="7199"/>
          <a:stretch>
            <a:fillRect/>
          </a:stretch>
        </p:blipFill>
        <p:spPr bwMode="auto">
          <a:xfrm>
            <a:off x="5000628" y="3000372"/>
            <a:ext cx="3532513" cy="2743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785818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 Валіза                             Книга</a:t>
            </a:r>
            <a:endParaRPr lang="ru-RU" dirty="0"/>
          </a:p>
        </p:txBody>
      </p:sp>
      <p:pic>
        <p:nvPicPr>
          <p:cNvPr id="126978" name="Picture 2" descr="http://lenagold.narod.ru/fon/clipart/ch/chem/chemodan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3571900" cy="3663488"/>
          </a:xfrm>
          <a:prstGeom prst="rect">
            <a:avLst/>
          </a:prstGeom>
          <a:noFill/>
        </p:spPr>
      </p:pic>
      <p:pic>
        <p:nvPicPr>
          <p:cNvPr id="126980" name="Picture 4" descr="http://www.greek-martirolog.ru/books_future/old-bo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428868"/>
            <a:ext cx="3009900" cy="2952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642942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      Шафа                    Холодильник</a:t>
            </a:r>
            <a:endParaRPr lang="ru-RU" dirty="0"/>
          </a:p>
        </p:txBody>
      </p:sp>
      <p:pic>
        <p:nvPicPr>
          <p:cNvPr id="128002" name="Picture 2" descr="http://cdn.gollos.com/84/Prod/176894/Logo/688121.jpg"/>
          <p:cNvPicPr>
            <a:picLocks noChangeAspect="1" noChangeArrowheads="1"/>
          </p:cNvPicPr>
          <p:nvPr/>
        </p:nvPicPr>
        <p:blipFill>
          <a:blip r:embed="rId2"/>
          <a:srcRect l="17088" t="2469" r="27340" b="988"/>
          <a:stretch>
            <a:fillRect/>
          </a:stretch>
        </p:blipFill>
        <p:spPr bwMode="auto">
          <a:xfrm>
            <a:off x="428596" y="357165"/>
            <a:ext cx="4633767" cy="5572165"/>
          </a:xfrm>
          <a:prstGeom prst="rect">
            <a:avLst/>
          </a:prstGeom>
          <a:noFill/>
        </p:spPr>
      </p:pic>
      <p:pic>
        <p:nvPicPr>
          <p:cNvPr id="128004" name="Picture 4" descr="http://kachestvo.ru/netcat_files/Image/%D0%A1%D0%BE%D0%B2%D1%80%D0%B5%D0%BC%D0%B5%D0%BD%D0%BD%D1%8B%D0%B9_%D1%85%D0%BE%D0%BB%D0%BE%D0%B4%D0%B8%D0%BB%D1%8C%D0%BD%D0%B8%D0%BA%281%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7166"/>
            <a:ext cx="3071834" cy="5549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7"/>
            <a:ext cx="8229600" cy="2071702"/>
          </a:xfrm>
        </p:spPr>
        <p:txBody>
          <a:bodyPr/>
          <a:lstStyle/>
          <a:p>
            <a:r>
              <a:rPr lang="ru-RU" b="1" dirty="0" smtClean="0"/>
              <a:t>Призмою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многогранник, у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грані</a:t>
            </a:r>
            <a:r>
              <a:rPr lang="ru-RU" dirty="0" smtClean="0"/>
              <a:t> —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n-кутники</a:t>
            </a:r>
            <a:r>
              <a:rPr lang="ru-RU" dirty="0" smtClean="0"/>
              <a:t>, </a:t>
            </a:r>
            <a:r>
              <a:rPr lang="ru-RU" dirty="0" err="1" smtClean="0"/>
              <a:t>розташовані</a:t>
            </a:r>
            <a:r>
              <a:rPr lang="ru-RU" dirty="0" smtClean="0"/>
              <a:t> в </a:t>
            </a:r>
            <a:r>
              <a:rPr lang="ru-RU" dirty="0" err="1" smtClean="0"/>
              <a:t>паралельних</a:t>
            </a:r>
            <a:r>
              <a:rPr lang="ru-RU" dirty="0" smtClean="0"/>
              <a:t> </a:t>
            </a:r>
            <a:r>
              <a:rPr lang="ru-RU" dirty="0" err="1" smtClean="0"/>
              <a:t>площинах</a:t>
            </a:r>
            <a:r>
              <a:rPr lang="ru-RU" dirty="0" smtClean="0"/>
              <a:t>, а </a:t>
            </a:r>
            <a:r>
              <a:rPr lang="ru-RU" dirty="0" err="1" smtClean="0"/>
              <a:t>решта</a:t>
            </a:r>
            <a:r>
              <a:rPr lang="ru-RU" dirty="0" smtClean="0"/>
              <a:t> </a:t>
            </a:r>
            <a:r>
              <a:rPr lang="ru-RU" dirty="0" err="1" smtClean="0"/>
              <a:t>n</a:t>
            </a:r>
            <a:r>
              <a:rPr lang="ru-RU" dirty="0" smtClean="0"/>
              <a:t> граней — </a:t>
            </a:r>
            <a:r>
              <a:rPr lang="ru-RU" dirty="0" err="1" smtClean="0"/>
              <a:t>паралелограми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5857892"/>
            <a:ext cx="37861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Правильна </a:t>
            </a:r>
            <a:r>
              <a:rPr lang="ru-RU" sz="2000" b="1" dirty="0" err="1" smtClean="0"/>
              <a:t>шестикутна</a:t>
            </a:r>
            <a:r>
              <a:rPr lang="ru-RU" sz="2000" b="1" dirty="0" smtClean="0"/>
              <a:t> </a:t>
            </a:r>
          </a:p>
          <a:p>
            <a:pPr algn="ctr"/>
            <a:r>
              <a:rPr lang="ru-RU" sz="2000" b="1" dirty="0" smtClean="0"/>
              <a:t>призма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5857892"/>
            <a:ext cx="3098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Правильна п</a:t>
            </a:r>
            <a:r>
              <a:rPr lang="en-US" sz="2000" b="1" dirty="0" smtClean="0"/>
              <a:t>’</a:t>
            </a:r>
            <a:r>
              <a:rPr lang="ru-RU" sz="2000" b="1" dirty="0" err="1" smtClean="0"/>
              <a:t>ятикутна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призма</a:t>
            </a:r>
            <a:endParaRPr lang="ru-RU" sz="2000" dirty="0"/>
          </a:p>
        </p:txBody>
      </p:sp>
      <p:pic>
        <p:nvPicPr>
          <p:cNvPr id="117768" name="Picture 8" descr="&amp;Scedil;əkil:Pentagonal prism.png"/>
          <p:cNvPicPr>
            <a:picLocks noChangeAspect="1" noChangeArrowheads="1"/>
          </p:cNvPicPr>
          <p:nvPr/>
        </p:nvPicPr>
        <p:blipFill>
          <a:blip r:embed="rId2"/>
          <a:srcRect l="630" t="10077" r="2519"/>
          <a:stretch>
            <a:fillRect/>
          </a:stretch>
        </p:blipFill>
        <p:spPr bwMode="auto">
          <a:xfrm>
            <a:off x="642910" y="2714620"/>
            <a:ext cx="3407427" cy="316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770" name="Picture 10" descr="&amp;Fcy;&amp;acy;&amp;jcy;&amp;lcy;:Hexagonal prism.png"/>
          <p:cNvPicPr>
            <a:picLocks noChangeAspect="1" noChangeArrowheads="1"/>
          </p:cNvPicPr>
          <p:nvPr/>
        </p:nvPicPr>
        <p:blipFill>
          <a:blip r:embed="rId3"/>
          <a:srcRect t="13856" r="1260" b="3779"/>
          <a:stretch>
            <a:fillRect/>
          </a:stretch>
        </p:blipFill>
        <p:spPr bwMode="auto">
          <a:xfrm>
            <a:off x="4643438" y="2714620"/>
            <a:ext cx="3773652" cy="3147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7"/>
            <a:ext cx="8229600" cy="3786214"/>
          </a:xfrm>
        </p:spPr>
        <p:txBody>
          <a:bodyPr/>
          <a:lstStyle/>
          <a:p>
            <a:r>
              <a:rPr lang="ru-RU" dirty="0" smtClean="0"/>
              <a:t>Призма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b="1" dirty="0" smtClean="0"/>
              <a:t>прямою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бічні</a:t>
            </a:r>
            <a:r>
              <a:rPr lang="ru-RU" dirty="0" smtClean="0"/>
              <a:t> ребра </a:t>
            </a:r>
            <a:r>
              <a:rPr lang="ru-RU" dirty="0" err="1" smtClean="0"/>
              <a:t>перпендикулярні</a:t>
            </a:r>
            <a:r>
              <a:rPr lang="ru-RU" dirty="0" smtClean="0"/>
              <a:t> до </a:t>
            </a:r>
            <a:r>
              <a:rPr lang="ru-RU" dirty="0" err="1" smtClean="0"/>
              <a:t>основи</a:t>
            </a:r>
            <a:r>
              <a:rPr lang="ru-RU" dirty="0" smtClean="0"/>
              <a:t>.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призми</a:t>
            </a:r>
            <a:r>
              <a:rPr lang="ru-RU" dirty="0" smtClean="0"/>
              <a:t> — </a:t>
            </a:r>
            <a:r>
              <a:rPr lang="ru-RU" dirty="0" err="1" smtClean="0"/>
              <a:t>похилі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18786" name="Picture 2" descr="http://dic.academic.ru/pictures/es/2803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00240"/>
            <a:ext cx="7715304" cy="25923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4786322"/>
            <a:ext cx="41434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А- пряма призма</a:t>
            </a:r>
          </a:p>
          <a:p>
            <a:r>
              <a:rPr lang="uk-UA" sz="3200" dirty="0" smtClean="0"/>
              <a:t>Б- похила призма</a:t>
            </a:r>
          </a:p>
          <a:p>
            <a:endParaRPr lang="uk-UA" sz="2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4795897"/>
            <a:ext cx="4643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В- похила призма</a:t>
            </a:r>
          </a:p>
          <a:p>
            <a:r>
              <a:rPr lang="uk-UA" sz="3200" dirty="0" smtClean="0"/>
              <a:t>Г- пряма призма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7"/>
            <a:ext cx="8229600" cy="1571636"/>
          </a:xfrm>
        </p:spPr>
        <p:txBody>
          <a:bodyPr/>
          <a:lstStyle/>
          <a:p>
            <a:r>
              <a:rPr lang="ru-RU" sz="2800" dirty="0" smtClean="0"/>
              <a:t>Призма </a:t>
            </a:r>
            <a:r>
              <a:rPr lang="ru-RU" sz="2800" dirty="0" err="1" smtClean="0"/>
              <a:t>називається</a:t>
            </a:r>
            <a:r>
              <a:rPr lang="ru-RU" sz="2800" dirty="0" smtClean="0"/>
              <a:t> </a:t>
            </a:r>
            <a:r>
              <a:rPr lang="ru-RU" sz="2800" b="1" dirty="0" smtClean="0"/>
              <a:t>правильною</a:t>
            </a:r>
            <a:r>
              <a:rPr lang="ru-RU" sz="2800" dirty="0" smtClean="0"/>
              <a:t>, </a:t>
            </a:r>
            <a:r>
              <a:rPr lang="ru-RU" sz="2800" dirty="0" err="1" smtClean="0"/>
              <a:t>якщо</a:t>
            </a:r>
            <a:r>
              <a:rPr lang="ru-RU" sz="2800" dirty="0" smtClean="0"/>
              <a:t> вона пряма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основи</a:t>
            </a:r>
            <a:r>
              <a:rPr lang="ru-RU" sz="2800" dirty="0" smtClean="0"/>
              <a:t> — </a:t>
            </a:r>
            <a:r>
              <a:rPr lang="ru-RU" sz="2800" dirty="0" err="1" smtClean="0"/>
              <a:t>правильні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багатокутники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2" descr="&amp;Fcy;&amp;acy;&amp;jcy;&amp;lcy;:Hexagonal Prism BC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2286016" cy="22122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3643314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Правильна </a:t>
            </a:r>
            <a:r>
              <a:rPr lang="ru-RU" b="1" dirty="0" err="1" smtClean="0"/>
              <a:t>шестикутна</a:t>
            </a:r>
            <a:r>
              <a:rPr lang="ru-RU" b="1" dirty="0" smtClean="0"/>
              <a:t> призма</a:t>
            </a:r>
            <a:endParaRPr lang="ru-RU" b="1" dirty="0"/>
          </a:p>
        </p:txBody>
      </p:sp>
      <p:pic>
        <p:nvPicPr>
          <p:cNvPr id="120834" name="Picture 2" descr="http://5terka.com/images/atan1011geom/atan1011resh1-1075.png"/>
          <p:cNvPicPr>
            <a:picLocks noChangeAspect="1" noChangeArrowheads="1"/>
          </p:cNvPicPr>
          <p:nvPr/>
        </p:nvPicPr>
        <p:blipFill>
          <a:blip r:embed="rId3"/>
          <a:srcRect l="6222" r="3111" b="2859"/>
          <a:stretch>
            <a:fillRect/>
          </a:stretch>
        </p:blipFill>
        <p:spPr bwMode="auto">
          <a:xfrm>
            <a:off x="6482418" y="1357298"/>
            <a:ext cx="1813565" cy="2114527"/>
          </a:xfrm>
          <a:prstGeom prst="rect">
            <a:avLst/>
          </a:prstGeom>
          <a:noFill/>
        </p:spPr>
      </p:pic>
      <p:pic>
        <p:nvPicPr>
          <p:cNvPr id="120836" name="Picture 4" descr="http://bankege.ru/images/a/a2/%D0%9F%D1%80%D0%B0%D0%B2%D0%B8%D0%BB%D1%8C%D0%BD%D0%B0%D1%8F_%D1%82%D1%80%D0%B5%D1%83%D0%B3%D0%BE%D0%BB%D1%8C%D0%BD%D0%B0%D1%8F_%D0%BF%D1%80%D0%B8%D0%B7%D0%BC%D0%B0.png"/>
          <p:cNvPicPr>
            <a:picLocks noChangeAspect="1" noChangeArrowheads="1"/>
          </p:cNvPicPr>
          <p:nvPr/>
        </p:nvPicPr>
        <p:blipFill>
          <a:blip r:embed="rId4"/>
          <a:srcRect l="8149" t="938" r="6112" b="5626"/>
          <a:stretch>
            <a:fillRect/>
          </a:stretch>
        </p:blipFill>
        <p:spPr bwMode="auto">
          <a:xfrm>
            <a:off x="3428992" y="1357298"/>
            <a:ext cx="1789317" cy="211813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071802" y="3571876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Правильна </a:t>
            </a:r>
            <a:r>
              <a:rPr lang="ru-RU" b="1" dirty="0" err="1" smtClean="0"/>
              <a:t>трикутна</a:t>
            </a:r>
            <a:r>
              <a:rPr lang="ru-RU" b="1" dirty="0" smtClean="0"/>
              <a:t> призма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86446" y="3500438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Правильна дев</a:t>
            </a:r>
            <a:r>
              <a:rPr lang="en-US" b="1" dirty="0" smtClean="0"/>
              <a:t>’</a:t>
            </a:r>
            <a:r>
              <a:rPr lang="ru-RU" b="1" dirty="0" err="1" smtClean="0"/>
              <a:t>ятикутна</a:t>
            </a:r>
            <a:r>
              <a:rPr lang="ru-RU" b="1" dirty="0" smtClean="0"/>
              <a:t> призма</a:t>
            </a:r>
            <a:endParaRPr lang="ru-RU" b="1" dirty="0"/>
          </a:p>
        </p:txBody>
      </p:sp>
      <p:pic>
        <p:nvPicPr>
          <p:cNvPr id="120838" name="Picture 6" descr="http://rudocs.exdat.com/pars_docs/tw_refs/14/13144/13144_html_2fa954f5.png"/>
          <p:cNvPicPr>
            <a:picLocks noChangeAspect="1" noChangeArrowheads="1"/>
          </p:cNvPicPr>
          <p:nvPr/>
        </p:nvPicPr>
        <p:blipFill>
          <a:blip r:embed="rId5"/>
          <a:srcRect b="9704"/>
          <a:stretch>
            <a:fillRect/>
          </a:stretch>
        </p:blipFill>
        <p:spPr bwMode="auto">
          <a:xfrm>
            <a:off x="500034" y="4357694"/>
            <a:ext cx="1785950" cy="212016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214546" y="5786454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Правильна                           </a:t>
            </a:r>
            <a:r>
              <a:rPr lang="ru-RU" b="1" dirty="0" err="1" smtClean="0"/>
              <a:t>п</a:t>
            </a:r>
            <a:r>
              <a:rPr lang="en-US" b="1" dirty="0" smtClean="0"/>
              <a:t> ’ </a:t>
            </a:r>
            <a:r>
              <a:rPr lang="uk-UA" b="1" dirty="0" smtClean="0"/>
              <a:t>я</a:t>
            </a:r>
            <a:r>
              <a:rPr lang="ru-RU" b="1" dirty="0" err="1" smtClean="0"/>
              <a:t>тикутна</a:t>
            </a:r>
            <a:r>
              <a:rPr lang="ru-RU" b="1" dirty="0" smtClean="0"/>
              <a:t> призма</a:t>
            </a:r>
            <a:endParaRPr lang="ru-RU" b="1" dirty="0"/>
          </a:p>
        </p:txBody>
      </p:sp>
      <p:pic>
        <p:nvPicPr>
          <p:cNvPr id="120840" name="Picture 8" descr="http://de.ifmo.ru/bk_netra/image.php?img=n54a3i01.gif&amp;bn=30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500826" y="4286256"/>
            <a:ext cx="2071702" cy="216337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3786182" y="4286256"/>
            <a:ext cx="2857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Правильна   </a:t>
            </a:r>
            <a:r>
              <a:rPr lang="uk-UA" b="1" dirty="0" smtClean="0"/>
              <a:t>чотири</a:t>
            </a:r>
            <a:r>
              <a:rPr lang="ru-RU" b="1" dirty="0" err="1" smtClean="0"/>
              <a:t>тикутна</a:t>
            </a:r>
            <a:r>
              <a:rPr lang="ru-RU" b="1" dirty="0" smtClean="0"/>
              <a:t> призма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86808" cy="4525963"/>
          </a:xfrm>
        </p:spPr>
        <p:txBody>
          <a:bodyPr/>
          <a:lstStyle/>
          <a:p>
            <a:r>
              <a:rPr lang="ru-RU" b="1" dirty="0" err="1" smtClean="0"/>
              <a:t>Висота</a:t>
            </a:r>
            <a:r>
              <a:rPr lang="ru-RU" dirty="0" smtClean="0"/>
              <a:t> </a:t>
            </a:r>
            <a:r>
              <a:rPr lang="ru-RU" dirty="0" err="1" smtClean="0"/>
              <a:t>призми</a:t>
            </a:r>
            <a:r>
              <a:rPr lang="ru-RU" dirty="0" smtClean="0"/>
              <a:t> — </a:t>
            </a:r>
            <a:r>
              <a:rPr lang="ru-RU" dirty="0" err="1" smtClean="0"/>
              <a:t>відстань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площинами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основ.</a:t>
            </a:r>
          </a:p>
          <a:p>
            <a:pPr algn="ctr">
              <a:buNone/>
            </a:pPr>
            <a:r>
              <a:rPr lang="ru-RU" dirty="0"/>
              <a:t>В</a:t>
            </a:r>
            <a:r>
              <a:rPr lang="uk-UA" dirty="0" err="1" smtClean="0"/>
              <a:t>ластивості</a:t>
            </a:r>
            <a:r>
              <a:rPr lang="uk-UA" dirty="0" smtClean="0"/>
              <a:t> призми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Основи призми є рівними </a:t>
            </a:r>
            <a:r>
              <a:rPr lang="uk-UA" dirty="0" err="1" smtClean="0"/>
              <a:t>многоокутниками</a:t>
            </a:r>
            <a:r>
              <a:rPr lang="uk-UA" dirty="0" smtClean="0"/>
              <a:t>.</a:t>
            </a:r>
            <a:endParaRPr lang="uk-UA" dirty="0"/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Бічні грані призми є паралелограмами.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Бічні ребра призми  рівні.</a:t>
            </a:r>
            <a:endParaRPr lang="ru-RU" dirty="0"/>
          </a:p>
        </p:txBody>
      </p:sp>
      <p:pic>
        <p:nvPicPr>
          <p:cNvPr id="121858" name="Picture 2" descr="http://shkolo.ru/i/prizma.gif"/>
          <p:cNvPicPr>
            <a:picLocks noChangeAspect="1" noChangeArrowheads="1"/>
          </p:cNvPicPr>
          <p:nvPr/>
        </p:nvPicPr>
        <p:blipFill>
          <a:blip r:embed="rId2"/>
          <a:srcRect b="9691"/>
          <a:stretch>
            <a:fillRect/>
          </a:stretch>
        </p:blipFill>
        <p:spPr bwMode="auto">
          <a:xfrm>
            <a:off x="4643438" y="4214818"/>
            <a:ext cx="4019550" cy="2348298"/>
          </a:xfrm>
          <a:prstGeom prst="rect">
            <a:avLst/>
          </a:prstGeom>
          <a:noFill/>
        </p:spPr>
      </p:pic>
      <p:pic>
        <p:nvPicPr>
          <p:cNvPr id="121860" name="Picture 4" descr="http://bankege.ru/images/c/c3/%D0%9F%D1%80%D0%B0%D0%B2%D0%B8%D0%BB%D1%8C%D0%BD%D0%B0%D1%8F_%D1%88%D0%B5%D1%81%D1%82%D0%B8%D1%83%D0%B3%D0%BE%D0%BB%D1%8C%D0%BD%D0%B0%D1%8F_%D0%BF%D1%80%D0%B8%D0%B7%D0%BC%D0%B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14818"/>
            <a:ext cx="2928957" cy="2348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428596" y="357166"/>
            <a:ext cx="828680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Об'єм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призми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дорівнює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добутку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площі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основи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висоту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Таким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чином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об'єм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дорівнює</a:t>
            </a:r>
            <a:r>
              <a:rPr kumimoji="0" lang="uk-UA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                                          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де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—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площа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основи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—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висота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Об'єм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правильної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призми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в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основі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якої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є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правильний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кутник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дорівнює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2882" name="Picture 2" descr="V=S\cdot 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00174"/>
            <a:ext cx="2428892" cy="42505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2883" name="Picture 3" descr="V={\frac  {n}{4}}hs^{2}\cot {\frac  {\pi }{n}}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071942"/>
            <a:ext cx="2643206" cy="71385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22885" name="AutoShape 5" descr="data:image/jpeg;base64,/9j/4AAQSkZJRgABAQAAAQABAAD/2wCEAAkGBxQSEhUTEhQWEhUUGBcVGBYVFxQfGBgcHRYWGRgXFB0YHCghGxolHxgZITEiJSkrLi4uGCAzODMsNygtLisBCgoKDg0OGhAQGywmHyQsLSw0LCwsNCwsLCwuLCwvLywsLCw3LywsLCwsLCwsLCw0LSwsLC0sLCwsLCssLCwsLP/AABEIAN8A4gMBIgACEQEDEQH/xAAaAAEBAQEBAQEAAAAAAAAAAAAAAwQCBQEH/8QAPBAAAQMCAgcGAwcEAgMBAAAAAQACEQMhEjEEIkFRYXGBBRMycpGhQlKCFCMzU2KSohWxssEGc2Ph8CT/xAAWAQEBAQAAAAAAAAAAAAAAAAAAAQL/xAAdEQEBAQACAwEBAAAAAAAAAAAAARFBURIhMQJh/9oADAMBAAIRAxEAPwD9xREQEREBERAREQEREBERAREQEXjU6ukO0p4Eikx7QZDcJaaIJw2xF+Mi8xE7V7KAiIgIiICIiAiIgIiICIiAiIgIiICIiAiIgIiICIiAiKdes1gxOIaOP9hvPBBRZdO00UwbFz4JaxvidH9hMDEYAm5C4x1Knh+6Z8zhrnytPh5uvw2qelUmUqbg2xfMuLhiIAJcS5wMwAc/Zak7GXsbtx9Wi2pWoPokzIbFQWJGdOTs2gL0qXaFJxwh7cXykw70N1HQxgqOZsc1tRu7INeBwENP1rZVotcIc0OG4gEe6ZItu3XaLF/S6Y8GKn/1uc0egMeyfZ6o8NXFwqMafdmGPdTJ2jaixd/Wb4qQf/1vE+jw0e6f1Ng8YfT4vY4NHN0YfdPGjailQ0hjxLHNcP0kH+y7qtkEDaCFKOkXif8AG+yH6OIe5rminRptgm2AOxC4ylxjhG5e2gIiICIiAiIgIiICIiAiIgIvKPbQ+0/Zg04wA6SYbhwySDF3fpzNzkCvVQF8JWatpoBwMBqPGYGTfO7JvLPcCuBoRfesQ/cwfhjmPjPE2tYBXOw+1l9qIkfmOnAPLtf0txXdDQgDicTUf8ztnkGTRy4SStSJvQLHpJkm5AGFli8Xc4TkNgiDxMwtZMLI1mqze5+I+Pi695GQF7bIvCQfO0dXBU+Rwnyu1XdBId9K2ritSDmlrhIcCCOBEFQ7Nql1MYjLmyxx3lpLSesT1TgakRFAREQZq3Z9J/iptJ3wJ6HMLzu2OzXmkW0K9Wi90Na7FjgyNlQzEA5GYle0oTiqcGDh4j0kED/JXbfSy5dc9m1C6kwkkuAwumJxCzpi0yDktKxD7utHw1r8ngX/AHNE/Qd62pYgiIoCIiAiIgIiICIiAiIgzv0KmXYixpdia6YviaCAZ3gEjkSvG0lulVNKqBj2nR2MYDT1muLzcjvA02gg23gWzPv1agaC4mA0Ek7gLlYey6ZF3CHPaHuttc57oJm8SBls9NTtdwo6YymA11N1ADe0YOeJkgDnC3U6gcJaQ4HaCCPZdLJU7OYTiANNx+JhLSeJizuoKeqjWixYKzMnNqjc7Vd+5oIP7Qn9Sa38RrqXF41f3Nlo6kKePQtpQkBkTiMGwIgXMgnIgYbTdwSoJqMtkHGYHAZzIz2DZs280Xh7i4EODQGgjCRJuYIuNi6BmqeDB8tpc7r8PK3BUXWKnqV3DZVaHjzNhr/bB7rasXaeqG1PynBx8vhfPJpJ5tCk6G1ERQEREBR0S7cXzHFmcjlEgRaLQml3bhHxHD8WW27bi0wd8KyvAhptDGwtBg2LTucDLT6hND0jvGB0QTYjcQYc08iCOik/tOkDAdjO5gc49QwGF5uiaZW+2Gm2gW0XsFR73OYC192jVBPiDR6E87lz2Sa9Kl2pRc4Na8El76QF/GwEvb0AK2LxtF/46xlbvg9xON9TDqxieamI5bQ9o5U28Z9lZBERAREQEREBERAREQY+0tbBT/McAfKNZ3Qxh+pVaPvHeVu6c39f9e6jQ16z3bKY7sczDnnl4BzaVdp+8PlbaRvdsifePda/gsiIsguajw0FxsACT0XShpN8LRtcJ8WQvmOQF85VgzUezGwCAabzLiWOi5uZgAOAyGIbFxR75rnwW1gCBc4XDVBzAwzc2gc16ajopkEna53zbDAs7LLZbbtV8ryIf1Jo/EDqXnEN/cJb7rUYc3Y5rhHAhdlY3dmszZNI76Zw9SPC48wU9DnQnONIsvjZNMnaSBAd1EHqvvYz3mjTFRrmva1rXY4kuDRJsTN5uvK0WhpX2uqBVZ3GFoJLPvDUgXtDZwRfLw6ua9UdmtP4jn1fM7VPNrYaeoS5q2YpW0+mwwXjF8ou79rZPsp/bHu/DpOPF8MHvLv4rTQoNYIY1rRuaAB7LtzgBJsBeU9I87uqr3nE8U8ItgaCQTuc+ZsMsIzCr/S6Z8YNU/8AkJcP2nVHQK2iDVkiC7WPhm+U4bGBAngrpf1RyxgAgAADIDJZOzdbHU/McY8rdVscDBd9S77TqEUyGmHOhjSMwXHCCOUz0V6VMNaGtEBoAA3AWAU4HaIigIiICIiAiIgIiIC4r1QxrnHJoLjyAkrtYu0NYsp/O6XeVusehOFv1Kz6Kdm0i2m3F4jLneZxxO9zHRdtP3h8rd+93CPdWUW/iHyt+be7bl6X37E3RZERQFBgl5d8owiQeZIM3GQyzaVWo/CCTs5f7XGjU8LQIgm5sBc3cSBaSSSqKqOhjUbNrDYR7EmPVNMdFN5/Sd279RA9VRjQAABAFgBkOATgdLmo8NBJMAAkncBmuli7T1g2n+Y4NPlGs+ebQR9QSTaOuzGHuw51nPJqEHZiuB0EDotaIlugoaUbBswXmMxMQSYkGbAq6g0zUO5ow/FmbmREG2GDxKQXREUGKpr1mjZSGM+Z0tb7Y/ULasXZes11T8xxcPL4WRwLQD1K2q/roERFAREQEREBERAREQFi0fWrVHbGRTHoHPPu0fQtGk1gxjnnJoJtmYGQ4rjs+iWU2tPiiXcXE4nH1JVnwaFFo+8Plbs4u2z/AKVlFv4h8rfl3u+r1tu2pBZERQZ9JMlrPmMkSMm52IuJLQea0KNEy5x2DVFzFs7RnNtuSsrRDTDqwfiLW3I2uA2gg22bVdRrm7BvdvIya47Be8WMf6NkBYqWvXcdlIYBzcGvd7YPUrVVqBrS42DQSeQuVDs2mW0xiEOdL3DcXEuI6THRJ8GpERQfCVLRWw2+Z1jnmeBJI5L5pYxAMzxGCCARhzdIJyIt9QV1eAWTtN5wYW+KoRTHDFYkchLui1rE7XrgbKTcX1Os3qGh37wk+jXTYGgAWAAAHALpEUBERAREQEREBERAREQYtP1nU6fzOxu8rIP+WAciVtWLRNapUfsEU2/TdxH1GPoW1W9AotP3h8rbTxdsj/asot/EPlb82930+l9+xBZcVX4QTcwJgAk9ALldqGkDEWt2TiNpFrgZ2MwduRSDugzC0A57c89sSZzVERQQeD3jd2F/zb27ret921XUGj7xxjJrRMcXE3nls9dl1aMXaWtgp/mOv5W6zuhgN+pbVioa1Z7tjAKY5nWfH8B9JW1L0CIuatQNBc4wACSeAUEaetUcflGH4TcwXcQfDaVoUtGaQ0Yszc3m5uRMCQMstiqrQWPsu7DU21XGp0MBn8Q1O1HSzAM6p7sdZxEcmhx6LW1sCBkE4H1ERQEREBERAREQEREBR0yvgY5+eEEgbzsA4kwOqssWm6z6dPj3juTII64yz0Ks+i2hUMDGtNyBJO9xu49SSVdEUBRaPvD5W797uMeysotH3h8rbw3e7bM+0e6sGLs3tF9WpUBYGtpvewHWvhIEzEb7LZQOJznccA8Jymbi+ciDkWrz+2dJoaHTqaSaQxAX7tg7xxJaNgk3LZJW/RazcLRivGRjFMAnELX1hNtqRcv3hoREURDR7ueeMfDsA3XznO+a70iqGNc45NBceglc6IZbOcudtB+I7gP/ALeodoaxp0/mdid5WQ49CcLfqWs9inZ1EsptDvEZc7zOJc73JWlEUt0FHSL4W3ubxiyF825ZAX39FZRYJeXbtUWPAui8EZDLNpSCyIvjnACTYC8qDH46/Ck3+T/9hrf5rasfZbdTGc6hNQznfwg8m4R0WxWgiIoCIiAiIgIiICIiAsWhaz6lTj3beTJn+Zd6BW02vgY50SQLDeTZo6kgdV90OhgY1meEAE7ztPU3V4FkRR7+bMGLK/wwZuD8WWQ3qClR4aCSQABJJyA2krJjc6o4N1dUaxiczBDYkg3uTFrDNXp0LguOJwvwBiDhGzbvzKNP3h8rdp3u2RHv/wC9QdNoNE7zNySTczEm8cFOiwOZhcA6JaQZM7L4he23atCgBFQ7nCcjmLXMxcEWjYVAOit2S3bYkZuDjbK5CFjh8cx8zRvJPhjZA6bVdR0w6jovY7Cdm4EH3TRHRKjwxstkYW3DiT4STIeAc4F732KFDSmmpUe6WhoFMYgYEND3mctoBvnTO4rbpNYU2OebhoJjaYGQ4rnQKBZTa0wXRLiNrjdx6kkq7yLMeDkQdliulKpozDm0bb7bkE3F9g9AvncbnOHWfixHxTy4DKFPQpUfhBJ2CcwP72XgVadZtaGd5M0CIBFOC9x0gvA1JwzxmIWjtc6U00e7NI0xUaa5eCCKYJLi25G70429lFs9Cx9qXYKYzqkM6G7/AOId7LYsTNauTspNw/U6HO6hoZ+4p+e0bQiIoCIiAiIgIiICIiAiLz9H7XY/SH6OJxUwCTaCdUuaLzLQ+mTb4xxgO9L1qlNmwTUdybAaD9TgfoWipWAMQXOzgcwDnbaF4Wh6RXNWudIovosLixjma+Km2cDtQ4mGXOPh+IXsvb0StTcD3ZaRJJwxmc5jbzWuJVsy4CkXXefpaTFnEgk2JtFslZrQBAsBsC+osok3SWFxYHtLhctBGIZZjMZj1WGn2rTOlu0bEe9FJtQth0RiImfDtHFR0fsZzdINbHiBdUdgIs3G2mJaRfFqReRDtkL2MImYvlO3kizOX1Q0sWDouw4shyMSRFiRMq6+EIj6oaYJAETLm2t8wJsTuCaIdXDMlhwnwzwnDYSIMcU0jxMH6ifhyDXb+JGV77pV5EdP1nU6fzOxu8rIP+WAciVtWLRNapUqbJFNvJs4j+4uH0ral6BERQCFDRTAwG5Za8kkfCSSLmM+KuoV7EP3WPiNjuAMZxeMpVgrUeGguNgASTwGazdmMIZidZzyahG4uuB0EN6LntO4bT/McGnyjWfPAtBHVbU4BERQEREBERAREQEREBZKfZtJrg8MAcHOdivMvnFJ2gzkbWG4LWiAs+kaEx5lzRPzCzhycLj1WhE3Bi+zVG+CpiHy1RPo4QepxJ9tc38Wm5v6ma7PbWHVoW1FrexKhpDXiWODhvaQf7KqzaRoNN5kt1ssTZDujmwfdT+z1W+CpiHy1BPQObBHMhymQbUWL7cW/i03M/U3Xb6t1hzLQtGj6Q14xMcHDe0g9OaWUckxUG54jM5i4gRtEyZ+EKOnV8BLs8LHECTcktwiI32z2q+lDVkZth3xbMxq3NpssVfXrMaJjVefELM1hY28T2GRfVIOSsG3Q6GBjWzJAud5N3HqST1VkXFWq1olxDQNpIA9Sp9HaLF/U2H8MPq+Rpj9zob7pjruyaylxeS4/tbA/knjRtUNK0im0RUc1oNocQJ4XzUToJd+JVe7g04AOWCHepKtQ0Omy7WNBOZi55nM9VfQ8jsPtJtevVaA/wD/ADgUw5zC1rsRLiWkzNmsGw2JiCF7y8fQdNe6u5r3wQ6o3usBs1pGB5dsxC97HFAuCvYWd1bnAiIiCIiAiIgIiICIiAiIgIiICIiAiIgLNpGg03nEWw7LE0lruWJpBWlFZcGLuarfDUFQfLUAno5gEdQV4/YP2kv0gu0dtGKndsLnmDTYAGFoA1syZkTbcvS/5EKho/dYgcdOcGKcONuPwkOynIyrdi953FPvZ7zCMU5k7zzzj+6vlVPslR3jqnlTAaPUy70cu6PZ1NpDgwFwyc6XO/c6T7rUinlUERF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887" name="AutoShape 7" descr="data:image/jpeg;base64,/9j/4AAQSkZJRgABAQAAAQABAAD/2wCEAAkGBxQSEhUTEhQWEhUUGBcVGBYVFxQfGBgcHRYWGRgXFB0YHCghGxolHxgZITEiJSkrLi4uGCAzODMsNygtLisBCgoKDg0OGhAQGywmHyQsLSw0LCwsNCwsLCwuLCwvLywsLCw3LywsLCwsLCwsLCw0LSwsLC0sLCwsLCssLCwsLP/AABEIAN8A4gMBIgACEQEDEQH/xAAaAAEBAQEBAQEAAAAAAAAAAAAAAwQCBQEH/8QAPBAAAQMCAgcGAwcEAgMBAAAAAQACEQMhEjEEIkFRYXGBBRMycpGhQlKCFCMzU2KSohWxssEGc2Ph8CT/xAAWAQEBAQAAAAAAAAAAAAAAAAAAAQL/xAAdEQEBAQACAwEBAAAAAAAAAAAAARFBURIhMQJh/9oADAMBAAIRAxEAPwD9xREQEREBERAREQEREBERAREQEXjU6ukO0p4Eikx7QZDcJaaIJw2xF+Mi8xE7V7KAiIgIiICIiAiIgIiICIiAiIgIiICIiAiIgIiICIiAiKdes1gxOIaOP9hvPBBRZdO00UwbFz4JaxvidH9hMDEYAm5C4x1Knh+6Z8zhrnytPh5uvw2qelUmUqbg2xfMuLhiIAJcS5wMwAc/Zak7GXsbtx9Wi2pWoPokzIbFQWJGdOTs2gL0qXaFJxwh7cXykw70N1HQxgqOZsc1tRu7INeBwENP1rZVotcIc0OG4gEe6ZItu3XaLF/S6Y8GKn/1uc0egMeyfZ6o8NXFwqMafdmGPdTJ2jaixd/Wb4qQf/1vE+jw0e6f1Ng8YfT4vY4NHN0YfdPGjailQ0hjxLHNcP0kH+y7qtkEDaCFKOkXif8AG+yH6OIe5rminRptgm2AOxC4ylxjhG5e2gIiICIiAiIgIiICIiAiIgIvKPbQ+0/Zg04wA6SYbhwySDF3fpzNzkCvVQF8JWatpoBwMBqPGYGTfO7JvLPcCuBoRfesQ/cwfhjmPjPE2tYBXOw+1l9qIkfmOnAPLtf0txXdDQgDicTUf8ztnkGTRy4SStSJvQLHpJkm5AGFli8Xc4TkNgiDxMwtZMLI1mqze5+I+Pi695GQF7bIvCQfO0dXBU+Rwnyu1XdBId9K2ritSDmlrhIcCCOBEFQ7Nql1MYjLmyxx3lpLSesT1TgakRFAREQZq3Z9J/iptJ3wJ6HMLzu2OzXmkW0K9Wi90Na7FjgyNlQzEA5GYle0oTiqcGDh4j0kED/JXbfSy5dc9m1C6kwkkuAwumJxCzpi0yDktKxD7utHw1r8ngX/AHNE/Qd62pYgiIoCIiAiIgIiICIiAiIgzv0KmXYixpdia6YviaCAZ3gEjkSvG0lulVNKqBj2nR2MYDT1muLzcjvA02gg23gWzPv1agaC4mA0Ek7gLlYey6ZF3CHPaHuttc57oJm8SBls9NTtdwo6YymA11N1ADe0YOeJkgDnC3U6gcJaQ4HaCCPZdLJU7OYTiANNx+JhLSeJizuoKeqjWixYKzMnNqjc7Vd+5oIP7Qn9Sa38RrqXF41f3Nlo6kKePQtpQkBkTiMGwIgXMgnIgYbTdwSoJqMtkHGYHAZzIz2DZs280Xh7i4EODQGgjCRJuYIuNi6BmqeDB8tpc7r8PK3BUXWKnqV3DZVaHjzNhr/bB7rasXaeqG1PynBx8vhfPJpJ5tCk6G1ERQEREBR0S7cXzHFmcjlEgRaLQml3bhHxHD8WW27bi0wd8KyvAhptDGwtBg2LTucDLT6hND0jvGB0QTYjcQYc08iCOik/tOkDAdjO5gc49QwGF5uiaZW+2Gm2gW0XsFR73OYC192jVBPiDR6E87lz2Sa9Kl2pRc4Na8El76QF/GwEvb0AK2LxtF/46xlbvg9xON9TDqxieamI5bQ9o5U28Z9lZBERAREQEREBERAREQY+0tbBT/McAfKNZ3Qxh+pVaPvHeVu6c39f9e6jQ16z3bKY7sczDnnl4BzaVdp+8PlbaRvdsifePda/gsiIsguajw0FxsACT0XShpN8LRtcJ8WQvmOQF85VgzUezGwCAabzLiWOi5uZgAOAyGIbFxR75rnwW1gCBc4XDVBzAwzc2gc16ajopkEna53zbDAs7LLZbbtV8ryIf1Jo/EDqXnEN/cJb7rUYc3Y5rhHAhdlY3dmszZNI76Zw9SPC48wU9DnQnONIsvjZNMnaSBAd1EHqvvYz3mjTFRrmva1rXY4kuDRJsTN5uvK0WhpX2uqBVZ3GFoJLPvDUgXtDZwRfLw6ua9UdmtP4jn1fM7VPNrYaeoS5q2YpW0+mwwXjF8ou79rZPsp/bHu/DpOPF8MHvLv4rTQoNYIY1rRuaAB7LtzgBJsBeU9I87uqr3nE8U8ItgaCQTuc+ZsMsIzCr/S6Z8YNU/8AkJcP2nVHQK2iDVkiC7WPhm+U4bGBAngrpf1RyxgAgAADIDJZOzdbHU/McY8rdVscDBd9S77TqEUyGmHOhjSMwXHCCOUz0V6VMNaGtEBoAA3AWAU4HaIigIiICIiAiIgIiIC4r1QxrnHJoLjyAkrtYu0NYsp/O6XeVusehOFv1Kz6Kdm0i2m3F4jLneZxxO9zHRdtP3h8rd+93CPdWUW/iHyt+be7bl6X37E3RZERQFBgl5d8owiQeZIM3GQyzaVWo/CCTs5f7XGjU8LQIgm5sBc3cSBaSSSqKqOhjUbNrDYR7EmPVNMdFN5/Sd279RA9VRjQAABAFgBkOATgdLmo8NBJMAAkncBmuli7T1g2n+Y4NPlGs+ebQR9QSTaOuzGHuw51nPJqEHZiuB0EDotaIlugoaUbBswXmMxMQSYkGbAq6g0zUO5ow/FmbmREG2GDxKQXREUGKpr1mjZSGM+Z0tb7Y/ULasXZes11T8xxcPL4WRwLQD1K2q/roERFAREQEREBERAREQFi0fWrVHbGRTHoHPPu0fQtGk1gxjnnJoJtmYGQ4rjs+iWU2tPiiXcXE4nH1JVnwaFFo+8Plbs4u2z/AKVlFv4h8rfl3u+r1tu2pBZERQZ9JMlrPmMkSMm52IuJLQea0KNEy5x2DVFzFs7RnNtuSsrRDTDqwfiLW3I2uA2gg22bVdRrm7BvdvIya47Be8WMf6NkBYqWvXcdlIYBzcGvd7YPUrVVqBrS42DQSeQuVDs2mW0xiEOdL3DcXEuI6THRJ8GpERQfCVLRWw2+Z1jnmeBJI5L5pYxAMzxGCCARhzdIJyIt9QV1eAWTtN5wYW+KoRTHDFYkchLui1rE7XrgbKTcX1Os3qGh37wk+jXTYGgAWAAAHALpEUBERAREQEREBERAREQYtP1nU6fzOxu8rIP+WAciVtWLRNapUfsEU2/TdxH1GPoW1W9AotP3h8rbTxdsj/asot/EPlb82930+l9+xBZcVX4QTcwJgAk9ALldqGkDEWt2TiNpFrgZ2MwduRSDugzC0A57c89sSZzVERQQeD3jd2F/zb27ret921XUGj7xxjJrRMcXE3nls9dl1aMXaWtgp/mOv5W6zuhgN+pbVioa1Z7tjAKY5nWfH8B9JW1L0CIuatQNBc4wACSeAUEaetUcflGH4TcwXcQfDaVoUtGaQ0Yszc3m5uRMCQMstiqrQWPsu7DU21XGp0MBn8Q1O1HSzAM6p7sdZxEcmhx6LW1sCBkE4H1ERQEREBERAREQEREBR0yvgY5+eEEgbzsA4kwOqssWm6z6dPj3juTII64yz0Ks+i2hUMDGtNyBJO9xu49SSVdEUBRaPvD5W797uMeysotH3h8rbw3e7bM+0e6sGLs3tF9WpUBYGtpvewHWvhIEzEb7LZQOJznccA8Jymbi+ciDkWrz+2dJoaHTqaSaQxAX7tg7xxJaNgk3LZJW/RazcLRivGRjFMAnELX1hNtqRcv3hoREURDR7ueeMfDsA3XznO+a70iqGNc45NBceglc6IZbOcudtB+I7gP/ALeodoaxp0/mdid5WQ49CcLfqWs9inZ1EsptDvEZc7zOJc73JWlEUt0FHSL4W3ubxiyF825ZAX39FZRYJeXbtUWPAui8EZDLNpSCyIvjnACTYC8qDH46/Ck3+T/9hrf5rasfZbdTGc6hNQznfwg8m4R0WxWgiIoCIiAiIgIiICIiAsWhaz6lTj3beTJn+Zd6BW02vgY50SQLDeTZo6kgdV90OhgY1meEAE7ztPU3V4FkRR7+bMGLK/wwZuD8WWQ3qClR4aCSQABJJyA2krJjc6o4N1dUaxiczBDYkg3uTFrDNXp0LguOJwvwBiDhGzbvzKNP3h8rdp3u2RHv/wC9QdNoNE7zNySTczEm8cFOiwOZhcA6JaQZM7L4he23atCgBFQ7nCcjmLXMxcEWjYVAOit2S3bYkZuDjbK5CFjh8cx8zRvJPhjZA6bVdR0w6jovY7Cdm4EH3TRHRKjwxstkYW3DiT4STIeAc4F732KFDSmmpUe6WhoFMYgYEND3mctoBvnTO4rbpNYU2OebhoJjaYGQ4rnQKBZTa0wXRLiNrjdx6kkq7yLMeDkQdliulKpozDm0bb7bkE3F9g9AvncbnOHWfixHxTy4DKFPQpUfhBJ2CcwP72XgVadZtaGd5M0CIBFOC9x0gvA1JwzxmIWjtc6U00e7NI0xUaa5eCCKYJLi25G70429lFs9Cx9qXYKYzqkM6G7/AOId7LYsTNauTspNw/U6HO6hoZ+4p+e0bQiIoCIiAiIgIiICIiAiLz9H7XY/SH6OJxUwCTaCdUuaLzLQ+mTb4xxgO9L1qlNmwTUdybAaD9TgfoWipWAMQXOzgcwDnbaF4Wh6RXNWudIovosLixjma+Km2cDtQ4mGXOPh+IXsvb0StTcD3ZaRJJwxmc5jbzWuJVsy4CkXXefpaTFnEgk2JtFslZrQBAsBsC+osok3SWFxYHtLhctBGIZZjMZj1WGn2rTOlu0bEe9FJtQth0RiImfDtHFR0fsZzdINbHiBdUdgIs3G2mJaRfFqReRDtkL2MImYvlO3kizOX1Q0sWDouw4shyMSRFiRMq6+EIj6oaYJAETLm2t8wJsTuCaIdXDMlhwnwzwnDYSIMcU0jxMH6ifhyDXb+JGV77pV5EdP1nU6fzOxu8rIP+WAciVtWLRNapUqbJFNvJs4j+4uH0ral6BERQCFDRTAwG5Za8kkfCSSLmM+KuoV7EP3WPiNjuAMZxeMpVgrUeGguNgASTwGazdmMIZidZzyahG4uuB0EN6LntO4bT/McGnyjWfPAtBHVbU4BERQEREBERAREQEREBZKfZtJrg8MAcHOdivMvnFJ2gzkbWG4LWiAs+kaEx5lzRPzCzhycLj1WhE3Bi+zVG+CpiHy1RPo4QepxJ9tc38Wm5v6ma7PbWHVoW1FrexKhpDXiWODhvaQf7KqzaRoNN5kt1ssTZDujmwfdT+z1W+CpiHy1BPQObBHMhymQbUWL7cW/i03M/U3Xb6t1hzLQtGj6Q14xMcHDe0g9OaWUckxUG54jM5i4gRtEyZ+EKOnV8BLs8LHECTcktwiI32z2q+lDVkZth3xbMxq3NpssVfXrMaJjVefELM1hY28T2GRfVIOSsG3Q6GBjWzJAud5N3HqST1VkXFWq1olxDQNpIA9Sp9HaLF/U2H8MPq+Rpj9zob7pjruyaylxeS4/tbA/knjRtUNK0im0RUc1oNocQJ4XzUToJd+JVe7g04AOWCHepKtQ0Omy7WNBOZi55nM9VfQ8jsPtJtevVaA/wD/ADgUw5zC1rsRLiWkzNmsGw2JiCF7y8fQdNe6u5r3wQ6o3usBs1pGB5dsxC97HFAuCvYWd1bnAiIiCIiAiIgIiICIiAiIgIiICIiAiIgLNpGg03nEWw7LE0lruWJpBWlFZcGLuarfDUFQfLUAno5gEdQV4/YP2kv0gu0dtGKndsLnmDTYAGFoA1syZkTbcvS/5EKho/dYgcdOcGKcONuPwkOynIyrdi953FPvZ7zCMU5k7zzzj+6vlVPslR3jqnlTAaPUy70cu6PZ1NpDgwFwyc6XO/c6T7rUinlUERF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889" name="Picture 9" descr="http://upload.wikimedia.org/wikipedia/commons/thumb/3/31/Prism-1.png/350px-Prism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917841"/>
            <a:ext cx="2547931" cy="2511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1"/>
          <p:cNvSpPr>
            <a:spLocks noChangeArrowheads="1"/>
          </p:cNvSpPr>
          <p:nvPr/>
        </p:nvSpPr>
        <p:spPr bwMode="auto">
          <a:xfrm>
            <a:off x="571472" y="714356"/>
            <a:ext cx="785818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Площа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поверхні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призми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дорівнює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32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де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—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площа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основи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—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висота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—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периметр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основи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Площа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поверхні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правильної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призми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в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основі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якої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є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правильний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кутник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дорівнює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3906" name="Picture 2" descr="2\cdot S+P\cdot 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2357454" cy="36979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3907" name="Picture 3" descr="A={\frac  {n}{2}}S^{2}\cot {{\frac  {\pi }{n}}}+nSh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429132"/>
            <a:ext cx="5278474" cy="1000132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zadacha.uanet.biz/uploads/34/f7/34f78d84ccc7553cce549875e03d4e31/priz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036772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uk-UA" b="1" dirty="0" smtClean="0"/>
              <a:t>Призми в нашому житті</a:t>
            </a:r>
            <a:endParaRPr lang="ru-RU" b="1" dirty="0"/>
          </a:p>
        </p:txBody>
      </p:sp>
      <p:pic>
        <p:nvPicPr>
          <p:cNvPr id="124930" name="Picture 2" descr="http://99px.ru/sstorage/56/2011/06/image_5623061120094171047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71546"/>
            <a:ext cx="6143668" cy="40923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5286388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Шматок торта – трикутна призма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017">
  <a:themeElements>
    <a:clrScheme name="simpl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A50021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800000"/>
      </a:lt1>
      <a:dk2>
        <a:srgbClr val="A50021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017</Template>
  <TotalTime>226</TotalTime>
  <Words>170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017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ПРИЗМИ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Призми в нашому житті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ПРИЗМИ</dc:title>
  <dc:creator>Olya</dc:creator>
  <cp:lastModifiedBy>Olya</cp:lastModifiedBy>
  <cp:revision>20</cp:revision>
  <dcterms:created xsi:type="dcterms:W3CDTF">2014-02-26T14:59:04Z</dcterms:created>
  <dcterms:modified xsi:type="dcterms:W3CDTF">2014-02-26T18:45:24Z</dcterms:modified>
</cp:coreProperties>
</file>