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2.png"/><Relationship Id="rId7" Type="http://schemas.openxmlformats.org/officeDocument/2006/relationships/image" Target="../media/image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12.png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18.png"/><Relationship Id="rId7" Type="http://schemas.openxmlformats.org/officeDocument/2006/relationships/image" Target="../media/image33.png"/><Relationship Id="rId12" Type="http://schemas.openxmlformats.org/officeDocument/2006/relationships/image" Target="../media/image3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2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128792" cy="2232248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Узагальнення</a:t>
            </a:r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 по </a:t>
            </a:r>
            <a:r>
              <a:rPr lang="ru-RU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темі</a:t>
            </a:r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:</a:t>
            </a:r>
            <a:b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</a:br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«</a:t>
            </a:r>
            <a:r>
              <a:rPr lang="ru-RU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Тригонометричні</a:t>
            </a:r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 </a:t>
            </a:r>
            <a:r>
              <a:rPr lang="ru-RU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функції</a:t>
            </a:r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»</a:t>
            </a:r>
            <a:endParaRPr lang="ru-RU" b="1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284984"/>
            <a:ext cx="7848872" cy="208823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Підготували: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Учні 10 </a:t>
            </a:r>
            <a:r>
              <a:rPr lang="uk-UA" dirty="0" smtClean="0">
                <a:solidFill>
                  <a:schemeClr val="tx1"/>
                </a:solidFill>
              </a:rPr>
              <a:t>класу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Колпакчі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Яна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Федоренко Павло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908720"/>
            <a:ext cx="3538736" cy="73833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y=</a:t>
            </a:r>
            <a:r>
              <a:rPr lang="en-US" sz="4000" dirty="0" err="1" smtClean="0">
                <a:solidFill>
                  <a:schemeClr val="tx1"/>
                </a:solidFill>
              </a:rPr>
              <a:t>tgx</a:t>
            </a:r>
            <a:r>
              <a:rPr lang="en-US" sz="4000" dirty="0" smtClean="0">
                <a:solidFill>
                  <a:schemeClr val="tx1"/>
                </a:solidFill>
              </a:rPr>
              <a:t> y=</a:t>
            </a:r>
            <a:r>
              <a:rPr lang="en-US" sz="4000" dirty="0" err="1" smtClean="0">
                <a:solidFill>
                  <a:schemeClr val="tx1"/>
                </a:solidFill>
              </a:rPr>
              <a:t>ctgx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fun9m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00808"/>
            <a:ext cx="8424936" cy="484393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5229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67544" y="960404"/>
            <a:ext cx="8460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Тригонометричні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функції одного і того самого аргументу </a:t>
            </a:r>
            <a:r>
              <a:rPr kumimoji="0" lang="uk-UA" sz="2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язані</a:t>
            </a:r>
            <a:r>
              <a:rPr lang="uk-UA" sz="2400" dirty="0" smtClean="0"/>
              <a:t> формулами: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1772816"/>
            <a:ext cx="3677004" cy="576064"/>
          </a:xfrm>
          <a:prstGeom prst="rect">
            <a:avLst/>
          </a:prstGeom>
          <a:noFill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2348879"/>
            <a:ext cx="2952328" cy="939377"/>
          </a:xfrm>
          <a:prstGeom prst="rect">
            <a:avLst/>
          </a:prstGeom>
          <a:noFill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3356992"/>
            <a:ext cx="3276364" cy="936104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170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2505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4365104"/>
            <a:ext cx="1041818" cy="576064"/>
          </a:xfrm>
          <a:prstGeom prst="rect">
            <a:avLst/>
          </a:prstGeom>
          <a:noFill/>
        </p:spPr>
      </p:pic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4365104"/>
            <a:ext cx="450433" cy="604867"/>
          </a:xfrm>
          <a:prstGeom prst="rect">
            <a:avLst/>
          </a:prstGeom>
          <a:noFill/>
        </p:spPr>
      </p:pic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4365104"/>
            <a:ext cx="330931" cy="648072"/>
          </a:xfrm>
          <a:prstGeom prst="rect">
            <a:avLst/>
          </a:prstGeom>
          <a:noFill/>
        </p:spPr>
      </p:pic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365104"/>
            <a:ext cx="648072" cy="553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255768" cy="1296144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/>
                </a:solidFill>
                <a:latin typeface="+mn-lt"/>
              </a:rPr>
              <a:t>Формули,які виражають                                                                  через тригонометричні функції кутів       і    ,називають формулами додавання: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1" name="Содержимое 10" descr="2761825 (1)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1005" y="2420888"/>
            <a:ext cx="8773483" cy="3024336"/>
          </a:xfrm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1052736"/>
            <a:ext cx="3809232" cy="376808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1340769"/>
            <a:ext cx="185163" cy="432048"/>
          </a:xfrm>
          <a:prstGeom prst="rect">
            <a:avLst/>
          </a:prstGeom>
          <a:noFill/>
        </p:spPr>
      </p:pic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1412776"/>
            <a:ext cx="168769" cy="360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1152128"/>
          </a:xfrm>
        </p:spPr>
        <p:txBody>
          <a:bodyPr>
            <a:normAutofit/>
          </a:bodyPr>
          <a:lstStyle/>
          <a:p>
            <a:r>
              <a:rPr lang="uk-UA" sz="2000" dirty="0" smtClean="0"/>
              <a:t>Формули,які дозволяють зводити пошук значень тригонометричних функцій будь-якого кута до пошуку їх значень для кута від 0 до       ,називають формулами зведення:</a:t>
            </a:r>
            <a:endParaRPr lang="ru-RU" sz="20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1196752"/>
            <a:ext cx="215010" cy="576064"/>
          </a:xfrm>
          <a:prstGeom prst="rect">
            <a:avLst/>
          </a:prstGeom>
          <a:noFill/>
        </p:spPr>
      </p:pic>
      <p:pic>
        <p:nvPicPr>
          <p:cNvPr id="6" name="Рисунок 5" descr="Uj7LPiu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988840"/>
            <a:ext cx="9004600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507288" cy="5104224"/>
          </a:xfrm>
        </p:spPr>
        <p:txBody>
          <a:bodyPr/>
          <a:lstStyle/>
          <a:p>
            <a:r>
              <a:rPr lang="uk-UA" dirty="0" smtClean="0"/>
              <a:t>Для того,щоб записати будь-яку з формул зведення,можна керуватися такими правилами:</a:t>
            </a:r>
          </a:p>
          <a:p>
            <a:pPr marL="514350" indent="-514350">
              <a:buFont typeface="+mj-lt"/>
              <a:buAutoNum type="arabicParenR"/>
            </a:pPr>
            <a:r>
              <a:rPr lang="uk-UA" sz="2400" dirty="0" smtClean="0"/>
              <a:t>У правій частині рівності ставлять той знак,який має ліва частина при  </a:t>
            </a:r>
          </a:p>
          <a:p>
            <a:pPr marL="514350" indent="-514350">
              <a:buFont typeface="+mj-lt"/>
              <a:buAutoNum type="arabicParenR"/>
            </a:pPr>
            <a:endParaRPr lang="uk-UA" sz="2400" dirty="0" smtClean="0"/>
          </a:p>
          <a:p>
            <a:pPr marL="514350" indent="-514350">
              <a:buFont typeface="+mj-lt"/>
              <a:buAutoNum type="arabicParenR"/>
            </a:pPr>
            <a:r>
              <a:rPr lang="uk-UA" sz="2400" dirty="0" smtClean="0"/>
              <a:t>Якщо  в лівій частині формули аргумент має вигляд </a:t>
            </a:r>
          </a:p>
          <a:p>
            <a:pPr marL="514350" indent="-514350">
              <a:buNone/>
            </a:pPr>
            <a:r>
              <a:rPr lang="uk-UA" sz="2400" dirty="0" smtClean="0"/>
              <a:t>        або                  ,то синус міняють на косинус,</a:t>
            </a:r>
            <a:r>
              <a:rPr lang="uk-UA" sz="2400" dirty="0" err="1" smtClean="0"/>
              <a:t>тангес</a:t>
            </a:r>
            <a:r>
              <a:rPr lang="uk-UA" sz="2400" dirty="0" smtClean="0"/>
              <a:t> на </a:t>
            </a:r>
            <a:r>
              <a:rPr lang="uk-UA" sz="2400" dirty="0" err="1" smtClean="0"/>
              <a:t>котангес</a:t>
            </a:r>
            <a:r>
              <a:rPr lang="uk-UA" sz="2400" dirty="0" smtClean="0"/>
              <a:t> і навпаки. Якщо аргумент має вигляд               ,то зміни не відбувається</a:t>
            </a:r>
            <a:endParaRPr lang="ru-RU" sz="2400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2204864"/>
            <a:ext cx="1296144" cy="648072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352" y="2924944"/>
            <a:ext cx="720080" cy="658004"/>
          </a:xfrm>
          <a:prstGeom prst="rect">
            <a:avLst/>
          </a:prstGeom>
          <a:noFill/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3356992"/>
            <a:ext cx="792088" cy="638071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514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3861048"/>
            <a:ext cx="792088" cy="437014"/>
          </a:xfrm>
          <a:prstGeom prst="rect">
            <a:avLst/>
          </a:prstGeom>
          <a:noFill/>
        </p:spPr>
      </p:pic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345704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Формули,які виражають тригонометричні функції аргументу 2</a:t>
            </a:r>
            <a:r>
              <a:rPr lang="el-GR" sz="2400" dirty="0" smtClean="0"/>
              <a:t>ἀ</a:t>
            </a:r>
            <a:r>
              <a:rPr lang="uk-UA" sz="2400" dirty="0" smtClean="0"/>
              <a:t> через тригонометричні функції аргументу </a:t>
            </a:r>
            <a:r>
              <a:rPr lang="el-GR" sz="2400" dirty="0" smtClean="0"/>
              <a:t>ἀ</a:t>
            </a:r>
            <a:r>
              <a:rPr lang="uk-UA" sz="2400" dirty="0" smtClean="0"/>
              <a:t>,називають формули подвійного аргументу:</a:t>
            </a:r>
            <a:endParaRPr lang="ru-RU" sz="2400" dirty="0"/>
          </a:p>
        </p:txBody>
      </p:sp>
      <p:pic>
        <p:nvPicPr>
          <p:cNvPr id="4" name="Рисунок 3" descr="jM8ctho6hW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564904"/>
            <a:ext cx="8784976" cy="346016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8686800" cy="5176232"/>
          </a:xfrm>
        </p:spPr>
        <p:txBody>
          <a:bodyPr/>
          <a:lstStyle/>
          <a:p>
            <a:r>
              <a:rPr lang="uk-UA" dirty="0" smtClean="0"/>
              <a:t>Формули,які дозволяють знайти                    і                 , якщо відомо с</a:t>
            </a:r>
            <a:r>
              <a:rPr lang="en-US" dirty="0" smtClean="0"/>
              <a:t>os2</a:t>
            </a:r>
            <a:r>
              <a:rPr lang="el-GR" dirty="0" smtClean="0">
                <a:latin typeface="Calibri"/>
                <a:cs typeface="Calibri"/>
              </a:rPr>
              <a:t>ἀ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ru-RU" dirty="0" err="1" smtClean="0">
                <a:latin typeface="Calibri"/>
                <a:cs typeface="Calibri"/>
              </a:rPr>
              <a:t>називать</a:t>
            </a:r>
            <a:r>
              <a:rPr lang="ru-RU" dirty="0" smtClean="0">
                <a:latin typeface="Calibri"/>
                <a:cs typeface="Calibri"/>
              </a:rPr>
              <a:t> формулами </a:t>
            </a:r>
            <a:r>
              <a:rPr lang="ru-RU" dirty="0" err="1" smtClean="0">
                <a:latin typeface="Calibri"/>
                <a:cs typeface="Calibri"/>
              </a:rPr>
              <a:t>понження</a:t>
            </a:r>
            <a:r>
              <a:rPr lang="ru-RU" dirty="0" smtClean="0">
                <a:latin typeface="Calibri"/>
                <a:cs typeface="Calibri"/>
              </a:rPr>
              <a:t> </a:t>
            </a:r>
            <a:r>
              <a:rPr lang="ru-RU" dirty="0" err="1" smtClean="0">
                <a:latin typeface="Calibri"/>
                <a:cs typeface="Calibri"/>
              </a:rPr>
              <a:t>степення</a:t>
            </a:r>
            <a:r>
              <a:rPr lang="ru-RU" dirty="0" smtClean="0">
                <a:latin typeface="Calibri"/>
                <a:cs typeface="Calibri"/>
              </a:rPr>
              <a:t>:</a:t>
            </a:r>
            <a:endParaRPr lang="ru-RU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1052736"/>
            <a:ext cx="1019175" cy="447675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1052736"/>
            <a:ext cx="981075" cy="447675"/>
          </a:xfrm>
          <a:prstGeom prst="rect">
            <a:avLst/>
          </a:prstGeom>
          <a:noFill/>
        </p:spPr>
      </p:pic>
      <p:pic>
        <p:nvPicPr>
          <p:cNvPr id="8" name="Рисунок 7" descr="63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2348880"/>
            <a:ext cx="5923441" cy="309634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2016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Суму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різницю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тригонометричних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функцій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перетворити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добуток,використовуючи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формули</a:t>
            </a:r>
            <a:endParaRPr lang="ru-RU" sz="2400" dirty="0"/>
          </a:p>
        </p:txBody>
      </p:sp>
      <p:pic>
        <p:nvPicPr>
          <p:cNvPr id="4" name="Рисунок 3" descr="aHR0cDovL2tvbnRyb2xuYXlhLndtc2l0ZS5ydS9fbW9kX2ZpbGVzL2NlX2ltYWdlcy93cDJnemNqaS5naWY=.gif"/>
          <p:cNvPicPr>
            <a:picLocks noChangeAspect="1"/>
          </p:cNvPicPr>
          <p:nvPr/>
        </p:nvPicPr>
        <p:blipFill>
          <a:blip r:embed="rId2" cstate="print"/>
          <a:srcRect b="32235"/>
          <a:stretch>
            <a:fillRect/>
          </a:stretch>
        </p:blipFill>
        <p:spPr>
          <a:xfrm>
            <a:off x="539552" y="2420888"/>
            <a:ext cx="8296735" cy="345638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Добуток геометричних функцій можна перетворити в суму,використовуючи формули</a:t>
            </a:r>
            <a:endParaRPr lang="ru-RU" sz="2400" dirty="0"/>
          </a:p>
        </p:txBody>
      </p:sp>
      <p:pic>
        <p:nvPicPr>
          <p:cNvPr id="4" name="Рисунок 3" descr="formules_5.gif"/>
          <p:cNvPicPr>
            <a:picLocks noChangeAspect="1"/>
          </p:cNvPicPr>
          <p:nvPr/>
        </p:nvPicPr>
        <p:blipFill>
          <a:blip r:embed="rId2" cstate="print"/>
          <a:srcRect l="9997" r="17528" b="42033"/>
          <a:stretch>
            <a:fillRect/>
          </a:stretch>
        </p:blipFill>
        <p:spPr>
          <a:xfrm>
            <a:off x="323528" y="2348880"/>
            <a:ext cx="8352928" cy="34563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363272" cy="684312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Вивчаючи матеріал цього параграфу ви дізналися: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229600" cy="53781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/>
              <a:t>Кутом в 1 радіан називають центральний кут кола,який спирається на дугу</a:t>
            </a:r>
            <a:r>
              <a:rPr lang="ru-RU" sz="2400" dirty="0" smtClean="0"/>
              <a:t>, </a:t>
            </a:r>
            <a:r>
              <a:rPr lang="ru-RU" sz="2400" dirty="0" err="1" smtClean="0"/>
              <a:t>довжина</a:t>
            </a:r>
            <a:r>
              <a:rPr lang="ru-RU" sz="2400" dirty="0" smtClean="0"/>
              <a:t>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дорівнює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радіусу</a:t>
            </a:r>
            <a:r>
              <a:rPr lang="ru-RU" sz="2400" dirty="0" smtClean="0"/>
              <a:t> кола;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Радіанна і градусна міра кута </a:t>
            </a:r>
            <a:r>
              <a:rPr lang="uk-UA" sz="2400" dirty="0" err="1" smtClean="0"/>
              <a:t>пов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язані</a:t>
            </a:r>
            <a:r>
              <a:rPr lang="uk-UA" sz="2400" dirty="0" smtClean="0"/>
              <a:t> формулами </a:t>
            </a:r>
          </a:p>
          <a:p>
            <a:pPr>
              <a:buFont typeface="Wingdings" pitchFamily="2" charset="2"/>
              <a:buChar char="Ø"/>
            </a:pPr>
            <a:endParaRPr lang="uk-UA" sz="2400" dirty="0" smtClean="0"/>
          </a:p>
          <a:p>
            <a:pPr>
              <a:buFont typeface="Wingdings" pitchFamily="2" charset="2"/>
              <a:buChar char="Ø"/>
            </a:pPr>
            <a:endParaRPr lang="uk-UA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Косинусом і синусом кута повороту       називають відповідно абсцису </a:t>
            </a:r>
            <a:r>
              <a:rPr lang="en-US" sz="2400" dirty="0" smtClean="0"/>
              <a:t>x</a:t>
            </a:r>
            <a:r>
              <a:rPr lang="ru-RU" sz="2400" dirty="0" smtClean="0"/>
              <a:t> </a:t>
            </a:r>
            <a:r>
              <a:rPr lang="uk-UA" sz="2400" dirty="0" smtClean="0"/>
              <a:t>і ординату </a:t>
            </a:r>
            <a:r>
              <a:rPr lang="en-US" sz="2400" dirty="0" smtClean="0"/>
              <a:t>y </a:t>
            </a:r>
            <a:r>
              <a:rPr lang="uk-UA" sz="2400" dirty="0" smtClean="0"/>
              <a:t>точки </a:t>
            </a:r>
            <a:r>
              <a:rPr lang="en-US" sz="2400" dirty="0" smtClean="0"/>
              <a:t>P(</a:t>
            </a:r>
            <a:r>
              <a:rPr lang="en-US" sz="2400" dirty="0" err="1" smtClean="0"/>
              <a:t>x;y</a:t>
            </a:r>
            <a:r>
              <a:rPr lang="en-US" sz="2400" dirty="0" smtClean="0"/>
              <a:t>) </a:t>
            </a:r>
            <a:r>
              <a:rPr lang="ru-RU" sz="2400" dirty="0" err="1" smtClean="0"/>
              <a:t>одиничного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кола,яку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точки      (1;0) у результаты повороту </a:t>
            </a:r>
            <a:r>
              <a:rPr lang="ru-RU" sz="2400" dirty="0" err="1" smtClean="0"/>
              <a:t>навколо</a:t>
            </a:r>
            <a:r>
              <a:rPr lang="ru-RU" sz="2400" dirty="0" smtClean="0"/>
              <a:t> початку координат на кут      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Тангенсом кута повороту        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выдношення</a:t>
            </a:r>
            <a:r>
              <a:rPr lang="ru-RU" sz="2400" dirty="0" smtClean="0"/>
              <a:t> синусу кута до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косинуса: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348880"/>
            <a:ext cx="2046226" cy="792088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2420888"/>
            <a:ext cx="1584176" cy="737191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3212976"/>
            <a:ext cx="294160" cy="576064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3933056"/>
            <a:ext cx="360040" cy="497928"/>
          </a:xfrm>
          <a:prstGeom prst="rect">
            <a:avLst/>
          </a:prstGeom>
          <a:noFill/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4221088"/>
            <a:ext cx="299076" cy="585690"/>
          </a:xfrm>
          <a:prstGeom prst="rect">
            <a:avLst/>
          </a:prstGeom>
          <a:noFill/>
        </p:spPr>
      </p:pic>
      <p:pic>
        <p:nvPicPr>
          <p:cNvPr id="29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4653136"/>
            <a:ext cx="335846" cy="657698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12981" y="5517232"/>
            <a:ext cx="1972625" cy="872108"/>
          </a:xfrm>
          <a:prstGeom prst="rect">
            <a:avLst/>
          </a:prstGeom>
          <a:noFill/>
        </p:spPr>
      </p:pic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712968" cy="547260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Котангенсом кута повороту      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відношення</a:t>
            </a:r>
            <a:r>
              <a:rPr lang="ru-RU" sz="2400" dirty="0" smtClean="0"/>
              <a:t> косинуса до синуса:</a:t>
            </a:r>
          </a:p>
          <a:p>
            <a:endParaRPr lang="uk-UA" sz="2400" dirty="0" smtClean="0"/>
          </a:p>
          <a:p>
            <a:endParaRPr lang="uk-UA" sz="2400" dirty="0" smtClean="0"/>
          </a:p>
          <a:p>
            <a:r>
              <a:rPr lang="uk-UA" sz="2400" dirty="0" smtClean="0"/>
              <a:t>Значення синуса,косинуса,тангенса і котангенса кута       залежно від того,кутом якої чверті є кут       ,мають знаки які схематично зображені на рисунках:</a:t>
            </a:r>
          </a:p>
          <a:p>
            <a:r>
              <a:rPr lang="uk-UA" sz="2400" dirty="0" smtClean="0"/>
              <a:t>         </a:t>
            </a:r>
          </a:p>
        </p:txBody>
      </p:sp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980728"/>
            <a:ext cx="335846" cy="657698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1700808"/>
            <a:ext cx="2440980" cy="936104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2636912"/>
            <a:ext cx="335846" cy="657698"/>
          </a:xfrm>
          <a:prstGeom prst="rect">
            <a:avLst/>
          </a:prstGeom>
          <a:noFill/>
        </p:spPr>
      </p:pic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2996952"/>
            <a:ext cx="335846" cy="657698"/>
          </a:xfrm>
          <a:prstGeom prst="rect">
            <a:avLst/>
          </a:prstGeom>
          <a:noFill/>
        </p:spPr>
      </p:pic>
      <p:sp>
        <p:nvSpPr>
          <p:cNvPr id="10" name="Овал 9"/>
          <p:cNvSpPr/>
          <p:nvPr/>
        </p:nvSpPr>
        <p:spPr>
          <a:xfrm>
            <a:off x="1115616" y="4221088"/>
            <a:ext cx="1512168" cy="151216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923928" y="4221088"/>
            <a:ext cx="1584176" cy="151216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732240" y="4221088"/>
            <a:ext cx="1440160" cy="151216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1907704" y="3933056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716016" y="386104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7452320" y="386104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827584" y="5013176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635896" y="5013176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372200" y="5013176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051720" y="4725144"/>
            <a:ext cx="288032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195736" y="458112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403648" y="5301208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051720" y="5301208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475656" y="4725144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619672" y="458112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139952" y="4725144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211960" y="5373216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860032" y="465313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076056" y="443711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788024" y="537321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004048" y="515719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6948264" y="4725144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7596336" y="5301208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7524328" y="465313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6948264" y="5301208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7740352" y="443711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164288" y="5085184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3" y="3861048"/>
            <a:ext cx="647426" cy="375667"/>
          </a:xfrm>
          <a:prstGeom prst="rect">
            <a:avLst/>
          </a:prstGeom>
          <a:noFill/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861048"/>
            <a:ext cx="720080" cy="398162"/>
          </a:xfrm>
          <a:prstGeom prst="rect">
            <a:avLst/>
          </a:prstGeom>
          <a:noFill/>
        </p:spPr>
      </p:pic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3645024"/>
            <a:ext cx="504056" cy="343342"/>
          </a:xfrm>
          <a:prstGeom prst="rect">
            <a:avLst/>
          </a:prstGeom>
          <a:noFill/>
        </p:spPr>
      </p:pic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1" y="3861049"/>
            <a:ext cx="651134" cy="3600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Функція косинус є парною,а синус,</a:t>
            </a:r>
            <a:r>
              <a:rPr lang="uk-UA" sz="2400" dirty="0" err="1" smtClean="0"/>
              <a:t>тангес</a:t>
            </a:r>
            <a:r>
              <a:rPr lang="uk-UA" sz="2400" dirty="0" smtClean="0"/>
              <a:t> і </a:t>
            </a:r>
            <a:r>
              <a:rPr lang="uk-UA" sz="2400" dirty="0" err="1" smtClean="0"/>
              <a:t>котангес</a:t>
            </a:r>
            <a:r>
              <a:rPr lang="uk-UA" sz="2400" dirty="0" smtClean="0"/>
              <a:t> – непарними:</a:t>
            </a:r>
          </a:p>
          <a:p>
            <a:endParaRPr lang="uk-UA" sz="2400" dirty="0" smtClean="0"/>
          </a:p>
          <a:p>
            <a:pPr>
              <a:buNone/>
            </a:pPr>
            <a:endParaRPr lang="uk-UA" sz="2400" dirty="0" smtClean="0"/>
          </a:p>
          <a:p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                  </a:t>
            </a:r>
            <a:endParaRPr lang="en-US" sz="2400" dirty="0" smtClean="0"/>
          </a:p>
          <a:p>
            <a:r>
              <a:rPr lang="ru-RU" sz="2400" dirty="0" err="1" smtClean="0"/>
              <a:t>Функц</a:t>
            </a:r>
            <a:r>
              <a:rPr lang="uk-UA" sz="2400" dirty="0" err="1" smtClean="0"/>
              <a:t>ією</a:t>
            </a:r>
            <a:r>
              <a:rPr lang="uk-UA" sz="2400" dirty="0" smtClean="0"/>
              <a:t>  </a:t>
            </a:r>
            <a:r>
              <a:rPr lang="en-US" sz="2400" dirty="0" smtClean="0"/>
              <a:t>f</a:t>
            </a:r>
            <a:r>
              <a:rPr lang="uk-UA" sz="2400" dirty="0" smtClean="0"/>
              <a:t> називають періодичною,якщо існує таке число         Т    0,що будь-якого х з області визначення функції </a:t>
            </a:r>
            <a:r>
              <a:rPr lang="en-US" sz="2400" dirty="0" smtClean="0"/>
              <a:t>f</a:t>
            </a:r>
            <a:r>
              <a:rPr lang="uk-UA" sz="2400" dirty="0" smtClean="0"/>
              <a:t> виконуються рівності </a:t>
            </a:r>
            <a:r>
              <a:rPr lang="en-US" sz="2400" dirty="0" smtClean="0"/>
              <a:t>f</a:t>
            </a:r>
            <a:r>
              <a:rPr lang="uk-UA" sz="2400" dirty="0" smtClean="0"/>
              <a:t>(</a:t>
            </a:r>
            <a:r>
              <a:rPr lang="uk-UA" sz="2400" dirty="0" err="1" smtClean="0"/>
              <a:t>х-Т</a:t>
            </a:r>
            <a:r>
              <a:rPr lang="uk-UA" sz="2400" dirty="0" smtClean="0"/>
              <a:t>)=</a:t>
            </a:r>
            <a:r>
              <a:rPr lang="en-US" sz="2400" dirty="0" smtClean="0"/>
              <a:t> f</a:t>
            </a:r>
            <a:r>
              <a:rPr lang="uk-UA" sz="2400" dirty="0" smtClean="0"/>
              <a:t>(х)=</a:t>
            </a:r>
            <a:r>
              <a:rPr lang="en-US" sz="2400" dirty="0" smtClean="0"/>
              <a:t> f</a:t>
            </a:r>
            <a:r>
              <a:rPr lang="uk-UA" sz="2400" dirty="0" smtClean="0"/>
              <a:t>(</a:t>
            </a:r>
            <a:r>
              <a:rPr lang="uk-UA" sz="2400" dirty="0" err="1" smtClean="0"/>
              <a:t>х+Т</a:t>
            </a:r>
            <a:r>
              <a:rPr lang="uk-UA" sz="2400" dirty="0" smtClean="0"/>
              <a:t>). Число Т називають періодом функції </a:t>
            </a:r>
            <a:r>
              <a:rPr lang="en-US" sz="2400" dirty="0" smtClean="0"/>
              <a:t>f</a:t>
            </a:r>
            <a:r>
              <a:rPr lang="uk-UA" sz="2400" dirty="0" err="1" smtClean="0"/>
              <a:t>.Якщо</a:t>
            </a:r>
            <a:r>
              <a:rPr lang="uk-UA" sz="2400" dirty="0" smtClean="0"/>
              <a:t> серед усіх періодів функції </a:t>
            </a:r>
            <a:r>
              <a:rPr lang="en-US" sz="2400" dirty="0" smtClean="0"/>
              <a:t>f</a:t>
            </a:r>
            <a:r>
              <a:rPr lang="uk-UA" sz="2400" dirty="0" smtClean="0"/>
              <a:t> існує додатний найменший період,то його називають головним періодом функції </a:t>
            </a:r>
            <a:r>
              <a:rPr lang="en-US" sz="2400" dirty="0" smtClean="0"/>
              <a:t>f</a:t>
            </a:r>
            <a:r>
              <a:rPr lang="uk-UA" sz="2400" dirty="0" smtClean="0"/>
              <a:t>;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uk-UA" sz="2400" dirty="0" smtClean="0"/>
              <a:t>          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1628800"/>
            <a:ext cx="2736304" cy="447675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2060848"/>
            <a:ext cx="2736304" cy="447675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2492896"/>
            <a:ext cx="2734772" cy="504056"/>
          </a:xfrm>
          <a:prstGeom prst="rect">
            <a:avLst/>
          </a:prstGeom>
          <a:noFill/>
        </p:spPr>
      </p:pic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2996952"/>
            <a:ext cx="2733675" cy="447675"/>
          </a:xfrm>
          <a:prstGeom prst="rect">
            <a:avLst/>
          </a:prstGeom>
          <a:noFill/>
        </p:spPr>
      </p:pic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9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3645024"/>
            <a:ext cx="247650" cy="447675"/>
          </a:xfrm>
          <a:prstGeom prst="rect">
            <a:avLst/>
          </a:prstGeom>
          <a:noFill/>
        </p:spPr>
      </p:pic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94928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Функції </a:t>
            </a:r>
            <a:r>
              <a:rPr lang="en-US" sz="2400" dirty="0" smtClean="0"/>
              <a:t>y=</a:t>
            </a:r>
            <a:r>
              <a:rPr lang="en-US" sz="2400" dirty="0" err="1" smtClean="0"/>
              <a:t>sinx</a:t>
            </a:r>
            <a:r>
              <a:rPr lang="en-US" sz="2400" dirty="0" smtClean="0"/>
              <a:t> </a:t>
            </a:r>
            <a:r>
              <a:rPr lang="uk-UA" sz="2400" dirty="0" smtClean="0"/>
              <a:t>і</a:t>
            </a:r>
            <a:r>
              <a:rPr lang="en-US" sz="2400" dirty="0" smtClean="0"/>
              <a:t> y=</a:t>
            </a:r>
            <a:r>
              <a:rPr lang="en-US" sz="2400" dirty="0" err="1" smtClean="0"/>
              <a:t>cos</a:t>
            </a:r>
            <a:r>
              <a:rPr lang="uk-UA" sz="2400" dirty="0" smtClean="0"/>
              <a:t>х є періодичними з головним періодом,рівним 2    ,а функція</a:t>
            </a:r>
            <a:r>
              <a:rPr lang="en-US" sz="2400" dirty="0" smtClean="0"/>
              <a:t> y=</a:t>
            </a:r>
            <a:r>
              <a:rPr lang="en-US" sz="2400" dirty="0" err="1" smtClean="0"/>
              <a:t>tg</a:t>
            </a:r>
            <a:r>
              <a:rPr lang="uk-UA" sz="2400" dirty="0" smtClean="0"/>
              <a:t>х і </a:t>
            </a:r>
            <a:r>
              <a:rPr lang="en-US" sz="2400" dirty="0" smtClean="0"/>
              <a:t> y=</a:t>
            </a:r>
            <a:r>
              <a:rPr lang="en-US" sz="2400" dirty="0" err="1" smtClean="0"/>
              <a:t>ctg</a:t>
            </a:r>
            <a:r>
              <a:rPr lang="uk-UA" sz="2400" dirty="0" smtClean="0"/>
              <a:t>х є періодичними з головним періодом рівним      ;</a:t>
            </a:r>
          </a:p>
          <a:p>
            <a:r>
              <a:rPr lang="uk-UA" sz="2400" dirty="0" smtClean="0"/>
              <a:t>Функції  </a:t>
            </a:r>
            <a:r>
              <a:rPr lang="en-US" sz="2400" dirty="0" smtClean="0"/>
              <a:t>y=</a:t>
            </a:r>
            <a:r>
              <a:rPr lang="en-US" sz="2400" dirty="0" err="1" smtClean="0"/>
              <a:t>sinx</a:t>
            </a:r>
            <a:r>
              <a:rPr lang="uk-UA" sz="2400" dirty="0" smtClean="0"/>
              <a:t> , </a:t>
            </a:r>
            <a:r>
              <a:rPr lang="en-US" sz="2400" dirty="0" smtClean="0"/>
              <a:t>y=</a:t>
            </a:r>
            <a:r>
              <a:rPr lang="en-US" sz="2400" dirty="0" err="1" smtClean="0"/>
              <a:t>cos</a:t>
            </a:r>
            <a:r>
              <a:rPr lang="uk-UA" sz="2400" dirty="0" smtClean="0"/>
              <a:t>х ,</a:t>
            </a:r>
            <a:r>
              <a:rPr lang="en-US" sz="2400" dirty="0" smtClean="0"/>
              <a:t> y=</a:t>
            </a:r>
            <a:r>
              <a:rPr lang="en-US" sz="2400" dirty="0" err="1" smtClean="0"/>
              <a:t>tg</a:t>
            </a:r>
            <a:r>
              <a:rPr lang="uk-UA" sz="2400" dirty="0" smtClean="0"/>
              <a:t>х ,</a:t>
            </a:r>
            <a:r>
              <a:rPr lang="en-US" sz="2400" dirty="0" smtClean="0"/>
              <a:t> y=</a:t>
            </a:r>
            <a:r>
              <a:rPr lang="en-US" sz="2400" dirty="0" err="1" smtClean="0"/>
              <a:t>ctg</a:t>
            </a:r>
            <a:r>
              <a:rPr lang="uk-UA" sz="2400" dirty="0" smtClean="0"/>
              <a:t>х  мають властивості,наведені в таблицях:</a:t>
            </a:r>
          </a:p>
          <a:p>
            <a:r>
              <a:rPr lang="uk-UA" sz="2400" dirty="0" smtClean="0"/>
              <a:t>                          Властивості функції </a:t>
            </a:r>
            <a:r>
              <a:rPr lang="en-US" sz="2400" dirty="0" smtClean="0"/>
              <a:t>y=</a:t>
            </a:r>
            <a:r>
              <a:rPr lang="en-US" sz="2400" dirty="0" err="1" smtClean="0"/>
              <a:t>sinx</a:t>
            </a:r>
            <a:endParaRPr lang="uk-UA" sz="2400" dirty="0" smtClean="0"/>
          </a:p>
          <a:p>
            <a:endParaRPr lang="uk-UA" sz="2400" dirty="0" smtClean="0"/>
          </a:p>
          <a:p>
            <a:endParaRPr lang="ru-RU" sz="2400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1304962"/>
            <a:ext cx="216024" cy="483482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1628800"/>
            <a:ext cx="200025" cy="447675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75656" y="3429000"/>
          <a:ext cx="6192688" cy="342899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23116"/>
                <a:gridCol w="3969572"/>
              </a:tblGrid>
              <a:tr h="477559">
                <a:tc>
                  <a:txBody>
                    <a:bodyPr/>
                    <a:lstStyle/>
                    <a:p>
                      <a:r>
                        <a:rPr lang="uk-UA" dirty="0" smtClean="0"/>
                        <a:t>Область визначення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                        </a:t>
                      </a:r>
                      <a:r>
                        <a:rPr lang="en-US" sz="1800" b="1" dirty="0" smtClean="0"/>
                        <a:t>     R</a:t>
                      </a:r>
                      <a:endParaRPr lang="ru-RU" sz="1800" b="1" dirty="0"/>
                    </a:p>
                  </a:txBody>
                  <a:tcPr/>
                </a:tc>
              </a:tr>
              <a:tr h="556641">
                <a:tc>
                  <a:txBody>
                    <a:bodyPr/>
                    <a:lstStyle/>
                    <a:p>
                      <a:r>
                        <a:rPr lang="uk-UA" dirty="0" smtClean="0"/>
                        <a:t>Область значень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46162">
                <a:tc>
                  <a:txBody>
                    <a:bodyPr/>
                    <a:lstStyle/>
                    <a:p>
                      <a:r>
                        <a:rPr lang="uk-UA" dirty="0" smtClean="0"/>
                        <a:t>Періодичність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Періодична з головним періодом,який</a:t>
                      </a:r>
                      <a:r>
                        <a:rPr lang="uk-UA" baseline="0" dirty="0" smtClean="0"/>
                        <a:t> дорівнює 2</a:t>
                      </a:r>
                      <a:endParaRPr lang="ru-RU" dirty="0"/>
                    </a:p>
                  </a:txBody>
                  <a:tcPr/>
                </a:tc>
              </a:tr>
              <a:tr h="1548637">
                <a:tc>
                  <a:txBody>
                    <a:bodyPr/>
                    <a:lstStyle/>
                    <a:p>
                      <a:r>
                        <a:rPr lang="uk-UA" dirty="0" smtClean="0"/>
                        <a:t>Проміжки </a:t>
                      </a:r>
                      <a:r>
                        <a:rPr lang="uk-UA" dirty="0" err="1" smtClean="0"/>
                        <a:t>знакосталості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uk-UA" dirty="0" smtClean="0"/>
                        <a:t>на кожному з проміжків виду  </a:t>
                      </a:r>
                      <a:endParaRPr kumimoji="0"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baseline="0" dirty="0" smtClean="0"/>
                        <a:t>                  </a:t>
                      </a:r>
                      <a:r>
                        <a:rPr lang="uk-UA" dirty="0" smtClean="0"/>
                        <a:t>на кожному з проміжків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4653136"/>
            <a:ext cx="288032" cy="480053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5301208"/>
            <a:ext cx="866775" cy="304800"/>
          </a:xfrm>
          <a:prstGeom prst="rect">
            <a:avLst/>
          </a:prstGeom>
          <a:noFill/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5589240"/>
            <a:ext cx="2124075" cy="304800"/>
          </a:xfrm>
          <a:prstGeom prst="rect">
            <a:avLst/>
          </a:prstGeom>
          <a:noFill/>
        </p:spPr>
      </p:pic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5877272"/>
            <a:ext cx="866775" cy="304800"/>
          </a:xfrm>
          <a:prstGeom prst="rect">
            <a:avLst/>
          </a:prstGeom>
          <a:noFill/>
        </p:spPr>
      </p:pic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2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6165304"/>
            <a:ext cx="2667000" cy="304800"/>
          </a:xfrm>
          <a:prstGeom prst="rect">
            <a:avLst/>
          </a:prstGeom>
          <a:noFill/>
        </p:spPr>
      </p:pic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5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005063"/>
            <a:ext cx="864096" cy="384043"/>
          </a:xfrm>
          <a:prstGeom prst="rect">
            <a:avLst/>
          </a:prstGeom>
          <a:noFill/>
        </p:spPr>
      </p:pic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981074"/>
          <a:ext cx="7416824" cy="4392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264"/>
                <a:gridCol w="5040560"/>
              </a:tblGrid>
              <a:tr h="61726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Парн</a:t>
                      </a:r>
                      <a:r>
                        <a:rPr lang="uk-UA" dirty="0" err="1" smtClean="0"/>
                        <a:t>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                         Непарна</a:t>
                      </a:r>
                      <a:endParaRPr lang="ru-RU" dirty="0"/>
                    </a:p>
                  </a:txBody>
                  <a:tcPr/>
                </a:tc>
              </a:tr>
              <a:tr h="1887438">
                <a:tc>
                  <a:txBody>
                    <a:bodyPr/>
                    <a:lstStyle/>
                    <a:p>
                      <a:r>
                        <a:rPr lang="uk-UA" dirty="0" smtClean="0"/>
                        <a:t>Зростання/Спадання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Зростає на кожному з проміжків виду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Спадає на кожному з проміжків виду </a:t>
                      </a:r>
                      <a:endParaRPr lang="ru-RU" dirty="0"/>
                    </a:p>
                  </a:txBody>
                  <a:tcPr/>
                </a:tc>
              </a:tr>
              <a:tr h="1887438">
                <a:tc>
                  <a:txBody>
                    <a:bodyPr/>
                    <a:lstStyle/>
                    <a:p>
                      <a:r>
                        <a:rPr lang="uk-UA" dirty="0" smtClean="0"/>
                        <a:t>Найбільше</a:t>
                      </a:r>
                      <a:r>
                        <a:rPr lang="uk-UA" baseline="0" dirty="0" smtClean="0"/>
                        <a:t> і найменше значення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Найбільшого значення,яке дорівнює 1,набуває в точках виду                     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Найменшого значення,яке</a:t>
                      </a:r>
                      <a:r>
                        <a:rPr lang="uk-UA" baseline="0" dirty="0" smtClean="0"/>
                        <a:t> дорівнює -1,набуває в точках виду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988840"/>
            <a:ext cx="2809875" cy="5048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2780928"/>
            <a:ext cx="2808312" cy="633983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3789040"/>
            <a:ext cx="936104" cy="583688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3933056"/>
            <a:ext cx="542925" cy="3048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4653136"/>
            <a:ext cx="1162997" cy="576064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4725144"/>
            <a:ext cx="792088" cy="3840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6" y="476672"/>
          <a:ext cx="8208912" cy="6048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8"/>
                <a:gridCol w="5976664"/>
              </a:tblGrid>
              <a:tr h="428686">
                <a:tc>
                  <a:txBody>
                    <a:bodyPr/>
                    <a:lstStyle/>
                    <a:p>
                      <a:r>
                        <a:rPr lang="uk-UA" dirty="0" smtClean="0"/>
                        <a:t>Область визначення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                        </a:t>
                      </a:r>
                      <a:r>
                        <a:rPr lang="en-US" sz="1800" b="1" dirty="0" smtClean="0"/>
                        <a:t>    </a:t>
                      </a:r>
                      <a:r>
                        <a:rPr lang="uk-UA" sz="1800" b="1" dirty="0" smtClean="0"/>
                        <a:t>                   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smtClean="0"/>
                        <a:t>R</a:t>
                      </a:r>
                      <a:endParaRPr lang="ru-RU" sz="1800" b="1" dirty="0"/>
                    </a:p>
                  </a:txBody>
                  <a:tcPr/>
                </a:tc>
              </a:tr>
              <a:tr h="590775">
                <a:tc>
                  <a:txBody>
                    <a:bodyPr/>
                    <a:lstStyle/>
                    <a:p>
                      <a:r>
                        <a:rPr lang="uk-UA" dirty="0" smtClean="0"/>
                        <a:t>Область значень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9676">
                <a:tc>
                  <a:txBody>
                    <a:bodyPr/>
                    <a:lstStyle/>
                    <a:p>
                      <a:r>
                        <a:rPr lang="uk-UA" dirty="0" smtClean="0"/>
                        <a:t>Періодичність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Періодична з головним періодом,який</a:t>
                      </a:r>
                      <a:r>
                        <a:rPr lang="uk-UA" baseline="0" dirty="0" smtClean="0"/>
                        <a:t> дорівнює 2</a:t>
                      </a:r>
                      <a:endParaRPr lang="ru-RU" dirty="0"/>
                    </a:p>
                  </a:txBody>
                  <a:tcPr/>
                </a:tc>
              </a:tr>
              <a:tr h="1772327">
                <a:tc>
                  <a:txBody>
                    <a:bodyPr/>
                    <a:lstStyle/>
                    <a:p>
                      <a:r>
                        <a:rPr lang="uk-UA" dirty="0" smtClean="0"/>
                        <a:t>Проміжки </a:t>
                      </a:r>
                      <a:r>
                        <a:rPr lang="uk-UA" dirty="0" err="1" smtClean="0"/>
                        <a:t>знакосталості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                         на кожному з проміжків в</a:t>
                      </a:r>
                      <a:r>
                        <a:rPr lang="uk-UA" dirty="0" smtClean="0"/>
                        <a:t>иду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aseline="0" dirty="0" smtClean="0"/>
                        <a:t>                          </a:t>
                      </a:r>
                      <a:r>
                        <a:rPr lang="uk-UA" dirty="0" smtClean="0"/>
                        <a:t> на кожному з проміжків виду</a:t>
                      </a:r>
                      <a:endParaRPr lang="ru-RU" dirty="0" smtClean="0"/>
                    </a:p>
                  </a:txBody>
                  <a:tcPr/>
                </a:tc>
              </a:tr>
              <a:tr h="44742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Парн</a:t>
                      </a:r>
                      <a:r>
                        <a:rPr lang="uk-UA" dirty="0" err="1" smtClean="0"/>
                        <a:t>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                          Парна</a:t>
                      </a:r>
                      <a:endParaRPr lang="ru-RU" dirty="0"/>
                    </a:p>
                  </a:txBody>
                  <a:tcPr/>
                </a:tc>
              </a:tr>
              <a:tr h="1238070">
                <a:tc>
                  <a:txBody>
                    <a:bodyPr/>
                    <a:lstStyle/>
                    <a:p>
                      <a:r>
                        <a:rPr lang="uk-UA" dirty="0" smtClean="0"/>
                        <a:t>Зростання/Спадання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Зростає</a:t>
                      </a:r>
                      <a:r>
                        <a:rPr lang="uk-UA" baseline="0" dirty="0" smtClean="0"/>
                        <a:t> на кожному з проміжків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Спадає на кожному з проміжків</a:t>
                      </a:r>
                      <a:endParaRPr lang="ru-RU" dirty="0"/>
                    </a:p>
                  </a:txBody>
                  <a:tcPr/>
                </a:tc>
              </a:tr>
              <a:tr h="1071717">
                <a:tc>
                  <a:txBody>
                    <a:bodyPr/>
                    <a:lstStyle/>
                    <a:p>
                      <a:r>
                        <a:rPr lang="uk-UA" dirty="0" smtClean="0"/>
                        <a:t>Найбільше</a:t>
                      </a:r>
                      <a:r>
                        <a:rPr lang="uk-UA" baseline="0" dirty="0" smtClean="0"/>
                        <a:t> і найменше значення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Найбільше значення,яке дорівнює 1</a:t>
                      </a:r>
                      <a:r>
                        <a:rPr lang="ru-RU" dirty="0" smtClean="0"/>
                        <a:t>,</a:t>
                      </a:r>
                      <a:r>
                        <a:rPr lang="ru-RU" dirty="0" err="1" smtClean="0"/>
                        <a:t>набуває</a:t>
                      </a:r>
                      <a:r>
                        <a:rPr lang="ru-RU" baseline="0" dirty="0" smtClean="0"/>
                        <a:t> в точках виду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Найменше значення,яке дорівнює -1,набуває в точках виду</a:t>
                      </a:r>
                      <a:endParaRPr lang="uk-UA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1052736"/>
            <a:ext cx="864096" cy="384043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68344" y="1412776"/>
            <a:ext cx="288032" cy="480053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2348880"/>
            <a:ext cx="2867025" cy="504825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1988840"/>
            <a:ext cx="1008112" cy="346877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95536" y="40466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852936"/>
            <a:ext cx="936104" cy="322100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3140968"/>
            <a:ext cx="2743200" cy="561975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4509120"/>
            <a:ext cx="3116596" cy="360040"/>
          </a:xfrm>
          <a:prstGeom prst="rect">
            <a:avLst/>
          </a:prstGeom>
          <a:noFill/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2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5085184"/>
            <a:ext cx="2475275" cy="360040"/>
          </a:xfrm>
          <a:prstGeom prst="rect">
            <a:avLst/>
          </a:prstGeom>
          <a:noFill/>
        </p:spPr>
      </p:pic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5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5733255"/>
            <a:ext cx="504056" cy="384043"/>
          </a:xfrm>
          <a:prstGeom prst="rect">
            <a:avLst/>
          </a:prstGeom>
          <a:noFill/>
        </p:spPr>
      </p:pic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7" name="Picture 2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5733256"/>
            <a:ext cx="648072" cy="363830"/>
          </a:xfrm>
          <a:prstGeom prst="rect">
            <a:avLst/>
          </a:prstGeom>
          <a:noFill/>
        </p:spPr>
      </p:pic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9" name="Picture 2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6237312"/>
            <a:ext cx="648072" cy="363830"/>
          </a:xfrm>
          <a:prstGeom prst="rect">
            <a:avLst/>
          </a:prstGeom>
          <a:noFill/>
        </p:spPr>
      </p:pic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81" name="Picture 2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6237312"/>
            <a:ext cx="956356" cy="360040"/>
          </a:xfrm>
          <a:prstGeom prst="rect">
            <a:avLst/>
          </a:prstGeom>
          <a:noFill/>
        </p:spPr>
      </p:pic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2267744" y="28545"/>
            <a:ext cx="37444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Власитивост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функц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ії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y=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lang="en-US" sz="20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20472" cy="620688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/>
                </a:solidFill>
              </a:rPr>
              <a:t>Графіки тригонометричних функцій мають такий вигляд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fun9k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772816"/>
            <a:ext cx="8568952" cy="2949697"/>
          </a:xfrm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203848" y="949951"/>
            <a:ext cx="23042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dirty="0" smtClean="0">
                <a:latin typeface="Bookman Old Style" pitchFamily="18" charset="0"/>
                <a:cs typeface="Times New Roman" pitchFamily="18" charset="0"/>
              </a:rPr>
              <a:t>y=</a:t>
            </a:r>
            <a:r>
              <a:rPr lang="en-US" sz="4400" dirty="0" err="1" smtClean="0">
                <a:latin typeface="Bookman Old Style" pitchFamily="18" charset="0"/>
                <a:cs typeface="Times New Roman" pitchFamily="18" charset="0"/>
              </a:rPr>
              <a:t>sinx</a:t>
            </a:r>
            <a:endParaRPr kumimoji="0" lang="uk-UA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1052736"/>
            <a:ext cx="2088232" cy="450304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y=</a:t>
            </a:r>
            <a:r>
              <a:rPr lang="en-US" sz="3600" dirty="0" err="1" smtClean="0">
                <a:solidFill>
                  <a:schemeClr val="tx1"/>
                </a:solidFill>
              </a:rPr>
              <a:t>cosx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0013-008-Grafikom-funktsii-u-cos-x-javljaetsja-kosinusoida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t="28715" b="30447"/>
          <a:stretch>
            <a:fillRect/>
          </a:stretch>
        </p:blipFill>
        <p:spPr>
          <a:xfrm>
            <a:off x="251520" y="1844824"/>
            <a:ext cx="8568951" cy="349939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yyyyа1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Темyyyyа1</Template>
  <TotalTime>161</TotalTime>
  <Words>519</Words>
  <Application>Microsoft Office PowerPoint</Application>
  <PresentationFormat>Экран (4:3)</PresentationFormat>
  <Paragraphs>85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Темyyyyа1</vt:lpstr>
      <vt:lpstr>Узагальнення по темі: «Тригонометричні функції»</vt:lpstr>
      <vt:lpstr>Вивчаючи матеріал цього параграфу ви дізналися:</vt:lpstr>
      <vt:lpstr>Слайд 3</vt:lpstr>
      <vt:lpstr>Слайд 4</vt:lpstr>
      <vt:lpstr>Слайд 5</vt:lpstr>
      <vt:lpstr>Слайд 6</vt:lpstr>
      <vt:lpstr>Слайд 7</vt:lpstr>
      <vt:lpstr>Графіки тригонометричних функцій мають такий вигляд</vt:lpstr>
      <vt:lpstr>y=cosx</vt:lpstr>
      <vt:lpstr>y=tgx y=ctgx</vt:lpstr>
      <vt:lpstr>Слайд 11</vt:lpstr>
      <vt:lpstr>Формули,які виражають                                                                  через тригонометричні функції кутів       і    ,називають формулами додавання: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Узагальнення по темі: «Тригонометричні функції»</dc:title>
  <dc:creator>Яна</dc:creator>
  <cp:lastModifiedBy>Яна</cp:lastModifiedBy>
  <cp:revision>19</cp:revision>
  <dcterms:created xsi:type="dcterms:W3CDTF">2014-02-11T17:50:33Z</dcterms:created>
  <dcterms:modified xsi:type="dcterms:W3CDTF">2014-02-12T16:07:41Z</dcterms:modified>
</cp:coreProperties>
</file>