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71" r:id="rId3"/>
    <p:sldId id="256" r:id="rId4"/>
    <p:sldId id="261" r:id="rId5"/>
    <p:sldId id="258" r:id="rId6"/>
    <p:sldId id="260" r:id="rId7"/>
    <p:sldId id="262" r:id="rId8"/>
    <p:sldId id="263" r:id="rId9"/>
    <p:sldId id="265" r:id="rId10"/>
    <p:sldId id="264" r:id="rId11"/>
    <p:sldId id="266" r:id="rId12"/>
    <p:sldId id="269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6867-5F58-4082-90AA-A89675FC1B90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FD4BB-E3DC-48B9-BF44-6A0A17533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5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A99E-5B5C-49C1-B698-A75A606118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6150" y="2132856"/>
            <a:ext cx="8211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Двогранний</a:t>
            </a:r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кут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5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олилиния 81"/>
          <p:cNvSpPr/>
          <p:nvPr/>
        </p:nvSpPr>
        <p:spPr>
          <a:xfrm>
            <a:off x="3855009" y="3418449"/>
            <a:ext cx="5022166" cy="1463040"/>
          </a:xfrm>
          <a:custGeom>
            <a:avLst/>
            <a:gdLst>
              <a:gd name="connsiteX0" fmla="*/ 0 w 5022166"/>
              <a:gd name="connsiteY0" fmla="*/ 14068 h 1463040"/>
              <a:gd name="connsiteX1" fmla="*/ 2152357 w 5022166"/>
              <a:gd name="connsiteY1" fmla="*/ 1463040 h 1463040"/>
              <a:gd name="connsiteX2" fmla="*/ 5022166 w 5022166"/>
              <a:gd name="connsiteY2" fmla="*/ 1448973 h 1463040"/>
              <a:gd name="connsiteX3" fmla="*/ 2869809 w 5022166"/>
              <a:gd name="connsiteY3" fmla="*/ 0 h 1463040"/>
              <a:gd name="connsiteX4" fmla="*/ 0 w 5022166"/>
              <a:gd name="connsiteY4" fmla="*/ 14068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2166" h="1463040">
                <a:moveTo>
                  <a:pt x="0" y="14068"/>
                </a:moveTo>
                <a:lnTo>
                  <a:pt x="2152357" y="1463040"/>
                </a:lnTo>
                <a:lnTo>
                  <a:pt x="5022166" y="1448973"/>
                </a:lnTo>
                <a:lnTo>
                  <a:pt x="2869809" y="0"/>
                </a:lnTo>
                <a:lnTo>
                  <a:pt x="0" y="14068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 rot="181942">
            <a:off x="4683909" y="3442519"/>
            <a:ext cx="604273" cy="163368"/>
          </a:xfrm>
          <a:custGeom>
            <a:avLst/>
            <a:gdLst>
              <a:gd name="connsiteX0" fmla="*/ 475743 w 771164"/>
              <a:gd name="connsiteY0" fmla="*/ 0 h 196948"/>
              <a:gd name="connsiteX1" fmla="*/ 771164 w 771164"/>
              <a:gd name="connsiteY1" fmla="*/ 182880 h 196948"/>
              <a:gd name="connsiteX2" fmla="*/ 278795 w 771164"/>
              <a:gd name="connsiteY2" fmla="*/ 196948 h 196948"/>
              <a:gd name="connsiteX3" fmla="*/ 11509 w 771164"/>
              <a:gd name="connsiteY3" fmla="*/ 28136 h 196948"/>
              <a:gd name="connsiteX4" fmla="*/ 53712 w 771164"/>
              <a:gd name="connsiteY4" fmla="*/ 14068 h 196948"/>
              <a:gd name="connsiteX5" fmla="*/ 475743 w 771164"/>
              <a:gd name="connsiteY5" fmla="*/ 0 h 19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164" h="196948">
                <a:moveTo>
                  <a:pt x="475743" y="0"/>
                </a:moveTo>
                <a:lnTo>
                  <a:pt x="771164" y="182880"/>
                </a:lnTo>
                <a:lnTo>
                  <a:pt x="278795" y="196948"/>
                </a:lnTo>
                <a:cubicBezTo>
                  <a:pt x="189700" y="140677"/>
                  <a:pt x="93294" y="94586"/>
                  <a:pt x="11509" y="28136"/>
                </a:cubicBezTo>
                <a:cubicBezTo>
                  <a:pt x="0" y="18785"/>
                  <a:pt x="53712" y="14068"/>
                  <a:pt x="53712" y="14068"/>
                </a:cubicBezTo>
                <a:lnTo>
                  <a:pt x="4757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3868615" y="1969477"/>
            <a:ext cx="5008099" cy="1463040"/>
          </a:xfrm>
          <a:custGeom>
            <a:avLst/>
            <a:gdLst>
              <a:gd name="connsiteX0" fmla="*/ 2110154 w 5008099"/>
              <a:gd name="connsiteY0" fmla="*/ 0 h 1463040"/>
              <a:gd name="connsiteX1" fmla="*/ 0 w 5008099"/>
              <a:gd name="connsiteY1" fmla="*/ 1463040 h 1463040"/>
              <a:gd name="connsiteX2" fmla="*/ 2841674 w 5008099"/>
              <a:gd name="connsiteY2" fmla="*/ 1434905 h 1463040"/>
              <a:gd name="connsiteX3" fmla="*/ 5008099 w 5008099"/>
              <a:gd name="connsiteY3" fmla="*/ 14068 h 1463040"/>
              <a:gd name="connsiteX4" fmla="*/ 2110154 w 5008099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8099" h="1463040">
                <a:moveTo>
                  <a:pt x="2110154" y="0"/>
                </a:moveTo>
                <a:lnTo>
                  <a:pt x="0" y="1463040"/>
                </a:lnTo>
                <a:lnTo>
                  <a:pt x="2841674" y="1434905"/>
                </a:lnTo>
                <a:lnTo>
                  <a:pt x="5008099" y="14068"/>
                </a:lnTo>
                <a:lnTo>
                  <a:pt x="2110154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239151" y="1969477"/>
            <a:ext cx="1448972" cy="2912012"/>
          </a:xfrm>
          <a:custGeom>
            <a:avLst/>
            <a:gdLst>
              <a:gd name="connsiteX0" fmla="*/ 1434904 w 1448972"/>
              <a:gd name="connsiteY0" fmla="*/ 0 h 2912012"/>
              <a:gd name="connsiteX1" fmla="*/ 0 w 1448972"/>
              <a:gd name="connsiteY1" fmla="*/ 731520 h 2912012"/>
              <a:gd name="connsiteX2" fmla="*/ 0 w 1448972"/>
              <a:gd name="connsiteY2" fmla="*/ 2912012 h 2912012"/>
              <a:gd name="connsiteX3" fmla="*/ 1448972 w 1448972"/>
              <a:gd name="connsiteY3" fmla="*/ 2180492 h 2912012"/>
              <a:gd name="connsiteX4" fmla="*/ 1434904 w 1448972"/>
              <a:gd name="connsiteY4" fmla="*/ 0 h 29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972" h="2912012">
                <a:moveTo>
                  <a:pt x="1434904" y="0"/>
                </a:moveTo>
                <a:lnTo>
                  <a:pt x="0" y="731520"/>
                </a:lnTo>
                <a:lnTo>
                  <a:pt x="0" y="2912012"/>
                </a:lnTo>
                <a:lnTo>
                  <a:pt x="1448972" y="2180492"/>
                </a:lnTo>
                <a:cubicBezTo>
                  <a:pt x="1444283" y="1453661"/>
                  <a:pt x="1439593" y="726831"/>
                  <a:pt x="143490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1406769" y="2504049"/>
            <a:ext cx="295422" cy="492369"/>
          </a:xfrm>
          <a:custGeom>
            <a:avLst/>
            <a:gdLst>
              <a:gd name="connsiteX0" fmla="*/ 281354 w 295422"/>
              <a:gd name="connsiteY0" fmla="*/ 0 h 492369"/>
              <a:gd name="connsiteX1" fmla="*/ 0 w 295422"/>
              <a:gd name="connsiteY1" fmla="*/ 196948 h 492369"/>
              <a:gd name="connsiteX2" fmla="*/ 0 w 295422"/>
              <a:gd name="connsiteY2" fmla="*/ 492369 h 492369"/>
              <a:gd name="connsiteX3" fmla="*/ 295422 w 295422"/>
              <a:gd name="connsiteY3" fmla="*/ 323557 h 492369"/>
              <a:gd name="connsiteX4" fmla="*/ 281354 w 295422"/>
              <a:gd name="connsiteY4" fmla="*/ 0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2" h="492369">
                <a:moveTo>
                  <a:pt x="281354" y="0"/>
                </a:moveTo>
                <a:lnTo>
                  <a:pt x="0" y="196948"/>
                </a:lnTo>
                <a:lnTo>
                  <a:pt x="0" y="492369"/>
                </a:lnTo>
                <a:lnTo>
                  <a:pt x="295422" y="323557"/>
                </a:lnTo>
                <a:lnTo>
                  <a:pt x="28135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1659988" y="1955409"/>
            <a:ext cx="1477107" cy="2897945"/>
          </a:xfrm>
          <a:custGeom>
            <a:avLst/>
            <a:gdLst>
              <a:gd name="connsiteX0" fmla="*/ 0 w 1477107"/>
              <a:gd name="connsiteY0" fmla="*/ 0 h 2897945"/>
              <a:gd name="connsiteX1" fmla="*/ 1477107 w 1477107"/>
              <a:gd name="connsiteY1" fmla="*/ 759656 h 2897945"/>
              <a:gd name="connsiteX2" fmla="*/ 1448972 w 1477107"/>
              <a:gd name="connsiteY2" fmla="*/ 2897945 h 2897945"/>
              <a:gd name="connsiteX3" fmla="*/ 14067 w 1477107"/>
              <a:gd name="connsiteY3" fmla="*/ 2194560 h 2897945"/>
              <a:gd name="connsiteX4" fmla="*/ 0 w 1477107"/>
              <a:gd name="connsiteY4" fmla="*/ 0 h 289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7107" h="2897945">
                <a:moveTo>
                  <a:pt x="0" y="0"/>
                </a:moveTo>
                <a:lnTo>
                  <a:pt x="1477107" y="759656"/>
                </a:lnTo>
                <a:lnTo>
                  <a:pt x="1448972" y="2897945"/>
                </a:lnTo>
                <a:lnTo>
                  <a:pt x="14067" y="21945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1702191" y="2869809"/>
            <a:ext cx="324777" cy="450166"/>
          </a:xfrm>
          <a:custGeom>
            <a:avLst/>
            <a:gdLst>
              <a:gd name="connsiteX0" fmla="*/ 0 w 324777"/>
              <a:gd name="connsiteY0" fmla="*/ 0 h 450166"/>
              <a:gd name="connsiteX1" fmla="*/ 211015 w 324777"/>
              <a:gd name="connsiteY1" fmla="*/ 196948 h 450166"/>
              <a:gd name="connsiteX2" fmla="*/ 211015 w 324777"/>
              <a:gd name="connsiteY2" fmla="*/ 450166 h 450166"/>
              <a:gd name="connsiteX3" fmla="*/ 14067 w 324777"/>
              <a:gd name="connsiteY3" fmla="*/ 295422 h 450166"/>
              <a:gd name="connsiteX4" fmla="*/ 0 w 324777"/>
              <a:gd name="connsiteY4" fmla="*/ 0 h 4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7" h="450166">
                <a:moveTo>
                  <a:pt x="0" y="0"/>
                </a:moveTo>
                <a:cubicBezTo>
                  <a:pt x="228612" y="200036"/>
                  <a:pt x="324777" y="196948"/>
                  <a:pt x="211015" y="196948"/>
                </a:cubicBezTo>
                <a:lnTo>
                  <a:pt x="211015" y="450166"/>
                </a:lnTo>
                <a:lnTo>
                  <a:pt x="14067" y="2954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467965" y="6096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РОК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двогранного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К.</a:t>
            </a:r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1763688" y="1484784"/>
            <a:ext cx="417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1691680" y="429309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5300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001218"/>
              </p:ext>
            </p:extLst>
          </p:nvPr>
        </p:nvGraphicFramePr>
        <p:xfrm>
          <a:off x="922338" y="6324600"/>
          <a:ext cx="682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3" imgW="2603160" imgH="203040" progId="Equation.3">
                  <p:embed/>
                </p:oleObj>
              </mc:Choice>
              <mc:Fallback>
                <p:oleObj name="Формула" r:id="rId3" imgW="260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6324600"/>
                        <a:ext cx="68294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7" name="Rectangle 47"/>
          <p:cNvSpPr>
            <a:spLocks noChangeArrowheads="1"/>
          </p:cNvSpPr>
          <p:nvPr/>
        </p:nvSpPr>
        <p:spPr bwMode="auto">
          <a:xfrm>
            <a:off x="611560" y="5229200"/>
            <a:ext cx="82809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Градусною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двогранного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градусна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лінійного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PDEK =        POK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8" name="Rectangle 48"/>
          <p:cNvSpPr>
            <a:spLocks noChangeArrowheads="1"/>
          </p:cNvSpPr>
          <p:nvPr/>
        </p:nvSpPr>
        <p:spPr bwMode="auto">
          <a:xfrm>
            <a:off x="1524000" y="1524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4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лінійного</a:t>
            </a:r>
            <a:r>
              <a:rPr lang="ru-RU" sz="24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кута.</a:t>
            </a:r>
            <a:endParaRPr lang="ru-RU" sz="24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71600" y="6021288"/>
            <a:ext cx="360040" cy="290513"/>
            <a:chOff x="971600" y="4191000"/>
            <a:chExt cx="720080" cy="63500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 flipH="1">
              <a:off x="971600" y="4191000"/>
              <a:ext cx="720080" cy="635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4826000"/>
              <a:ext cx="72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2555776" y="6021288"/>
            <a:ext cx="360040" cy="290513"/>
            <a:chOff x="971600" y="4191000"/>
            <a:chExt cx="720080" cy="635000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971600" y="4191000"/>
              <a:ext cx="720080" cy="635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971600" y="4826000"/>
              <a:ext cx="72008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Прямая соединительная линия 45"/>
          <p:cNvCxnSpPr/>
          <p:nvPr/>
        </p:nvCxnSpPr>
        <p:spPr>
          <a:xfrm rot="5400000">
            <a:off x="-144524" y="3104964"/>
            <a:ext cx="367240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491880" y="2996952"/>
            <a:ext cx="417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6876256" y="314096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619672" y="2780928"/>
            <a:ext cx="144016" cy="1440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691680" y="23488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1799692" y="2744924"/>
            <a:ext cx="915013" cy="1131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9" idx="2"/>
          </p:cNvCxnSpPr>
          <p:nvPr/>
        </p:nvCxnSpPr>
        <p:spPr>
          <a:xfrm flipV="1">
            <a:off x="251520" y="2852936"/>
            <a:ext cx="1368152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1115616" y="364502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251520" y="2852936"/>
            <a:ext cx="2574387" cy="1364566"/>
            <a:chOff x="239151" y="2841674"/>
            <a:chExt cx="2574387" cy="1364566"/>
          </a:xfrm>
        </p:grpSpPr>
        <p:sp>
          <p:nvSpPr>
            <p:cNvPr id="68" name="Полилиния 67"/>
            <p:cNvSpPr/>
            <p:nvPr/>
          </p:nvSpPr>
          <p:spPr>
            <a:xfrm>
              <a:off x="239151" y="2841674"/>
              <a:ext cx="2574387" cy="1364566"/>
            </a:xfrm>
            <a:custGeom>
              <a:avLst/>
              <a:gdLst>
                <a:gd name="connsiteX0" fmla="*/ 0 w 2574387"/>
                <a:gd name="connsiteY0" fmla="*/ 731520 h 1364566"/>
                <a:gd name="connsiteX1" fmla="*/ 239151 w 2574387"/>
                <a:gd name="connsiteY1" fmla="*/ 1097280 h 1364566"/>
                <a:gd name="connsiteX2" fmla="*/ 633046 w 2574387"/>
                <a:gd name="connsiteY2" fmla="*/ 1294228 h 1364566"/>
                <a:gd name="connsiteX3" fmla="*/ 1167618 w 2574387"/>
                <a:gd name="connsiteY3" fmla="*/ 1364566 h 1364566"/>
                <a:gd name="connsiteX4" fmla="*/ 1744394 w 2574387"/>
                <a:gd name="connsiteY4" fmla="*/ 1308295 h 1364566"/>
                <a:gd name="connsiteX5" fmla="*/ 2250831 w 2574387"/>
                <a:gd name="connsiteY5" fmla="*/ 1181686 h 1364566"/>
                <a:gd name="connsiteX6" fmla="*/ 2574387 w 2574387"/>
                <a:gd name="connsiteY6" fmla="*/ 914400 h 1364566"/>
                <a:gd name="connsiteX7" fmla="*/ 1448972 w 2574387"/>
                <a:gd name="connsiteY7" fmla="*/ 0 h 1364566"/>
                <a:gd name="connsiteX8" fmla="*/ 0 w 2574387"/>
                <a:gd name="connsiteY8" fmla="*/ 731520 h 13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7" h="1364566">
                  <a:moveTo>
                    <a:pt x="0" y="731520"/>
                  </a:moveTo>
                  <a:lnTo>
                    <a:pt x="239151" y="1097280"/>
                  </a:lnTo>
                  <a:lnTo>
                    <a:pt x="633046" y="1294228"/>
                  </a:lnTo>
                  <a:lnTo>
                    <a:pt x="1167618" y="1364566"/>
                  </a:lnTo>
                  <a:lnTo>
                    <a:pt x="1744394" y="1308295"/>
                  </a:lnTo>
                  <a:lnTo>
                    <a:pt x="2250831" y="1181686"/>
                  </a:lnTo>
                  <a:lnTo>
                    <a:pt x="2574387" y="914400"/>
                  </a:lnTo>
                  <a:lnTo>
                    <a:pt x="1448972" y="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F6CAF4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2" name="Прямая соединительная линия 71"/>
            <p:cNvCxnSpPr>
              <a:endCxn id="68" idx="7"/>
            </p:cNvCxnSpPr>
            <p:nvPr/>
          </p:nvCxnSpPr>
          <p:spPr>
            <a:xfrm rot="16200000" flipV="1">
              <a:off x="1036199" y="3493599"/>
              <a:ext cx="1307406" cy="35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691680" y="3140968"/>
              <a:ext cx="216024" cy="14401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1799692" y="3176972"/>
              <a:ext cx="216024" cy="1588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5834385" y="1926279"/>
            <a:ext cx="529208" cy="610170"/>
            <a:chOff x="4969024" y="1344390"/>
            <a:chExt cx="457200" cy="538162"/>
          </a:xfrm>
        </p:grpSpPr>
        <p:sp>
          <p:nvSpPr>
            <p:cNvPr id="552985" name="Text Box 25"/>
            <p:cNvSpPr txBox="1">
              <a:spLocks noChangeArrowheads="1"/>
            </p:cNvSpPr>
            <p:nvPr/>
          </p:nvSpPr>
          <p:spPr bwMode="auto">
            <a:xfrm>
              <a:off x="4969024" y="1344390"/>
              <a:ext cx="4572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</a:t>
              </a:r>
            </a:p>
          </p:txBody>
        </p:sp>
        <p:sp>
          <p:nvSpPr>
            <p:cNvPr id="552983" name="Oval 23"/>
            <p:cNvSpPr>
              <a:spLocks noChangeArrowheads="1"/>
            </p:cNvSpPr>
            <p:nvPr/>
          </p:nvSpPr>
          <p:spPr bwMode="auto">
            <a:xfrm flipV="1">
              <a:off x="5121424" y="1806352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5400000">
            <a:off x="4893411" y="2243493"/>
            <a:ext cx="914650" cy="1413456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8" name="Группа 87"/>
          <p:cNvGrpSpPr/>
          <p:nvPr/>
        </p:nvGrpSpPr>
        <p:grpSpPr>
          <a:xfrm>
            <a:off x="4499992" y="2930575"/>
            <a:ext cx="504056" cy="576064"/>
            <a:chOff x="4427984" y="2924944"/>
            <a:chExt cx="504056" cy="576064"/>
          </a:xfrm>
        </p:grpSpPr>
        <p:sp>
          <p:nvSpPr>
            <p:cNvPr id="86" name="Овал 85"/>
            <p:cNvSpPr/>
            <p:nvPr/>
          </p:nvSpPr>
          <p:spPr>
            <a:xfrm>
              <a:off x="4499992" y="3356992"/>
              <a:ext cx="144016" cy="1440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 Box 6"/>
            <p:cNvSpPr txBox="1">
              <a:spLocks noChangeArrowheads="1"/>
            </p:cNvSpPr>
            <p:nvPr/>
          </p:nvSpPr>
          <p:spPr bwMode="auto">
            <a:xfrm>
              <a:off x="4427984" y="2924944"/>
              <a:ext cx="50405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endPara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94" name="Прямая соединительная линия 93"/>
          <p:cNvCxnSpPr/>
          <p:nvPr/>
        </p:nvCxnSpPr>
        <p:spPr>
          <a:xfrm rot="5400000">
            <a:off x="5145439" y="3359617"/>
            <a:ext cx="1778746" cy="45304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395536" y="2780928"/>
            <a:ext cx="457200" cy="576064"/>
            <a:chOff x="395536" y="2780928"/>
            <a:chExt cx="457200" cy="576064"/>
          </a:xfrm>
        </p:grpSpPr>
        <p:sp>
          <p:nvSpPr>
            <p:cNvPr id="63" name="Овал 62"/>
            <p:cNvSpPr/>
            <p:nvPr/>
          </p:nvSpPr>
          <p:spPr>
            <a:xfrm>
              <a:off x="683568" y="3284984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395536" y="2780928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411760" y="2852936"/>
            <a:ext cx="457200" cy="648072"/>
            <a:chOff x="2411760" y="2852936"/>
            <a:chExt cx="457200" cy="648072"/>
          </a:xfrm>
        </p:grpSpPr>
        <p:sp>
          <p:nvSpPr>
            <p:cNvPr id="50" name="Овал 49"/>
            <p:cNvSpPr/>
            <p:nvPr/>
          </p:nvSpPr>
          <p:spPr>
            <a:xfrm>
              <a:off x="2411760" y="3429000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2411760" y="2852936"/>
              <a:ext cx="457200" cy="461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23528" y="141277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спосіб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5292080" y="134076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dirty="0" err="1" smtClean="0"/>
              <a:t>спосіб</a:t>
            </a:r>
            <a:endParaRPr lang="ru-RU" dirty="0"/>
          </a:p>
        </p:txBody>
      </p:sp>
      <p:sp>
        <p:nvSpPr>
          <p:cNvPr id="57" name="Полилиния 56"/>
          <p:cNvSpPr/>
          <p:nvPr/>
        </p:nvSpPr>
        <p:spPr>
          <a:xfrm rot="19664191">
            <a:off x="4650130" y="3185437"/>
            <a:ext cx="726016" cy="176600"/>
          </a:xfrm>
          <a:custGeom>
            <a:avLst/>
            <a:gdLst>
              <a:gd name="connsiteX0" fmla="*/ 475743 w 771164"/>
              <a:gd name="connsiteY0" fmla="*/ 0 h 196948"/>
              <a:gd name="connsiteX1" fmla="*/ 771164 w 771164"/>
              <a:gd name="connsiteY1" fmla="*/ 182880 h 196948"/>
              <a:gd name="connsiteX2" fmla="*/ 278795 w 771164"/>
              <a:gd name="connsiteY2" fmla="*/ 196948 h 196948"/>
              <a:gd name="connsiteX3" fmla="*/ 11509 w 771164"/>
              <a:gd name="connsiteY3" fmla="*/ 28136 h 196948"/>
              <a:gd name="connsiteX4" fmla="*/ 53712 w 771164"/>
              <a:gd name="connsiteY4" fmla="*/ 14068 h 196948"/>
              <a:gd name="connsiteX5" fmla="*/ 475743 w 771164"/>
              <a:gd name="connsiteY5" fmla="*/ 0 h 19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164" h="196948">
                <a:moveTo>
                  <a:pt x="475743" y="0"/>
                </a:moveTo>
                <a:lnTo>
                  <a:pt x="771164" y="182880"/>
                </a:lnTo>
                <a:lnTo>
                  <a:pt x="278795" y="196948"/>
                </a:lnTo>
                <a:cubicBezTo>
                  <a:pt x="189700" y="140677"/>
                  <a:pt x="93294" y="94586"/>
                  <a:pt x="11509" y="28136"/>
                </a:cubicBezTo>
                <a:cubicBezTo>
                  <a:pt x="0" y="18785"/>
                  <a:pt x="53712" y="14068"/>
                  <a:pt x="53712" y="14068"/>
                </a:cubicBezTo>
                <a:lnTo>
                  <a:pt x="4757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>
            <a:stCxn id="86" idx="5"/>
            <a:endCxn id="60" idx="1"/>
          </p:cNvCxnSpPr>
          <p:nvPr/>
        </p:nvCxnSpPr>
        <p:spPr>
          <a:xfrm>
            <a:off x="4694925" y="3485548"/>
            <a:ext cx="1278665" cy="767408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Полилиния 95"/>
          <p:cNvSpPr/>
          <p:nvPr/>
        </p:nvSpPr>
        <p:spPr>
          <a:xfrm rot="377873">
            <a:off x="5761766" y="3839463"/>
            <a:ext cx="251780" cy="401582"/>
          </a:xfrm>
          <a:custGeom>
            <a:avLst/>
            <a:gdLst>
              <a:gd name="connsiteX0" fmla="*/ 225083 w 239150"/>
              <a:gd name="connsiteY0" fmla="*/ 140677 h 464234"/>
              <a:gd name="connsiteX1" fmla="*/ 0 w 239150"/>
              <a:gd name="connsiteY1" fmla="*/ 0 h 464234"/>
              <a:gd name="connsiteX2" fmla="*/ 0 w 239150"/>
              <a:gd name="connsiteY2" fmla="*/ 337625 h 464234"/>
              <a:gd name="connsiteX3" fmla="*/ 239150 w 239150"/>
              <a:gd name="connsiteY3" fmla="*/ 464234 h 464234"/>
              <a:gd name="connsiteX4" fmla="*/ 225083 w 239150"/>
              <a:gd name="connsiteY4" fmla="*/ 140677 h 464234"/>
              <a:gd name="connsiteX0" fmla="*/ 225083 w 239150"/>
              <a:gd name="connsiteY0" fmla="*/ 140677 h 464234"/>
              <a:gd name="connsiteX1" fmla="*/ 0 w 239150"/>
              <a:gd name="connsiteY1" fmla="*/ 0 h 464234"/>
              <a:gd name="connsiteX2" fmla="*/ 0 w 239150"/>
              <a:gd name="connsiteY2" fmla="*/ 337625 h 464234"/>
              <a:gd name="connsiteX3" fmla="*/ 239150 w 239150"/>
              <a:gd name="connsiteY3" fmla="*/ 464234 h 464234"/>
              <a:gd name="connsiteX4" fmla="*/ 225083 w 239150"/>
              <a:gd name="connsiteY4" fmla="*/ 140677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50" h="464234">
                <a:moveTo>
                  <a:pt x="225083" y="140677"/>
                </a:moveTo>
                <a:lnTo>
                  <a:pt x="0" y="0"/>
                </a:lnTo>
                <a:lnTo>
                  <a:pt x="0" y="337625"/>
                </a:lnTo>
                <a:lnTo>
                  <a:pt x="239150" y="464234"/>
                </a:lnTo>
                <a:lnTo>
                  <a:pt x="225083" y="14067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5963045" y="3666347"/>
            <a:ext cx="457200" cy="648072"/>
            <a:chOff x="2411760" y="2852936"/>
            <a:chExt cx="457200" cy="648072"/>
          </a:xfrm>
        </p:grpSpPr>
        <p:sp>
          <p:nvSpPr>
            <p:cNvPr id="60" name="Овал 59"/>
            <p:cNvSpPr/>
            <p:nvPr/>
          </p:nvSpPr>
          <p:spPr>
            <a:xfrm>
              <a:off x="2411760" y="3429000"/>
              <a:ext cx="72008" cy="7200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2411760" y="2852936"/>
              <a:ext cx="457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</a:t>
              </a:r>
              <a:endPara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aphicFrame>
        <p:nvGraphicFramePr>
          <p:cNvPr id="102" name="Объект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17678"/>
              </p:ext>
            </p:extLst>
          </p:nvPr>
        </p:nvGraphicFramePr>
        <p:xfrm>
          <a:off x="4577992" y="331203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992" y="331203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7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5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5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2" grpId="0" animBg="1"/>
      <p:bldP spid="54" grpId="0" animBg="1"/>
      <p:bldP spid="552975" grpId="0"/>
      <p:bldP spid="553007" grpId="0"/>
      <p:bldP spid="49" grpId="0" animBg="1"/>
      <p:bldP spid="51" grpId="0"/>
      <p:bldP spid="57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40" name="Freeform 8"/>
          <p:cNvSpPr>
            <a:spLocks/>
          </p:cNvSpPr>
          <p:nvPr/>
        </p:nvSpPr>
        <p:spPr bwMode="auto">
          <a:xfrm>
            <a:off x="876300" y="2895600"/>
            <a:ext cx="3124200" cy="838200"/>
          </a:xfrm>
          <a:custGeom>
            <a:avLst/>
            <a:gdLst>
              <a:gd name="T0" fmla="*/ 0 w 1968"/>
              <a:gd name="T1" fmla="*/ 672 h 672"/>
              <a:gd name="T2" fmla="*/ 576 w 1968"/>
              <a:gd name="T3" fmla="*/ 0 h 672"/>
              <a:gd name="T4" fmla="*/ 1968 w 1968"/>
              <a:gd name="T5" fmla="*/ 0 h 672"/>
              <a:gd name="T6" fmla="*/ 1392 w 1968"/>
              <a:gd name="T7" fmla="*/ 672 h 672"/>
              <a:gd name="T8" fmla="*/ 0 w 1968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6041" name="Freeform 9"/>
          <p:cNvSpPr>
            <a:spLocks/>
          </p:cNvSpPr>
          <p:nvPr/>
        </p:nvSpPr>
        <p:spPr bwMode="auto">
          <a:xfrm>
            <a:off x="876300" y="1028700"/>
            <a:ext cx="2362200" cy="2705100"/>
          </a:xfrm>
          <a:custGeom>
            <a:avLst/>
            <a:gdLst>
              <a:gd name="T0" fmla="*/ 736 w 1488"/>
              <a:gd name="T1" fmla="*/ 1168 h 1704"/>
              <a:gd name="T2" fmla="*/ 1488 w 1488"/>
              <a:gd name="T3" fmla="*/ 0 h 1704"/>
              <a:gd name="T4" fmla="*/ 736 w 1488"/>
              <a:gd name="T5" fmla="*/ 560 h 1704"/>
              <a:gd name="T6" fmla="*/ 0 w 1488"/>
              <a:gd name="T7" fmla="*/ 1704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704">
                <a:moveTo>
                  <a:pt x="736" y="1168"/>
                </a:moveTo>
                <a:lnTo>
                  <a:pt x="1488" y="0"/>
                </a:lnTo>
                <a:lnTo>
                  <a:pt x="736" y="560"/>
                </a:lnTo>
                <a:lnTo>
                  <a:pt x="0" y="170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556068" name="Group 36"/>
          <p:cNvGrpSpPr>
            <a:grpSpLocks/>
          </p:cNvGrpSpPr>
          <p:nvPr/>
        </p:nvGrpSpPr>
        <p:grpSpPr bwMode="auto">
          <a:xfrm>
            <a:off x="1295400" y="1905000"/>
            <a:ext cx="2197100" cy="1524000"/>
            <a:chOff x="816" y="1200"/>
            <a:chExt cx="1384" cy="960"/>
          </a:xfrm>
        </p:grpSpPr>
        <p:sp>
          <p:nvSpPr>
            <p:cNvPr id="556042" name="Freeform 10"/>
            <p:cNvSpPr>
              <a:spLocks/>
            </p:cNvSpPr>
            <p:nvPr/>
          </p:nvSpPr>
          <p:spPr bwMode="auto">
            <a:xfrm>
              <a:off x="816" y="1200"/>
              <a:ext cx="1384" cy="957"/>
            </a:xfrm>
            <a:custGeom>
              <a:avLst/>
              <a:gdLst>
                <a:gd name="T0" fmla="*/ 638 w 1384"/>
                <a:gd name="T1" fmla="*/ 26 h 957"/>
                <a:gd name="T2" fmla="*/ 0 w 1384"/>
                <a:gd name="T3" fmla="*/ 957 h 957"/>
                <a:gd name="T4" fmla="*/ 1382 w 1384"/>
                <a:gd name="T5" fmla="*/ 928 h 957"/>
                <a:gd name="T6" fmla="*/ 1378 w 1384"/>
                <a:gd name="T7" fmla="*/ 892 h 957"/>
                <a:gd name="T8" fmla="*/ 1384 w 1384"/>
                <a:gd name="T9" fmla="*/ 913 h 957"/>
                <a:gd name="T10" fmla="*/ 1299 w 1384"/>
                <a:gd name="T11" fmla="*/ 573 h 957"/>
                <a:gd name="T12" fmla="*/ 1110 w 1384"/>
                <a:gd name="T13" fmla="*/ 318 h 957"/>
                <a:gd name="T14" fmla="*/ 901 w 1384"/>
                <a:gd name="T15" fmla="*/ 116 h 957"/>
                <a:gd name="T16" fmla="*/ 624 w 1384"/>
                <a:gd name="T17" fmla="*/ 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4" h="957">
                  <a:moveTo>
                    <a:pt x="638" y="26"/>
                  </a:moveTo>
                  <a:lnTo>
                    <a:pt x="0" y="957"/>
                  </a:lnTo>
                  <a:lnTo>
                    <a:pt x="1382" y="928"/>
                  </a:lnTo>
                  <a:lnTo>
                    <a:pt x="1378" y="892"/>
                  </a:lnTo>
                  <a:lnTo>
                    <a:pt x="1384" y="913"/>
                  </a:lnTo>
                  <a:lnTo>
                    <a:pt x="1299" y="573"/>
                  </a:lnTo>
                  <a:lnTo>
                    <a:pt x="1110" y="318"/>
                  </a:lnTo>
                  <a:lnTo>
                    <a:pt x="901" y="116"/>
                  </a:lnTo>
                  <a:lnTo>
                    <a:pt x="624" y="0"/>
                  </a:lnTo>
                </a:path>
              </a:pathLst>
            </a:cu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6067" name="Freeform 35"/>
            <p:cNvSpPr>
              <a:spLocks/>
            </p:cNvSpPr>
            <p:nvPr/>
          </p:nvSpPr>
          <p:spPr bwMode="auto">
            <a:xfrm>
              <a:off x="1008" y="1872"/>
              <a:ext cx="201" cy="288"/>
            </a:xfrm>
            <a:custGeom>
              <a:avLst/>
              <a:gdLst>
                <a:gd name="T0" fmla="*/ 0 w 201"/>
                <a:gd name="T1" fmla="*/ 0 h 288"/>
                <a:gd name="T2" fmla="*/ 136 w 201"/>
                <a:gd name="T3" fmla="*/ 72 h 288"/>
                <a:gd name="T4" fmla="*/ 192 w 201"/>
                <a:gd name="T5" fmla="*/ 192 h 288"/>
                <a:gd name="T6" fmla="*/ 192 w 201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288">
                  <a:moveTo>
                    <a:pt x="0" y="0"/>
                  </a:moveTo>
                  <a:cubicBezTo>
                    <a:pt x="22" y="12"/>
                    <a:pt x="104" y="40"/>
                    <a:pt x="136" y="72"/>
                  </a:cubicBezTo>
                  <a:cubicBezTo>
                    <a:pt x="168" y="104"/>
                    <a:pt x="183" y="156"/>
                    <a:pt x="192" y="192"/>
                  </a:cubicBezTo>
                  <a:cubicBezTo>
                    <a:pt x="201" y="228"/>
                    <a:pt x="196" y="256"/>
                    <a:pt x="192" y="28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56043" name="Freeform 11"/>
          <p:cNvSpPr>
            <a:spLocks/>
          </p:cNvSpPr>
          <p:nvPr/>
        </p:nvSpPr>
        <p:spPr bwMode="auto">
          <a:xfrm>
            <a:off x="1320800" y="2882900"/>
            <a:ext cx="2184400" cy="546100"/>
          </a:xfrm>
          <a:custGeom>
            <a:avLst/>
            <a:gdLst>
              <a:gd name="T0" fmla="*/ 1376 w 1376"/>
              <a:gd name="T1" fmla="*/ 8 h 344"/>
              <a:gd name="T2" fmla="*/ 456 w 1376"/>
              <a:gd name="T3" fmla="*/ 0 h 344"/>
              <a:gd name="T4" fmla="*/ 0 w 137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6044" name="Freeform 12"/>
          <p:cNvSpPr>
            <a:spLocks/>
          </p:cNvSpPr>
          <p:nvPr/>
        </p:nvSpPr>
        <p:spPr bwMode="auto">
          <a:xfrm>
            <a:off x="2070100" y="1866900"/>
            <a:ext cx="609600" cy="1016000"/>
          </a:xfrm>
          <a:custGeom>
            <a:avLst/>
            <a:gdLst>
              <a:gd name="T0" fmla="*/ 384 w 384"/>
              <a:gd name="T1" fmla="*/ 0 h 640"/>
              <a:gd name="T2" fmla="*/ 0 w 384"/>
              <a:gd name="T3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640">
                <a:moveTo>
                  <a:pt x="384" y="0"/>
                </a:moveTo>
                <a:lnTo>
                  <a:pt x="0" y="64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228600" y="152400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err="1" smtClean="0"/>
              <a:t>Двогранний</a:t>
            </a:r>
            <a:r>
              <a:rPr lang="ru-RU" sz="2400" dirty="0" smtClean="0"/>
              <a:t> кут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гострим</a:t>
            </a:r>
            <a:r>
              <a:rPr lang="ru-RU" sz="2400" dirty="0" smtClean="0"/>
              <a:t>, прямим, тупим</a:t>
            </a:r>
            <a:endParaRPr lang="ru-RU" sz="2400" dirty="0"/>
          </a:p>
        </p:txBody>
      </p:sp>
      <p:sp>
        <p:nvSpPr>
          <p:cNvPr id="556070" name="Freeform 38"/>
          <p:cNvSpPr>
            <a:spLocks/>
          </p:cNvSpPr>
          <p:nvPr/>
        </p:nvSpPr>
        <p:spPr bwMode="auto">
          <a:xfrm>
            <a:off x="2324100" y="5334000"/>
            <a:ext cx="3124200" cy="838200"/>
          </a:xfrm>
          <a:custGeom>
            <a:avLst/>
            <a:gdLst>
              <a:gd name="T0" fmla="*/ 0 w 1968"/>
              <a:gd name="T1" fmla="*/ 672 h 672"/>
              <a:gd name="T2" fmla="*/ 576 w 1968"/>
              <a:gd name="T3" fmla="*/ 0 h 672"/>
              <a:gd name="T4" fmla="*/ 1968 w 1968"/>
              <a:gd name="T5" fmla="*/ 0 h 672"/>
              <a:gd name="T6" fmla="*/ 1392 w 1968"/>
              <a:gd name="T7" fmla="*/ 672 h 672"/>
              <a:gd name="T8" fmla="*/ 0 w 1968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6071" name="Freeform 39"/>
          <p:cNvSpPr>
            <a:spLocks/>
          </p:cNvSpPr>
          <p:nvPr/>
        </p:nvSpPr>
        <p:spPr bwMode="auto">
          <a:xfrm>
            <a:off x="495300" y="4254500"/>
            <a:ext cx="2997200" cy="1917700"/>
          </a:xfrm>
          <a:custGeom>
            <a:avLst/>
            <a:gdLst>
              <a:gd name="T0" fmla="*/ 1888 w 1888"/>
              <a:gd name="T1" fmla="*/ 672 h 1208"/>
              <a:gd name="T2" fmla="*/ 768 w 1888"/>
              <a:gd name="T3" fmla="*/ 0 h 1208"/>
              <a:gd name="T4" fmla="*/ 0 w 1888"/>
              <a:gd name="T5" fmla="*/ 512 h 1208"/>
              <a:gd name="T6" fmla="*/ 1152 w 1888"/>
              <a:gd name="T7" fmla="*/ 12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8" h="1208">
                <a:moveTo>
                  <a:pt x="1888" y="672"/>
                </a:moveTo>
                <a:lnTo>
                  <a:pt x="768" y="0"/>
                </a:lnTo>
                <a:lnTo>
                  <a:pt x="0" y="512"/>
                </a:lnTo>
                <a:lnTo>
                  <a:pt x="1152" y="1208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8778596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grpSp>
        <p:nvGrpSpPr>
          <p:cNvPr id="556077" name="Group 45"/>
          <p:cNvGrpSpPr>
            <a:grpSpLocks/>
          </p:cNvGrpSpPr>
          <p:nvPr/>
        </p:nvGrpSpPr>
        <p:grpSpPr bwMode="auto">
          <a:xfrm>
            <a:off x="1181100" y="4229100"/>
            <a:ext cx="3759200" cy="1638300"/>
            <a:chOff x="744" y="2664"/>
            <a:chExt cx="2368" cy="1032"/>
          </a:xfrm>
        </p:grpSpPr>
        <p:sp>
          <p:nvSpPr>
            <p:cNvPr id="556073" name="Freeform 41"/>
            <p:cNvSpPr>
              <a:spLocks/>
            </p:cNvSpPr>
            <p:nvPr/>
          </p:nvSpPr>
          <p:spPr bwMode="auto">
            <a:xfrm>
              <a:off x="744" y="2664"/>
              <a:ext cx="2368" cy="1029"/>
            </a:xfrm>
            <a:custGeom>
              <a:avLst/>
              <a:gdLst>
                <a:gd name="T0" fmla="*/ 0 w 2368"/>
                <a:gd name="T1" fmla="*/ 432 h 1029"/>
                <a:gd name="T2" fmla="*/ 984 w 2368"/>
                <a:gd name="T3" fmla="*/ 1029 h 1029"/>
                <a:gd name="T4" fmla="*/ 2366 w 2368"/>
                <a:gd name="T5" fmla="*/ 1000 h 1029"/>
                <a:gd name="T6" fmla="*/ 2362 w 2368"/>
                <a:gd name="T7" fmla="*/ 964 h 1029"/>
                <a:gd name="T8" fmla="*/ 2368 w 2368"/>
                <a:gd name="T9" fmla="*/ 985 h 1029"/>
                <a:gd name="T10" fmla="*/ 2283 w 2368"/>
                <a:gd name="T11" fmla="*/ 645 h 1029"/>
                <a:gd name="T12" fmla="*/ 2094 w 2368"/>
                <a:gd name="T13" fmla="*/ 390 h 1029"/>
                <a:gd name="T14" fmla="*/ 1885 w 2368"/>
                <a:gd name="T15" fmla="*/ 188 h 1029"/>
                <a:gd name="T16" fmla="*/ 1552 w 2368"/>
                <a:gd name="T17" fmla="*/ 32 h 1029"/>
                <a:gd name="T18" fmla="*/ 1200 w 2368"/>
                <a:gd name="T19" fmla="*/ 0 h 1029"/>
                <a:gd name="T20" fmla="*/ 848 w 2368"/>
                <a:gd name="T21" fmla="*/ 16 h 1029"/>
                <a:gd name="T22" fmla="*/ 480 w 2368"/>
                <a:gd name="T23" fmla="*/ 128 h 1029"/>
                <a:gd name="T24" fmla="*/ 224 w 2368"/>
                <a:gd name="T25" fmla="*/ 288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8" h="1029">
                  <a:moveTo>
                    <a:pt x="0" y="432"/>
                  </a:moveTo>
                  <a:lnTo>
                    <a:pt x="984" y="1029"/>
                  </a:lnTo>
                  <a:lnTo>
                    <a:pt x="2366" y="1000"/>
                  </a:lnTo>
                  <a:lnTo>
                    <a:pt x="2362" y="964"/>
                  </a:lnTo>
                  <a:lnTo>
                    <a:pt x="2368" y="985"/>
                  </a:lnTo>
                  <a:lnTo>
                    <a:pt x="2283" y="645"/>
                  </a:lnTo>
                  <a:lnTo>
                    <a:pt x="2094" y="390"/>
                  </a:lnTo>
                  <a:lnTo>
                    <a:pt x="1885" y="188"/>
                  </a:lnTo>
                  <a:lnTo>
                    <a:pt x="1552" y="32"/>
                  </a:lnTo>
                  <a:lnTo>
                    <a:pt x="1200" y="0"/>
                  </a:lnTo>
                  <a:lnTo>
                    <a:pt x="848" y="16"/>
                  </a:lnTo>
                  <a:lnTo>
                    <a:pt x="480" y="128"/>
                  </a:lnTo>
                  <a:lnTo>
                    <a:pt x="224" y="288"/>
                  </a:lnTo>
                </a:path>
              </a:pathLst>
            </a:cu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FFCCFF"/>
                </a:gs>
              </a:gsLst>
              <a:path path="rect">
                <a:fillToRect t="100000" r="100000"/>
              </a:path>
            </a:gra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6074" name="Freeform 42"/>
            <p:cNvSpPr>
              <a:spLocks/>
            </p:cNvSpPr>
            <p:nvPr/>
          </p:nvSpPr>
          <p:spPr bwMode="auto">
            <a:xfrm>
              <a:off x="1496" y="3456"/>
              <a:ext cx="616" cy="240"/>
            </a:xfrm>
            <a:custGeom>
              <a:avLst/>
              <a:gdLst>
                <a:gd name="T0" fmla="*/ 0 w 616"/>
                <a:gd name="T1" fmla="*/ 104 h 240"/>
                <a:gd name="T2" fmla="*/ 208 w 616"/>
                <a:gd name="T3" fmla="*/ 8 h 240"/>
                <a:gd name="T4" fmla="*/ 480 w 616"/>
                <a:gd name="T5" fmla="*/ 56 h 240"/>
                <a:gd name="T6" fmla="*/ 616 w 616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40">
                  <a:moveTo>
                    <a:pt x="0" y="104"/>
                  </a:moveTo>
                  <a:cubicBezTo>
                    <a:pt x="32" y="88"/>
                    <a:pt x="128" y="16"/>
                    <a:pt x="208" y="8"/>
                  </a:cubicBezTo>
                  <a:cubicBezTo>
                    <a:pt x="288" y="0"/>
                    <a:pt x="412" y="17"/>
                    <a:pt x="480" y="56"/>
                  </a:cubicBezTo>
                  <a:cubicBezTo>
                    <a:pt x="548" y="95"/>
                    <a:pt x="588" y="202"/>
                    <a:pt x="616" y="24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6075" name="Freeform 43"/>
          <p:cNvSpPr>
            <a:spLocks/>
          </p:cNvSpPr>
          <p:nvPr/>
        </p:nvSpPr>
        <p:spPr bwMode="auto">
          <a:xfrm>
            <a:off x="2768600" y="5321300"/>
            <a:ext cx="2184400" cy="546100"/>
          </a:xfrm>
          <a:custGeom>
            <a:avLst/>
            <a:gdLst>
              <a:gd name="T0" fmla="*/ 1376 w 1376"/>
              <a:gd name="T1" fmla="*/ 8 h 344"/>
              <a:gd name="T2" fmla="*/ 456 w 1376"/>
              <a:gd name="T3" fmla="*/ 0 h 344"/>
              <a:gd name="T4" fmla="*/ 0 w 1376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6076" name="Freeform 44"/>
          <p:cNvSpPr>
            <a:spLocks/>
          </p:cNvSpPr>
          <p:nvPr/>
        </p:nvSpPr>
        <p:spPr bwMode="auto">
          <a:xfrm>
            <a:off x="1968500" y="4406900"/>
            <a:ext cx="1549400" cy="914400"/>
          </a:xfrm>
          <a:custGeom>
            <a:avLst/>
            <a:gdLst>
              <a:gd name="T0" fmla="*/ 0 w 976"/>
              <a:gd name="T1" fmla="*/ 0 h 576"/>
              <a:gd name="T2" fmla="*/ 976 w 976"/>
              <a:gd name="T3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76" h="576">
                <a:moveTo>
                  <a:pt x="0" y="0"/>
                </a:moveTo>
                <a:lnTo>
                  <a:pt x="976" y="57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4556502" y="1239864"/>
            <a:ext cx="1456840" cy="2882685"/>
          </a:xfrm>
          <a:custGeom>
            <a:avLst/>
            <a:gdLst>
              <a:gd name="connsiteX0" fmla="*/ 1425844 w 1456840"/>
              <a:gd name="connsiteY0" fmla="*/ 0 h 2882685"/>
              <a:gd name="connsiteX1" fmla="*/ 1456840 w 1456840"/>
              <a:gd name="connsiteY1" fmla="*/ 1441343 h 2882685"/>
              <a:gd name="connsiteX2" fmla="*/ 0 w 1456840"/>
              <a:gd name="connsiteY2" fmla="*/ 2882685 h 2882685"/>
              <a:gd name="connsiteX3" fmla="*/ 15498 w 1456840"/>
              <a:gd name="connsiteY3" fmla="*/ 1456841 h 2882685"/>
              <a:gd name="connsiteX4" fmla="*/ 1425844 w 1456840"/>
              <a:gd name="connsiteY4" fmla="*/ 0 h 288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840" h="2882685">
                <a:moveTo>
                  <a:pt x="1425844" y="0"/>
                </a:moveTo>
                <a:lnTo>
                  <a:pt x="1456840" y="1441343"/>
                </a:lnTo>
                <a:lnTo>
                  <a:pt x="0" y="2882685"/>
                </a:lnTo>
                <a:lnTo>
                  <a:pt x="15498" y="1456841"/>
                </a:lnTo>
                <a:lnTo>
                  <a:pt x="142584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4572000" y="2696705"/>
            <a:ext cx="3564610" cy="1456841"/>
          </a:xfrm>
          <a:custGeom>
            <a:avLst/>
            <a:gdLst>
              <a:gd name="connsiteX0" fmla="*/ 1441342 w 3564610"/>
              <a:gd name="connsiteY0" fmla="*/ 0 h 1456841"/>
              <a:gd name="connsiteX1" fmla="*/ 3564610 w 3564610"/>
              <a:gd name="connsiteY1" fmla="*/ 0 h 1456841"/>
              <a:gd name="connsiteX2" fmla="*/ 2154264 w 3564610"/>
              <a:gd name="connsiteY2" fmla="*/ 1441342 h 1456841"/>
              <a:gd name="connsiteX3" fmla="*/ 0 w 3564610"/>
              <a:gd name="connsiteY3" fmla="*/ 1456841 h 1456841"/>
              <a:gd name="connsiteX4" fmla="*/ 1441342 w 3564610"/>
              <a:gd name="connsiteY4" fmla="*/ 0 h 14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4610" h="1456841">
                <a:moveTo>
                  <a:pt x="1441342" y="0"/>
                </a:moveTo>
                <a:lnTo>
                  <a:pt x="3564610" y="0"/>
                </a:lnTo>
                <a:lnTo>
                  <a:pt x="2154264" y="1441342"/>
                </a:lnTo>
                <a:lnTo>
                  <a:pt x="0" y="1456841"/>
                </a:lnTo>
                <a:lnTo>
                  <a:pt x="144134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2" idx="0"/>
          </p:cNvCxnSpPr>
          <p:nvPr/>
        </p:nvCxnSpPr>
        <p:spPr>
          <a:xfrm flipH="1" flipV="1">
            <a:off x="5982346" y="1239864"/>
            <a:ext cx="30996" cy="1135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0"/>
            <a:endCxn id="2" idx="3"/>
          </p:cNvCxnSpPr>
          <p:nvPr/>
        </p:nvCxnSpPr>
        <p:spPr>
          <a:xfrm flipH="1">
            <a:off x="4572000" y="1239864"/>
            <a:ext cx="1410346" cy="1456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3"/>
            <a:endCxn id="3" idx="3"/>
          </p:cNvCxnSpPr>
          <p:nvPr/>
        </p:nvCxnSpPr>
        <p:spPr>
          <a:xfrm>
            <a:off x="4572000" y="2696705"/>
            <a:ext cx="0" cy="1456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2"/>
          </p:cNvCxnSpPr>
          <p:nvPr/>
        </p:nvCxnSpPr>
        <p:spPr>
          <a:xfrm flipV="1">
            <a:off x="4556502" y="3429000"/>
            <a:ext cx="728420" cy="6935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2"/>
            <a:endCxn id="3" idx="2"/>
          </p:cNvCxnSpPr>
          <p:nvPr/>
        </p:nvCxnSpPr>
        <p:spPr>
          <a:xfrm>
            <a:off x="4556502" y="4122549"/>
            <a:ext cx="2169762" cy="15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" idx="2"/>
            <a:endCxn id="3" idx="1"/>
          </p:cNvCxnSpPr>
          <p:nvPr/>
        </p:nvCxnSpPr>
        <p:spPr>
          <a:xfrm flipV="1">
            <a:off x="6726264" y="2696705"/>
            <a:ext cx="1410346" cy="14413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1"/>
          </p:cNvCxnSpPr>
          <p:nvPr/>
        </p:nvCxnSpPr>
        <p:spPr>
          <a:xfrm flipH="1">
            <a:off x="6927742" y="2696705"/>
            <a:ext cx="1208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6039" name="Группа 556038"/>
          <p:cNvGrpSpPr/>
          <p:nvPr/>
        </p:nvGrpSpPr>
        <p:grpSpPr>
          <a:xfrm>
            <a:off x="5301786" y="2111644"/>
            <a:ext cx="2154264" cy="1317356"/>
            <a:chOff x="5982346" y="4662622"/>
            <a:chExt cx="2154264" cy="1317356"/>
          </a:xfrm>
          <a:gradFill flip="none" rotWithShape="1">
            <a:gsLst>
              <a:gs pos="0">
                <a:srgbClr val="F6CAF4"/>
              </a:gs>
              <a:gs pos="7000">
                <a:schemeClr val="tx2">
                  <a:lumMod val="60000"/>
                  <a:lumOff val="40000"/>
                </a:schemeClr>
              </a:gs>
              <a:gs pos="100000">
                <a:srgbClr val="F6CAF4"/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4" name="Полилиния 3"/>
            <p:cNvSpPr/>
            <p:nvPr/>
          </p:nvSpPr>
          <p:spPr>
            <a:xfrm>
              <a:off x="5982346" y="4662622"/>
              <a:ext cx="2154264" cy="1317356"/>
            </a:xfrm>
            <a:custGeom>
              <a:avLst/>
              <a:gdLst>
                <a:gd name="connsiteX0" fmla="*/ 0 w 2154264"/>
                <a:gd name="connsiteY0" fmla="*/ 0 h 1317356"/>
                <a:gd name="connsiteX1" fmla="*/ 15498 w 2154264"/>
                <a:gd name="connsiteY1" fmla="*/ 1317356 h 1317356"/>
                <a:gd name="connsiteX2" fmla="*/ 2154264 w 2154264"/>
                <a:gd name="connsiteY2" fmla="*/ 1317356 h 1317356"/>
                <a:gd name="connsiteX3" fmla="*/ 2030278 w 2154264"/>
                <a:gd name="connsiteY3" fmla="*/ 898902 h 1317356"/>
                <a:gd name="connsiteX4" fmla="*/ 1689315 w 2154264"/>
                <a:gd name="connsiteY4" fmla="*/ 635431 h 1317356"/>
                <a:gd name="connsiteX5" fmla="*/ 1208868 w 2154264"/>
                <a:gd name="connsiteY5" fmla="*/ 371960 h 1317356"/>
                <a:gd name="connsiteX6" fmla="*/ 728420 w 2154264"/>
                <a:gd name="connsiteY6" fmla="*/ 216977 h 1317356"/>
                <a:gd name="connsiteX7" fmla="*/ 402956 w 2154264"/>
                <a:gd name="connsiteY7" fmla="*/ 123987 h 1317356"/>
                <a:gd name="connsiteX8" fmla="*/ 0 w 2154264"/>
                <a:gd name="connsiteY8" fmla="*/ 0 h 131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4264" h="1317356">
                  <a:moveTo>
                    <a:pt x="0" y="0"/>
                  </a:moveTo>
                  <a:lnTo>
                    <a:pt x="15498" y="1317356"/>
                  </a:lnTo>
                  <a:lnTo>
                    <a:pt x="2154264" y="1317356"/>
                  </a:lnTo>
                  <a:lnTo>
                    <a:pt x="2030278" y="898902"/>
                  </a:lnTo>
                  <a:lnTo>
                    <a:pt x="1689315" y="635431"/>
                  </a:lnTo>
                  <a:lnTo>
                    <a:pt x="1208868" y="371960"/>
                  </a:lnTo>
                  <a:lnTo>
                    <a:pt x="728420" y="216977"/>
                  </a:lnTo>
                  <a:lnTo>
                    <a:pt x="402956" y="1239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F0000">
                  <a:alpha val="5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6033" name="Прямая соединительная линия 556032"/>
            <p:cNvCxnSpPr/>
            <p:nvPr/>
          </p:nvCxnSpPr>
          <p:spPr>
            <a:xfrm>
              <a:off x="5988511" y="5610654"/>
              <a:ext cx="356452" cy="0"/>
            </a:xfrm>
            <a:prstGeom prst="line">
              <a:avLst/>
            </a:prstGeom>
            <a:grpFill/>
            <a:ln w="28575">
              <a:solidFill>
                <a:schemeClr val="tx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038" name="Прямая соединительная линия 556037"/>
            <p:cNvCxnSpPr/>
            <p:nvPr/>
          </p:nvCxnSpPr>
          <p:spPr>
            <a:xfrm>
              <a:off x="6344963" y="5587216"/>
              <a:ext cx="0" cy="357700"/>
            </a:xfrm>
            <a:prstGeom prst="line">
              <a:avLst/>
            </a:prstGeom>
            <a:grpFill/>
            <a:ln w="28575">
              <a:solidFill>
                <a:schemeClr val="tx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единительная линия 5"/>
          <p:cNvCxnSpPr>
            <a:stCxn id="556045" idx="0"/>
          </p:cNvCxnSpPr>
          <p:nvPr/>
        </p:nvCxnSpPr>
        <p:spPr>
          <a:xfrm flipV="1">
            <a:off x="6013342" y="2681206"/>
            <a:ext cx="914400" cy="154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6045" name="Freeform 13"/>
          <p:cNvSpPr>
            <a:spLocks/>
          </p:cNvSpPr>
          <p:nvPr/>
        </p:nvSpPr>
        <p:spPr bwMode="auto">
          <a:xfrm>
            <a:off x="5300437" y="2696704"/>
            <a:ext cx="712905" cy="725945"/>
          </a:xfrm>
          <a:custGeom>
            <a:avLst/>
            <a:gdLst>
              <a:gd name="T0" fmla="*/ 64 w 64"/>
              <a:gd name="T1" fmla="*/ 0 h 912"/>
              <a:gd name="T2" fmla="*/ 0 w 64"/>
              <a:gd name="T3" fmla="*/ 896 h 912"/>
              <a:gd name="T4" fmla="*/ 16 w 64"/>
              <a:gd name="T5" fmla="*/ 912 h 912"/>
              <a:gd name="T6" fmla="*/ 0 w 64"/>
              <a:gd name="T7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4" name="Прямая соединительная линия 13"/>
          <p:cNvCxnSpPr>
            <a:endCxn id="3" idx="0"/>
          </p:cNvCxnSpPr>
          <p:nvPr/>
        </p:nvCxnSpPr>
        <p:spPr>
          <a:xfrm>
            <a:off x="6013342" y="2374900"/>
            <a:ext cx="0" cy="3218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Двогранні</a:t>
            </a:r>
            <a:r>
              <a:rPr lang="ru-RU" sz="2800" dirty="0" smtClean="0"/>
              <a:t> кути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суміжними</a:t>
            </a:r>
            <a:r>
              <a:rPr lang="ru-RU" sz="2800" dirty="0" smtClean="0"/>
              <a:t> і </a:t>
            </a:r>
            <a:r>
              <a:rPr lang="ru-RU" sz="2800" dirty="0" err="1" smtClean="0"/>
              <a:t>вертикальними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 descr="C:\Users\Dolja\Desktop\ph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472608" cy="16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573016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Півплощина, яка обмежена ребром двогранного кута і ділить його на два рівні </a:t>
            </a:r>
            <a:r>
              <a:rPr lang="uk-UA" sz="2400" dirty="0" err="1"/>
              <a:t>двагранні</a:t>
            </a:r>
            <a:r>
              <a:rPr lang="uk-UA" sz="2400" dirty="0"/>
              <a:t> кути, називається </a:t>
            </a:r>
            <a:r>
              <a:rPr lang="uk-UA" sz="2400" dirty="0" err="1"/>
              <a:t>бісекторною</a:t>
            </a:r>
            <a:r>
              <a:rPr lang="uk-UA" sz="2400" dirty="0"/>
              <a:t> півплощиною, або </a:t>
            </a:r>
            <a:r>
              <a:rPr lang="uk-UA" sz="2400" b="1" i="1" dirty="0" err="1">
                <a:solidFill>
                  <a:srgbClr val="FF0000"/>
                </a:solidFill>
              </a:rPr>
              <a:t>бісектором</a:t>
            </a:r>
            <a:r>
              <a:rPr lang="uk-UA" sz="2400" dirty="0"/>
              <a:t> двогранного кута.</a:t>
            </a:r>
            <a:endParaRPr lang="ru-RU" sz="2400" dirty="0"/>
          </a:p>
        </p:txBody>
      </p:sp>
      <p:pic>
        <p:nvPicPr>
          <p:cNvPr id="4099" name="Picture 3" descr="C:\Users\Dolja\Desktop\phot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10868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lja\Desktop\ph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803859" cy="65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lja\Desktop\phot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771172" cy="654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lja\Desktop\phot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88649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lja\Desktop\photo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20" y="83238"/>
            <a:ext cx="5256584" cy="677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lja\Desktop\photo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6" y="260648"/>
            <a:ext cx="90297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789040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Д.з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вивчити конспект, прочитати параграф15, розібрати вправи на с. 107-108, виконати вправи 521, 526, 532 (б).</a:t>
            </a:r>
          </a:p>
          <a:p>
            <a:pPr algn="just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Зробити конспект параграфа 17, відповівши на питання на с.120. розібрати вправи на с. 121-122, виконати вправи 591, 592, 593.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44256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наступних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слайдах ваш конспект, який повинен бути як класна робота;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будуть завдання класної роботи, які вам потрібно переписати: деякі вже вирішені мною, а деякі вам потрібно вирішити самостійно за зразком (вони виділені маркером). Всі завдання повинні йти у тому порядку, у якому я їх вам даю (і самостійні теж).</a:t>
            </a:r>
          </a:p>
          <a:p>
            <a:pPr marL="4572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82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04867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03.11.14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робота</a:t>
            </a: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вогранні кути. Лінійний кут двогранного кута</a:t>
            </a:r>
          </a:p>
          <a:p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двогранного та многогранного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двогранні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тригранні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кути 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розв’язування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логічне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многогранних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просторову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уяву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спостережливість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наполегливість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 уроку.</a:t>
            </a:r>
          </a:p>
        </p:txBody>
      </p:sp>
    </p:spTree>
    <p:extLst>
      <p:ext uri="{BB962C8B-B14F-4D97-AF65-F5344CB8AC3E}">
        <p14:creationId xmlns:p14="http://schemas.microsoft.com/office/powerpoint/2010/main" val="6342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340768"/>
            <a:ext cx="6400800" cy="1761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 smtClean="0"/>
              <a:t>Відстань від точки до площини </a:t>
            </a:r>
            <a:r>
              <a:rPr lang="uk-UA" sz="2800" dirty="0" smtClean="0"/>
              <a:t>– це довжина перпендикуляра, опущеного з цієї точки до площини.</a:t>
            </a:r>
            <a:endParaRPr lang="ru-RU" sz="2800" dirty="0"/>
          </a:p>
        </p:txBody>
      </p:sp>
      <p:pic>
        <p:nvPicPr>
          <p:cNvPr id="2051" name="Picture 3" descr="C:\Users\Dolja\Desktop\p_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37" y="3284984"/>
            <a:ext cx="22494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9950271">
            <a:off x="2621652" y="3322706"/>
            <a:ext cx="3396641" cy="174026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346917" y="4654518"/>
            <a:ext cx="817479" cy="271586"/>
          </a:xfrm>
          <a:custGeom>
            <a:avLst/>
            <a:gdLst>
              <a:gd name="connsiteX0" fmla="*/ 0 w 817479"/>
              <a:gd name="connsiteY0" fmla="*/ 156633 h 271586"/>
              <a:gd name="connsiteX1" fmla="*/ 337625 w 817479"/>
              <a:gd name="connsiteY1" fmla="*/ 1888 h 271586"/>
              <a:gd name="connsiteX2" fmla="*/ 675249 w 817479"/>
              <a:gd name="connsiteY2" fmla="*/ 100362 h 271586"/>
              <a:gd name="connsiteX3" fmla="*/ 379828 w 817479"/>
              <a:gd name="connsiteY3" fmla="*/ 269174 h 271586"/>
              <a:gd name="connsiteX4" fmla="*/ 0 w 817479"/>
              <a:gd name="connsiteY4" fmla="*/ 156633 h 27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479" h="271586">
                <a:moveTo>
                  <a:pt x="0" y="156633"/>
                </a:moveTo>
                <a:cubicBezTo>
                  <a:pt x="355984" y="0"/>
                  <a:pt x="479769" y="1888"/>
                  <a:pt x="337625" y="1888"/>
                </a:cubicBezTo>
                <a:cubicBezTo>
                  <a:pt x="713407" y="117514"/>
                  <a:pt x="817479" y="171477"/>
                  <a:pt x="675249" y="100362"/>
                </a:cubicBezTo>
                <a:cubicBezTo>
                  <a:pt x="389874" y="271586"/>
                  <a:pt x="503266" y="269174"/>
                  <a:pt x="379828" y="269174"/>
                </a:cubicBezTo>
                <a:lnTo>
                  <a:pt x="0" y="156633"/>
                </a:lnTo>
                <a:close/>
              </a:path>
            </a:pathLst>
          </a:cu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88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endCxn id="20" idx="3"/>
          </p:cNvCxnSpPr>
          <p:nvPr/>
        </p:nvCxnSpPr>
        <p:spPr>
          <a:xfrm>
            <a:off x="2411759" y="1988840"/>
            <a:ext cx="2314986" cy="2934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835698" y="3789040"/>
            <a:ext cx="5112565" cy="26642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2405575" y="3770142"/>
            <a:ext cx="379828" cy="520504"/>
          </a:xfrm>
          <a:custGeom>
            <a:avLst/>
            <a:gdLst>
              <a:gd name="connsiteX0" fmla="*/ 0 w 379828"/>
              <a:gd name="connsiteY0" fmla="*/ 393895 h 520504"/>
              <a:gd name="connsiteX1" fmla="*/ 379828 w 379828"/>
              <a:gd name="connsiteY1" fmla="*/ 520504 h 520504"/>
              <a:gd name="connsiteX2" fmla="*/ 379828 w 379828"/>
              <a:gd name="connsiteY2" fmla="*/ 112541 h 520504"/>
              <a:gd name="connsiteX3" fmla="*/ 14068 w 379828"/>
              <a:gd name="connsiteY3" fmla="*/ 0 h 520504"/>
              <a:gd name="connsiteX4" fmla="*/ 0 w 379828"/>
              <a:gd name="connsiteY4" fmla="*/ 393895 h 52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28" h="520504">
                <a:moveTo>
                  <a:pt x="0" y="393895"/>
                </a:moveTo>
                <a:lnTo>
                  <a:pt x="379828" y="520504"/>
                </a:lnTo>
                <a:lnTo>
                  <a:pt x="379828" y="112541"/>
                </a:lnTo>
                <a:lnTo>
                  <a:pt x="14068" y="0"/>
                </a:lnTo>
                <a:lnTo>
                  <a:pt x="0" y="393895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endCxn id="5" idx="0"/>
          </p:cNvCxnSpPr>
          <p:nvPr/>
        </p:nvCxnSpPr>
        <p:spPr>
          <a:xfrm rot="5400000">
            <a:off x="1319411" y="3112718"/>
            <a:ext cx="21847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1760" y="4149080"/>
            <a:ext cx="2292991" cy="80808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 rot="153270">
            <a:off x="4139415" y="4627365"/>
            <a:ext cx="555245" cy="465180"/>
          </a:xfrm>
          <a:custGeom>
            <a:avLst/>
            <a:gdLst>
              <a:gd name="connsiteX0" fmla="*/ 14068 w 562708"/>
              <a:gd name="connsiteY0" fmla="*/ 140677 h 492369"/>
              <a:gd name="connsiteX1" fmla="*/ 253218 w 562708"/>
              <a:gd name="connsiteY1" fmla="*/ 492369 h 492369"/>
              <a:gd name="connsiteX2" fmla="*/ 562708 w 562708"/>
              <a:gd name="connsiteY2" fmla="*/ 309489 h 492369"/>
              <a:gd name="connsiteX3" fmla="*/ 309489 w 562708"/>
              <a:gd name="connsiteY3" fmla="*/ 0 h 492369"/>
              <a:gd name="connsiteX4" fmla="*/ 0 w 562708"/>
              <a:gd name="connsiteY4" fmla="*/ 211016 h 492369"/>
              <a:gd name="connsiteX5" fmla="*/ 42203 w 562708"/>
              <a:gd name="connsiteY5" fmla="*/ 182880 h 492369"/>
              <a:gd name="connsiteX6" fmla="*/ 14068 w 562708"/>
              <a:gd name="connsiteY6" fmla="*/ 140677 h 49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708" h="492369">
                <a:moveTo>
                  <a:pt x="14068" y="140677"/>
                </a:moveTo>
                <a:lnTo>
                  <a:pt x="253218" y="492369"/>
                </a:lnTo>
                <a:lnTo>
                  <a:pt x="562708" y="309489"/>
                </a:lnTo>
                <a:lnTo>
                  <a:pt x="309489" y="0"/>
                </a:lnTo>
                <a:lnTo>
                  <a:pt x="0" y="211016"/>
                </a:lnTo>
                <a:lnTo>
                  <a:pt x="42203" y="182880"/>
                </a:lnTo>
                <a:lnTo>
                  <a:pt x="14068" y="140677"/>
                </a:lnTo>
                <a:close/>
              </a:path>
            </a:pathLst>
          </a:custGeom>
          <a:solidFill>
            <a:schemeClr val="lt1">
              <a:alpha val="8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5461" y="296069"/>
            <a:ext cx="78890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Теорема (про три перпендикуляра):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пряма, проведена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через основу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перпендикулярна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вона перпендикулярна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(див. рисунок).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пряма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перпендикулярна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вона перпендикулярна і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1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35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7092280" y="1242949"/>
            <a:ext cx="1874520" cy="2743200"/>
          </a:xfrm>
          <a:custGeom>
            <a:avLst/>
            <a:gdLst>
              <a:gd name="connsiteX0" fmla="*/ 0 w 1874520"/>
              <a:gd name="connsiteY0" fmla="*/ 548640 h 2743200"/>
              <a:gd name="connsiteX1" fmla="*/ 487680 w 1874520"/>
              <a:gd name="connsiteY1" fmla="*/ 2743200 h 2743200"/>
              <a:gd name="connsiteX2" fmla="*/ 1874520 w 1874520"/>
              <a:gd name="connsiteY2" fmla="*/ 2240280 h 2743200"/>
              <a:gd name="connsiteX3" fmla="*/ 1402080 w 1874520"/>
              <a:gd name="connsiteY3" fmla="*/ 0 h 2743200"/>
              <a:gd name="connsiteX4" fmla="*/ 0 w 1874520"/>
              <a:gd name="connsiteY4" fmla="*/ 54864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2743200">
                <a:moveTo>
                  <a:pt x="0" y="548640"/>
                </a:moveTo>
                <a:lnTo>
                  <a:pt x="487680" y="2743200"/>
                </a:lnTo>
                <a:lnTo>
                  <a:pt x="1874520" y="2240280"/>
                </a:lnTo>
                <a:lnTo>
                  <a:pt x="1402080" y="0"/>
                </a:lnTo>
                <a:lnTo>
                  <a:pt x="0" y="548640"/>
                </a:lnTo>
                <a:close/>
              </a:path>
            </a:pathLst>
          </a:cu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>α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5892625" y="1181989"/>
            <a:ext cx="1722120" cy="2865120"/>
          </a:xfrm>
          <a:custGeom>
            <a:avLst/>
            <a:gdLst>
              <a:gd name="connsiteX0" fmla="*/ 1219200 w 1722120"/>
              <a:gd name="connsiteY0" fmla="*/ 655320 h 2865120"/>
              <a:gd name="connsiteX1" fmla="*/ 0 w 1722120"/>
              <a:gd name="connsiteY1" fmla="*/ 0 h 2865120"/>
              <a:gd name="connsiteX2" fmla="*/ 487680 w 1722120"/>
              <a:gd name="connsiteY2" fmla="*/ 2209800 h 2865120"/>
              <a:gd name="connsiteX3" fmla="*/ 1722120 w 1722120"/>
              <a:gd name="connsiteY3" fmla="*/ 2865120 h 2865120"/>
              <a:gd name="connsiteX4" fmla="*/ 1219200 w 1722120"/>
              <a:gd name="connsiteY4" fmla="*/ 65532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120" h="2865120">
                <a:moveTo>
                  <a:pt x="1219200" y="655320"/>
                </a:moveTo>
                <a:lnTo>
                  <a:pt x="0" y="0"/>
                </a:lnTo>
                <a:lnTo>
                  <a:pt x="487680" y="2209800"/>
                </a:lnTo>
                <a:lnTo>
                  <a:pt x="1722120" y="2865120"/>
                </a:lnTo>
                <a:lnTo>
                  <a:pt x="1219200" y="655320"/>
                </a:lnTo>
                <a:close/>
              </a:path>
            </a:pathLst>
          </a:cu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/>
              <a:t>β</a:t>
            </a:r>
            <a:endParaRPr lang="ru-RU" sz="3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76256" y="800289"/>
            <a:ext cx="816771" cy="3692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52759" y="1123157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80126" y="3904603"/>
            <a:ext cx="43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20194" y="1199323"/>
            <a:ext cx="56724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Двогранним</a:t>
            </a:r>
            <a:r>
              <a:rPr lang="ru-RU" sz="2400" b="1" i="1" dirty="0" smtClean="0">
                <a:solidFill>
                  <a:srgbClr val="FF0000"/>
                </a:solidFill>
              </a:rPr>
              <a:t> кутом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фігура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утворена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двома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півплощинами</a:t>
            </a:r>
            <a:r>
              <a:rPr lang="ru-RU" sz="2400" dirty="0" smtClean="0"/>
              <a:t> </a:t>
            </a:r>
            <a:r>
              <a:rPr lang="el-GR" sz="2400" dirty="0"/>
              <a:t>α</a:t>
            </a:r>
            <a:r>
              <a:rPr lang="ru-RU" sz="2400" dirty="0"/>
              <a:t>  та β 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спільною</a:t>
            </a:r>
            <a:r>
              <a:rPr lang="ru-RU" sz="2400" dirty="0" smtClean="0"/>
              <a:t> </a:t>
            </a:r>
            <a:r>
              <a:rPr lang="ru-RU" sz="2400" dirty="0"/>
              <a:t>прямою М</a:t>
            </a:r>
            <a:r>
              <a:rPr lang="en-US" sz="2400" dirty="0"/>
              <a:t>N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обмежує.</a:t>
            </a:r>
          </a:p>
          <a:p>
            <a:endParaRPr lang="uk-UA" sz="2400" dirty="0"/>
          </a:p>
          <a:p>
            <a:endParaRPr lang="ru-RU" sz="2400" dirty="0" smtClean="0"/>
          </a:p>
          <a:p>
            <a:endParaRPr lang="uk-UA" sz="2400" dirty="0"/>
          </a:p>
          <a:p>
            <a:r>
              <a:rPr lang="uk-UA" sz="2400" dirty="0" smtClean="0"/>
              <a:t>Півплощини </a:t>
            </a:r>
            <a:r>
              <a:rPr lang="el-GR" sz="2400" dirty="0"/>
              <a:t>α</a:t>
            </a:r>
            <a:r>
              <a:rPr lang="ru-RU" sz="2400" dirty="0"/>
              <a:t>  та β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гранями </a:t>
            </a:r>
            <a:r>
              <a:rPr lang="ru-RU" sz="2400" dirty="0"/>
              <a:t>двогранного кута.</a:t>
            </a:r>
          </a:p>
          <a:p>
            <a:endParaRPr lang="ru-RU" sz="2400" b="1" i="1" dirty="0"/>
          </a:p>
          <a:p>
            <a:r>
              <a:rPr lang="ru-RU" sz="2400" dirty="0" smtClean="0"/>
              <a:t>Пряму </a:t>
            </a:r>
            <a:r>
              <a:rPr lang="ru-RU" sz="2400" dirty="0"/>
              <a:t>М</a:t>
            </a:r>
            <a:r>
              <a:rPr lang="en-US" sz="2400" dirty="0"/>
              <a:t>N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обмежує, - </a:t>
            </a:r>
            <a:r>
              <a:rPr lang="ru-RU" sz="2400" b="1" i="1" dirty="0" smtClean="0">
                <a:solidFill>
                  <a:srgbClr val="FF0000"/>
                </a:solidFill>
              </a:rPr>
              <a:t>ребром</a:t>
            </a:r>
            <a:r>
              <a:rPr lang="ru-RU" sz="2400" dirty="0" smtClean="0"/>
              <a:t> двогранного кута.</a:t>
            </a:r>
            <a:endParaRPr lang="ru-RU" sz="2400" dirty="0" smtClean="0"/>
          </a:p>
          <a:p>
            <a:endParaRPr lang="uk-UA" sz="2400" dirty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02121" y="219248"/>
            <a:ext cx="3077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34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2928" y="1844824"/>
            <a:ext cx="4587240" cy="2712720"/>
            <a:chOff x="0" y="1844040"/>
            <a:chExt cx="4587240" cy="2712720"/>
          </a:xfrm>
        </p:grpSpPr>
        <p:sp>
          <p:nvSpPr>
            <p:cNvPr id="6" name="Полилиния 5"/>
            <p:cNvSpPr/>
            <p:nvPr/>
          </p:nvSpPr>
          <p:spPr>
            <a:xfrm>
              <a:off x="1615440" y="1844040"/>
              <a:ext cx="2971800" cy="2575560"/>
            </a:xfrm>
            <a:custGeom>
              <a:avLst/>
              <a:gdLst>
                <a:gd name="connsiteX0" fmla="*/ 1143000 w 2971800"/>
                <a:gd name="connsiteY0" fmla="*/ 304800 h 2575560"/>
                <a:gd name="connsiteX1" fmla="*/ 2971800 w 2971800"/>
                <a:gd name="connsiteY1" fmla="*/ 0 h 2575560"/>
                <a:gd name="connsiteX2" fmla="*/ 1813560 w 2971800"/>
                <a:gd name="connsiteY2" fmla="*/ 2575560 h 2575560"/>
                <a:gd name="connsiteX3" fmla="*/ 0 w 2971800"/>
                <a:gd name="connsiteY3" fmla="*/ 2529840 h 2575560"/>
                <a:gd name="connsiteX4" fmla="*/ 1143000 w 2971800"/>
                <a:gd name="connsiteY4" fmla="*/ 304800 h 257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800" h="2575560">
                  <a:moveTo>
                    <a:pt x="1143000" y="304800"/>
                  </a:moveTo>
                  <a:lnTo>
                    <a:pt x="2971800" y="0"/>
                  </a:lnTo>
                  <a:lnTo>
                    <a:pt x="1813560" y="2575560"/>
                  </a:lnTo>
                  <a:lnTo>
                    <a:pt x="0" y="2529840"/>
                  </a:lnTo>
                  <a:lnTo>
                    <a:pt x="1143000" y="304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0" y="4373880"/>
              <a:ext cx="3398520" cy="182880"/>
            </a:xfrm>
            <a:custGeom>
              <a:avLst/>
              <a:gdLst>
                <a:gd name="connsiteX0" fmla="*/ 1584960 w 3398520"/>
                <a:gd name="connsiteY0" fmla="*/ 0 h 182880"/>
                <a:gd name="connsiteX1" fmla="*/ 3398520 w 3398520"/>
                <a:gd name="connsiteY1" fmla="*/ 45720 h 182880"/>
                <a:gd name="connsiteX2" fmla="*/ 1188720 w 3398520"/>
                <a:gd name="connsiteY2" fmla="*/ 182880 h 182880"/>
                <a:gd name="connsiteX3" fmla="*/ 0 w 3398520"/>
                <a:gd name="connsiteY3" fmla="*/ 91440 h 182880"/>
                <a:gd name="connsiteX4" fmla="*/ 1584960 w 3398520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520" h="182880">
                  <a:moveTo>
                    <a:pt x="1584960" y="0"/>
                  </a:moveTo>
                  <a:lnTo>
                    <a:pt x="3398520" y="45720"/>
                  </a:lnTo>
                  <a:lnTo>
                    <a:pt x="1188720" y="182880"/>
                  </a:lnTo>
                  <a:lnTo>
                    <a:pt x="0" y="91440"/>
                  </a:lnTo>
                  <a:lnTo>
                    <a:pt x="158496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20384"/>
            <a:ext cx="5144837" cy="300458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953000" y="4191000"/>
            <a:ext cx="3718560" cy="2362200"/>
            <a:chOff x="4953000" y="4191000"/>
            <a:chExt cx="3718560" cy="2362200"/>
          </a:xfrm>
        </p:grpSpPr>
        <p:sp>
          <p:nvSpPr>
            <p:cNvPr id="11" name="Полилиния 10"/>
            <p:cNvSpPr/>
            <p:nvPr/>
          </p:nvSpPr>
          <p:spPr>
            <a:xfrm>
              <a:off x="6202680" y="4312920"/>
              <a:ext cx="2468880" cy="2240280"/>
            </a:xfrm>
            <a:custGeom>
              <a:avLst/>
              <a:gdLst>
                <a:gd name="connsiteX0" fmla="*/ 0 w 2468880"/>
                <a:gd name="connsiteY0" fmla="*/ 289560 h 2240280"/>
                <a:gd name="connsiteX1" fmla="*/ 1524000 w 2468880"/>
                <a:gd name="connsiteY1" fmla="*/ 0 h 2240280"/>
                <a:gd name="connsiteX2" fmla="*/ 2468880 w 2468880"/>
                <a:gd name="connsiteY2" fmla="*/ 1996440 h 2240280"/>
                <a:gd name="connsiteX3" fmla="*/ 640080 w 2468880"/>
                <a:gd name="connsiteY3" fmla="*/ 2240280 h 2240280"/>
                <a:gd name="connsiteX4" fmla="*/ 0 w 2468880"/>
                <a:gd name="connsiteY4" fmla="*/ 28956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880" h="2240280">
                  <a:moveTo>
                    <a:pt x="0" y="289560"/>
                  </a:moveTo>
                  <a:lnTo>
                    <a:pt x="1524000" y="0"/>
                  </a:lnTo>
                  <a:lnTo>
                    <a:pt x="2468880" y="1996440"/>
                  </a:lnTo>
                  <a:lnTo>
                    <a:pt x="640080" y="2240280"/>
                  </a:lnTo>
                  <a:lnTo>
                    <a:pt x="0" y="28956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953000" y="4191000"/>
              <a:ext cx="1920240" cy="2346960"/>
            </a:xfrm>
            <a:custGeom>
              <a:avLst/>
              <a:gdLst>
                <a:gd name="connsiteX0" fmla="*/ 1249680 w 1920240"/>
                <a:gd name="connsiteY0" fmla="*/ 411480 h 2346960"/>
                <a:gd name="connsiteX1" fmla="*/ 1249680 w 1920240"/>
                <a:gd name="connsiteY1" fmla="*/ 411480 h 2346960"/>
                <a:gd name="connsiteX2" fmla="*/ 0 w 1920240"/>
                <a:gd name="connsiteY2" fmla="*/ 0 h 2346960"/>
                <a:gd name="connsiteX3" fmla="*/ 198120 w 1920240"/>
                <a:gd name="connsiteY3" fmla="*/ 1905000 h 2346960"/>
                <a:gd name="connsiteX4" fmla="*/ 1920240 w 1920240"/>
                <a:gd name="connsiteY4" fmla="*/ 2346960 h 2346960"/>
                <a:gd name="connsiteX5" fmla="*/ 1249680 w 1920240"/>
                <a:gd name="connsiteY5" fmla="*/ 411480 h 23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0240" h="2346960">
                  <a:moveTo>
                    <a:pt x="1249680" y="411480"/>
                  </a:moveTo>
                  <a:lnTo>
                    <a:pt x="1249680" y="411480"/>
                  </a:lnTo>
                  <a:lnTo>
                    <a:pt x="0" y="0"/>
                  </a:lnTo>
                  <a:lnTo>
                    <a:pt x="198120" y="1905000"/>
                  </a:lnTo>
                  <a:lnTo>
                    <a:pt x="1920240" y="2346960"/>
                  </a:lnTo>
                  <a:lnTo>
                    <a:pt x="1249680" y="41148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629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76045" y="1242204"/>
            <a:ext cx="4295955" cy="5055079"/>
            <a:chOff x="276045" y="1242204"/>
            <a:chExt cx="4295955" cy="5055079"/>
          </a:xfrm>
        </p:grpSpPr>
        <p:sp>
          <p:nvSpPr>
            <p:cNvPr id="3" name="Полилиния 2"/>
            <p:cNvSpPr/>
            <p:nvPr/>
          </p:nvSpPr>
          <p:spPr>
            <a:xfrm>
              <a:off x="276045" y="1242204"/>
              <a:ext cx="2139351" cy="5055079"/>
            </a:xfrm>
            <a:custGeom>
              <a:avLst/>
              <a:gdLst>
                <a:gd name="connsiteX0" fmla="*/ 2139351 w 2139351"/>
                <a:gd name="connsiteY0" fmla="*/ 0 h 5055079"/>
                <a:gd name="connsiteX1" fmla="*/ 0 w 2139351"/>
                <a:gd name="connsiteY1" fmla="*/ 2173856 h 5055079"/>
                <a:gd name="connsiteX2" fmla="*/ 0 w 2139351"/>
                <a:gd name="connsiteY2" fmla="*/ 5055079 h 5055079"/>
                <a:gd name="connsiteX3" fmla="*/ 2122098 w 2139351"/>
                <a:gd name="connsiteY3" fmla="*/ 2863970 h 5055079"/>
                <a:gd name="connsiteX4" fmla="*/ 2139351 w 2139351"/>
                <a:gd name="connsiteY4" fmla="*/ 0 h 505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351" h="5055079">
                  <a:moveTo>
                    <a:pt x="2139351" y="0"/>
                  </a:moveTo>
                  <a:lnTo>
                    <a:pt x="0" y="2173856"/>
                  </a:lnTo>
                  <a:lnTo>
                    <a:pt x="0" y="5055079"/>
                  </a:lnTo>
                  <a:lnTo>
                    <a:pt x="2122098" y="2863970"/>
                  </a:lnTo>
                  <a:lnTo>
                    <a:pt x="213935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39999">
                  <a:srgbClr val="F6F49A"/>
                </a:gs>
                <a:gs pos="70000">
                  <a:schemeClr val="bg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415396" y="1242204"/>
              <a:ext cx="2156604" cy="3640347"/>
            </a:xfrm>
            <a:custGeom>
              <a:avLst/>
              <a:gdLst>
                <a:gd name="connsiteX0" fmla="*/ 17253 w 2156604"/>
                <a:gd name="connsiteY0" fmla="*/ 0 h 3640347"/>
                <a:gd name="connsiteX1" fmla="*/ 2139351 w 2156604"/>
                <a:gd name="connsiteY1" fmla="*/ 741871 h 3640347"/>
                <a:gd name="connsiteX2" fmla="*/ 2156604 w 2156604"/>
                <a:gd name="connsiteY2" fmla="*/ 3640347 h 3640347"/>
                <a:gd name="connsiteX3" fmla="*/ 0 w 2156604"/>
                <a:gd name="connsiteY3" fmla="*/ 2863970 h 3640347"/>
                <a:gd name="connsiteX4" fmla="*/ 17253 w 2156604"/>
                <a:gd name="connsiteY4" fmla="*/ 0 h 364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604" h="3640347">
                  <a:moveTo>
                    <a:pt x="17253" y="0"/>
                  </a:moveTo>
                  <a:lnTo>
                    <a:pt x="2139351" y="741871"/>
                  </a:lnTo>
                  <a:lnTo>
                    <a:pt x="2156604" y="3640347"/>
                  </a:lnTo>
                  <a:lnTo>
                    <a:pt x="0" y="2863970"/>
                  </a:lnTo>
                  <a:lnTo>
                    <a:pt x="17253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99592" y="3296967"/>
            <a:ext cx="615002" cy="832601"/>
            <a:chOff x="2325386" y="1890649"/>
            <a:chExt cx="622707" cy="875808"/>
          </a:xfrm>
        </p:grpSpPr>
        <p:sp>
          <p:nvSpPr>
            <p:cNvPr id="41" name="Овал 40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15396" y="1890649"/>
              <a:ext cx="532697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779911" y="2462567"/>
            <a:ext cx="629429" cy="832601"/>
            <a:chOff x="2325386" y="1890649"/>
            <a:chExt cx="637315" cy="875808"/>
          </a:xfrm>
        </p:grpSpPr>
        <p:sp>
          <p:nvSpPr>
            <p:cNvPr id="45" name="Овал 44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15396" y="1890649"/>
              <a:ext cx="547305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</a:rPr>
                <a:t>D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317140" y="542654"/>
            <a:ext cx="571720" cy="832601"/>
            <a:chOff x="2325386" y="1890649"/>
            <a:chExt cx="578883" cy="875808"/>
          </a:xfrm>
        </p:grpSpPr>
        <p:sp>
          <p:nvSpPr>
            <p:cNvPr id="48" name="Овал 47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15396" y="1890649"/>
              <a:ext cx="488873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</a:rPr>
                <a:t>C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317140" y="3385660"/>
            <a:ext cx="629429" cy="832601"/>
            <a:chOff x="2325386" y="1890649"/>
            <a:chExt cx="637315" cy="875808"/>
          </a:xfrm>
        </p:grpSpPr>
        <p:sp>
          <p:nvSpPr>
            <p:cNvPr id="51" name="Овал 50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15396" y="1890649"/>
              <a:ext cx="547305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</a:rPr>
                <a:t>H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54" name="Прямая соединительная линия 53"/>
          <p:cNvCxnSpPr/>
          <p:nvPr/>
        </p:nvCxnSpPr>
        <p:spPr>
          <a:xfrm flipH="1">
            <a:off x="2406036" y="1242204"/>
            <a:ext cx="9360" cy="2855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47"/>
              <p:cNvSpPr>
                <a:spLocks noChangeArrowheads="1"/>
              </p:cNvSpPr>
              <p:nvPr/>
            </p:nvSpPr>
            <p:spPr bwMode="auto">
              <a:xfrm>
                <a:off x="3635896" y="339675"/>
                <a:ext cx="550810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Кут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між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площинами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АСН та СН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це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двогранний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кут АСН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uk-UA" sz="24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a:fld id="{22C829A0-0A47-411C-BA04-05B7AF017484}" type="mathplaceholder">
                      <a:rPr lang="uk-UA" sz="2400" i="1" smtClean="0">
                        <a:latin typeface="Cambria Math"/>
                        <a:cs typeface="Times New Roman" pitchFamily="18" charset="0"/>
                      </a:rPr>
                      <a:t>Место для формулы.</a:t>
                    </a:fld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де СН ребро.</a:t>
                </a:r>
              </a:p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Точки А та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лежать на гранях </a:t>
                </a:r>
                <a:r>
                  <a:rPr lang="ru-RU" sz="2400" dirty="0" err="1" smtClean="0">
                    <a:latin typeface="Times New Roman" pitchFamily="18" charset="0"/>
                    <a:cs typeface="Times New Roman" pitchFamily="18" charset="0"/>
                  </a:rPr>
                  <a:t>цього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кута. </a:t>
                </a:r>
                <a:endParaRPr lang="uk-UA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5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339675"/>
                <a:ext cx="5508104" cy="2308324"/>
              </a:xfrm>
              <a:prstGeom prst="rect">
                <a:avLst/>
              </a:prstGeom>
              <a:blipFill rotWithShape="1">
                <a:blip r:embed="rId2"/>
                <a:stretch>
                  <a:fillRect t="-21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189782" y="2432650"/>
            <a:ext cx="4399472" cy="2777706"/>
            <a:chOff x="189782" y="2432650"/>
            <a:chExt cx="4399472" cy="2777706"/>
          </a:xfrm>
        </p:grpSpPr>
        <p:sp>
          <p:nvSpPr>
            <p:cNvPr id="2" name="Полилиния 1"/>
            <p:cNvSpPr/>
            <p:nvPr/>
          </p:nvSpPr>
          <p:spPr>
            <a:xfrm>
              <a:off x="189782" y="2432650"/>
              <a:ext cx="4399472" cy="2777706"/>
            </a:xfrm>
            <a:custGeom>
              <a:avLst/>
              <a:gdLst>
                <a:gd name="connsiteX0" fmla="*/ 0 w 2881223"/>
                <a:gd name="connsiteY0" fmla="*/ 1587260 h 1621766"/>
                <a:gd name="connsiteX1" fmla="*/ 1397479 w 2881223"/>
                <a:gd name="connsiteY1" fmla="*/ 0 h 1621766"/>
                <a:gd name="connsiteX2" fmla="*/ 2881223 w 2881223"/>
                <a:gd name="connsiteY2" fmla="*/ 776377 h 1621766"/>
                <a:gd name="connsiteX3" fmla="*/ 2743200 w 2881223"/>
                <a:gd name="connsiteY3" fmla="*/ 1259457 h 1621766"/>
                <a:gd name="connsiteX4" fmla="*/ 2380891 w 2881223"/>
                <a:gd name="connsiteY4" fmla="*/ 1328468 h 1621766"/>
                <a:gd name="connsiteX5" fmla="*/ 2001328 w 2881223"/>
                <a:gd name="connsiteY5" fmla="*/ 1483743 h 1621766"/>
                <a:gd name="connsiteX6" fmla="*/ 1552755 w 2881223"/>
                <a:gd name="connsiteY6" fmla="*/ 1621766 h 1621766"/>
                <a:gd name="connsiteX7" fmla="*/ 1017917 w 2881223"/>
                <a:gd name="connsiteY7" fmla="*/ 1518249 h 1621766"/>
                <a:gd name="connsiteX8" fmla="*/ 258792 w 2881223"/>
                <a:gd name="connsiteY8" fmla="*/ 1570008 h 1621766"/>
                <a:gd name="connsiteX9" fmla="*/ 0 w 2881223"/>
                <a:gd name="connsiteY9" fmla="*/ 1587260 h 1621766"/>
                <a:gd name="connsiteX0" fmla="*/ 0 w 3571336"/>
                <a:gd name="connsiteY0" fmla="*/ 1587260 h 1621766"/>
                <a:gd name="connsiteX1" fmla="*/ 1397479 w 3571336"/>
                <a:gd name="connsiteY1" fmla="*/ 0 h 1621766"/>
                <a:gd name="connsiteX2" fmla="*/ 3571336 w 3571336"/>
                <a:gd name="connsiteY2" fmla="*/ 1121433 h 1621766"/>
                <a:gd name="connsiteX3" fmla="*/ 2743200 w 3571336"/>
                <a:gd name="connsiteY3" fmla="*/ 1259457 h 1621766"/>
                <a:gd name="connsiteX4" fmla="*/ 2380891 w 3571336"/>
                <a:gd name="connsiteY4" fmla="*/ 1328468 h 1621766"/>
                <a:gd name="connsiteX5" fmla="*/ 2001328 w 3571336"/>
                <a:gd name="connsiteY5" fmla="*/ 1483743 h 1621766"/>
                <a:gd name="connsiteX6" fmla="*/ 1552755 w 3571336"/>
                <a:gd name="connsiteY6" fmla="*/ 1621766 h 1621766"/>
                <a:gd name="connsiteX7" fmla="*/ 1017917 w 3571336"/>
                <a:gd name="connsiteY7" fmla="*/ 1518249 h 1621766"/>
                <a:gd name="connsiteX8" fmla="*/ 258792 w 3571336"/>
                <a:gd name="connsiteY8" fmla="*/ 1570008 h 1621766"/>
                <a:gd name="connsiteX9" fmla="*/ 0 w 3571336"/>
                <a:gd name="connsiteY9" fmla="*/ 1587260 h 1621766"/>
                <a:gd name="connsiteX0" fmla="*/ 0 w 4399472"/>
                <a:gd name="connsiteY0" fmla="*/ 2467155 h 2467155"/>
                <a:gd name="connsiteX1" fmla="*/ 2225615 w 4399472"/>
                <a:gd name="connsiteY1" fmla="*/ 0 h 2467155"/>
                <a:gd name="connsiteX2" fmla="*/ 4399472 w 4399472"/>
                <a:gd name="connsiteY2" fmla="*/ 1121433 h 2467155"/>
                <a:gd name="connsiteX3" fmla="*/ 3571336 w 4399472"/>
                <a:gd name="connsiteY3" fmla="*/ 1259457 h 2467155"/>
                <a:gd name="connsiteX4" fmla="*/ 3209027 w 4399472"/>
                <a:gd name="connsiteY4" fmla="*/ 1328468 h 2467155"/>
                <a:gd name="connsiteX5" fmla="*/ 2829464 w 4399472"/>
                <a:gd name="connsiteY5" fmla="*/ 1483743 h 2467155"/>
                <a:gd name="connsiteX6" fmla="*/ 2380891 w 4399472"/>
                <a:gd name="connsiteY6" fmla="*/ 1621766 h 2467155"/>
                <a:gd name="connsiteX7" fmla="*/ 1846053 w 4399472"/>
                <a:gd name="connsiteY7" fmla="*/ 1518249 h 2467155"/>
                <a:gd name="connsiteX8" fmla="*/ 1086928 w 4399472"/>
                <a:gd name="connsiteY8" fmla="*/ 1570008 h 2467155"/>
                <a:gd name="connsiteX9" fmla="*/ 0 w 4399472"/>
                <a:gd name="connsiteY9" fmla="*/ 2467155 h 2467155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380891 w 4399472"/>
                <a:gd name="connsiteY6" fmla="*/ 1621766 h 2932982"/>
                <a:gd name="connsiteX7" fmla="*/ 1846053 w 4399472"/>
                <a:gd name="connsiteY7" fmla="*/ 1518249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380891 w 4399472"/>
                <a:gd name="connsiteY6" fmla="*/ 1621766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2829464 w 4399472"/>
                <a:gd name="connsiteY5" fmla="*/ 1483743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3209027 w 4399472"/>
                <a:gd name="connsiteY4" fmla="*/ 1328468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3571336 w 4399472"/>
                <a:gd name="connsiteY3" fmla="*/ 1259457 h 2932982"/>
                <a:gd name="connsiteX4" fmla="*/ 4209691 w 4399472"/>
                <a:gd name="connsiteY4" fmla="*/ 1863306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932982"/>
                <a:gd name="connsiteX1" fmla="*/ 2225615 w 4399472"/>
                <a:gd name="connsiteY1" fmla="*/ 0 h 2932982"/>
                <a:gd name="connsiteX2" fmla="*/ 4399472 w 4399472"/>
                <a:gd name="connsiteY2" fmla="*/ 1121433 h 2932982"/>
                <a:gd name="connsiteX3" fmla="*/ 4347714 w 4399472"/>
                <a:gd name="connsiteY3" fmla="*/ 1535502 h 2932982"/>
                <a:gd name="connsiteX4" fmla="*/ 4209691 w 4399472"/>
                <a:gd name="connsiteY4" fmla="*/ 1863306 h 2932982"/>
                <a:gd name="connsiteX5" fmla="*/ 3640347 w 4399472"/>
                <a:gd name="connsiteY5" fmla="*/ 2311879 h 2932982"/>
                <a:gd name="connsiteX6" fmla="*/ 2967487 w 4399472"/>
                <a:gd name="connsiteY6" fmla="*/ 2587925 h 2932982"/>
                <a:gd name="connsiteX7" fmla="*/ 2122098 w 4399472"/>
                <a:gd name="connsiteY7" fmla="*/ 2777706 h 2932982"/>
                <a:gd name="connsiteX8" fmla="*/ 1086928 w 4399472"/>
                <a:gd name="connsiteY8" fmla="*/ 2932982 h 2932982"/>
                <a:gd name="connsiteX9" fmla="*/ 0 w 4399472"/>
                <a:gd name="connsiteY9" fmla="*/ 2467155 h 2932982"/>
                <a:gd name="connsiteX0" fmla="*/ 0 w 4399472"/>
                <a:gd name="connsiteY0" fmla="*/ 2467155 h 2777706"/>
                <a:gd name="connsiteX1" fmla="*/ 2225615 w 4399472"/>
                <a:gd name="connsiteY1" fmla="*/ 0 h 2777706"/>
                <a:gd name="connsiteX2" fmla="*/ 4399472 w 4399472"/>
                <a:gd name="connsiteY2" fmla="*/ 1121433 h 2777706"/>
                <a:gd name="connsiteX3" fmla="*/ 4347714 w 4399472"/>
                <a:gd name="connsiteY3" fmla="*/ 1535502 h 2777706"/>
                <a:gd name="connsiteX4" fmla="*/ 4209691 w 4399472"/>
                <a:gd name="connsiteY4" fmla="*/ 1863306 h 2777706"/>
                <a:gd name="connsiteX5" fmla="*/ 3640347 w 4399472"/>
                <a:gd name="connsiteY5" fmla="*/ 2311879 h 2777706"/>
                <a:gd name="connsiteX6" fmla="*/ 2967487 w 4399472"/>
                <a:gd name="connsiteY6" fmla="*/ 2587925 h 2777706"/>
                <a:gd name="connsiteX7" fmla="*/ 2122098 w 4399472"/>
                <a:gd name="connsiteY7" fmla="*/ 2777706 h 2777706"/>
                <a:gd name="connsiteX8" fmla="*/ 862642 w 4399472"/>
                <a:gd name="connsiteY8" fmla="*/ 2725948 h 2777706"/>
                <a:gd name="connsiteX9" fmla="*/ 0 w 4399472"/>
                <a:gd name="connsiteY9" fmla="*/ 2467155 h 2777706"/>
                <a:gd name="connsiteX0" fmla="*/ 0 w 4399472"/>
                <a:gd name="connsiteY0" fmla="*/ 2467155 h 2777706"/>
                <a:gd name="connsiteX1" fmla="*/ 2225615 w 4399472"/>
                <a:gd name="connsiteY1" fmla="*/ 0 h 2777706"/>
                <a:gd name="connsiteX2" fmla="*/ 4399472 w 4399472"/>
                <a:gd name="connsiteY2" fmla="*/ 1121433 h 2777706"/>
                <a:gd name="connsiteX3" fmla="*/ 4347714 w 4399472"/>
                <a:gd name="connsiteY3" fmla="*/ 1535502 h 2777706"/>
                <a:gd name="connsiteX4" fmla="*/ 4209691 w 4399472"/>
                <a:gd name="connsiteY4" fmla="*/ 1863306 h 2777706"/>
                <a:gd name="connsiteX5" fmla="*/ 3640347 w 4399472"/>
                <a:gd name="connsiteY5" fmla="*/ 2311879 h 2777706"/>
                <a:gd name="connsiteX6" fmla="*/ 2967487 w 4399472"/>
                <a:gd name="connsiteY6" fmla="*/ 2587925 h 2777706"/>
                <a:gd name="connsiteX7" fmla="*/ 2122098 w 4399472"/>
                <a:gd name="connsiteY7" fmla="*/ 2777706 h 2777706"/>
                <a:gd name="connsiteX8" fmla="*/ 966159 w 4399472"/>
                <a:gd name="connsiteY8" fmla="*/ 2760454 h 2777706"/>
                <a:gd name="connsiteX9" fmla="*/ 0 w 4399472"/>
                <a:gd name="connsiteY9" fmla="*/ 2467155 h 277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9472" h="2777706">
                  <a:moveTo>
                    <a:pt x="0" y="2467155"/>
                  </a:moveTo>
                  <a:lnTo>
                    <a:pt x="2225615" y="0"/>
                  </a:lnTo>
                  <a:lnTo>
                    <a:pt x="4399472" y="1121433"/>
                  </a:lnTo>
                  <a:lnTo>
                    <a:pt x="4347714" y="1535502"/>
                  </a:lnTo>
                  <a:lnTo>
                    <a:pt x="4209691" y="1863306"/>
                  </a:lnTo>
                  <a:lnTo>
                    <a:pt x="3640347" y="2311879"/>
                  </a:lnTo>
                  <a:lnTo>
                    <a:pt x="2967487" y="2587925"/>
                  </a:lnTo>
                  <a:lnTo>
                    <a:pt x="2122098" y="2777706"/>
                  </a:lnTo>
                  <a:lnTo>
                    <a:pt x="966159" y="2760454"/>
                  </a:lnTo>
                  <a:lnTo>
                    <a:pt x="0" y="2467155"/>
                  </a:lnTo>
                  <a:close/>
                </a:path>
              </a:pathLst>
            </a:custGeom>
            <a:gradFill flip="none" rotWithShape="1">
              <a:gsLst>
                <a:gs pos="42000">
                  <a:schemeClr val="accent1">
                    <a:tint val="66000"/>
                    <a:satMod val="160000"/>
                    <a:alpha val="14000"/>
                  </a:schemeClr>
                </a:gs>
                <a:gs pos="7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2" idx="1"/>
              <a:endCxn id="2" idx="2"/>
            </p:cNvCxnSpPr>
            <p:nvPr/>
          </p:nvCxnSpPr>
          <p:spPr>
            <a:xfrm>
              <a:off x="2415397" y="2432650"/>
              <a:ext cx="2173857" cy="11214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>
              <a:endCxn id="2" idx="0"/>
            </p:cNvCxnSpPr>
            <p:nvPr/>
          </p:nvCxnSpPr>
          <p:spPr>
            <a:xfrm flipH="1">
              <a:off x="189782" y="2432650"/>
              <a:ext cx="2225614" cy="24671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2334563" y="1698682"/>
            <a:ext cx="533248" cy="832601"/>
            <a:chOff x="2325386" y="1890649"/>
            <a:chExt cx="539929" cy="875808"/>
          </a:xfrm>
        </p:grpSpPr>
        <p:sp>
          <p:nvSpPr>
            <p:cNvPr id="26" name="Овал 25"/>
            <p:cNvSpPr/>
            <p:nvPr/>
          </p:nvSpPr>
          <p:spPr>
            <a:xfrm>
              <a:off x="2325386" y="2553724"/>
              <a:ext cx="180020" cy="2127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5396" y="1890649"/>
              <a:ext cx="449919" cy="80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</a:rPr>
                <a:t>F</a:t>
              </a:r>
              <a:endParaRPr lang="ru-RU" sz="4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077385" y="5650952"/>
                <a:ext cx="73830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AF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⊥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CH, FD</a:t>
                </a:r>
                <a:r>
                  <a:rPr lang="en-US" sz="20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⊥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uk-UA" sz="2000" dirty="0" smtClean="0">
                    <a:latin typeface="Times New Roman" pitchFamily="18" charset="0"/>
                    <a:cs typeface="Times New Roman" pitchFamily="18" charset="0"/>
                  </a:rPr>
                  <a:t>. Тоді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кут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AFD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err="1" smtClean="0">
                    <a:latin typeface="Times New Roman" pitchFamily="18" charset="0"/>
                    <a:cs typeface="Times New Roman" pitchFamily="18" charset="0"/>
                  </a:rPr>
                  <a:t>називають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лінійний</a:t>
                </a:r>
                <a:r>
                  <a:rPr lang="ru-RU" sz="2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кут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двогранного кута А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CHD</a:t>
                </a: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85" y="5650952"/>
                <a:ext cx="738304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08" t="-7353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Freeform 2"/>
          <p:cNvSpPr>
            <a:spLocks/>
          </p:cNvSpPr>
          <p:nvPr/>
        </p:nvSpPr>
        <p:spPr bwMode="auto">
          <a:xfrm>
            <a:off x="6489700" y="1373188"/>
            <a:ext cx="2184400" cy="4459287"/>
          </a:xfrm>
          <a:custGeom>
            <a:avLst/>
            <a:gdLst>
              <a:gd name="T0" fmla="*/ 1172 w 1376"/>
              <a:gd name="T1" fmla="*/ 2787 h 2809"/>
              <a:gd name="T2" fmla="*/ 0 w 1376"/>
              <a:gd name="T3" fmla="*/ 2143 h 2809"/>
              <a:gd name="T4" fmla="*/ 113 w 1376"/>
              <a:gd name="T5" fmla="*/ 0 h 2809"/>
              <a:gd name="T6" fmla="*/ 1376 w 1376"/>
              <a:gd name="T7" fmla="*/ 635 h 2809"/>
              <a:gd name="T8" fmla="*/ 1353 w 1376"/>
              <a:gd name="T9" fmla="*/ 657 h 2809"/>
              <a:gd name="T10" fmla="*/ 1195 w 1376"/>
              <a:gd name="T11" fmla="*/ 2809 h 2809"/>
              <a:gd name="T12" fmla="*/ 1172 w 1376"/>
              <a:gd name="T13" fmla="*/ 2787 h 2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6" h="2809">
                <a:moveTo>
                  <a:pt x="1172" y="2787"/>
                </a:moveTo>
                <a:lnTo>
                  <a:pt x="0" y="2143"/>
                </a:lnTo>
                <a:lnTo>
                  <a:pt x="113" y="0"/>
                </a:lnTo>
                <a:lnTo>
                  <a:pt x="1376" y="635"/>
                </a:lnTo>
                <a:lnTo>
                  <a:pt x="1353" y="657"/>
                </a:lnTo>
                <a:lnTo>
                  <a:pt x="1195" y="2809"/>
                </a:lnTo>
                <a:lnTo>
                  <a:pt x="1172" y="2787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3987" name="Freeform 3"/>
          <p:cNvSpPr>
            <a:spLocks/>
          </p:cNvSpPr>
          <p:nvPr/>
        </p:nvSpPr>
        <p:spPr bwMode="auto">
          <a:xfrm>
            <a:off x="4572000" y="1371600"/>
            <a:ext cx="2087563" cy="4495800"/>
          </a:xfrm>
          <a:custGeom>
            <a:avLst/>
            <a:gdLst>
              <a:gd name="T0" fmla="*/ 0 w 1315"/>
              <a:gd name="T1" fmla="*/ 2832 h 2832"/>
              <a:gd name="T2" fmla="*/ 1208 w 1315"/>
              <a:gd name="T3" fmla="*/ 2144 h 2832"/>
              <a:gd name="T4" fmla="*/ 1315 w 1315"/>
              <a:gd name="T5" fmla="*/ 0 h 2832"/>
              <a:gd name="T6" fmla="*/ 136 w 1315"/>
              <a:gd name="T7" fmla="*/ 746 h 2832"/>
              <a:gd name="T8" fmla="*/ 0 w 1315"/>
              <a:gd name="T9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2832">
                <a:moveTo>
                  <a:pt x="0" y="2832"/>
                </a:moveTo>
                <a:lnTo>
                  <a:pt x="1208" y="2144"/>
                </a:lnTo>
                <a:lnTo>
                  <a:pt x="1315" y="0"/>
                </a:lnTo>
                <a:lnTo>
                  <a:pt x="136" y="746"/>
                </a:lnTo>
                <a:lnTo>
                  <a:pt x="0" y="2832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266645" y="281347"/>
            <a:ext cx="70739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Всі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лінійні</a:t>
            </a:r>
            <a:r>
              <a:rPr lang="ru-RU" sz="2400" dirty="0" smtClean="0">
                <a:solidFill>
                  <a:srgbClr val="FF0000"/>
                </a:solidFill>
              </a:rPr>
              <a:t> кути двогранного кута </a:t>
            </a:r>
            <a:r>
              <a:rPr lang="ru-RU" sz="2400" dirty="0" err="1" smtClean="0">
                <a:solidFill>
                  <a:srgbClr val="FF0000"/>
                </a:solidFill>
              </a:rPr>
              <a:t>рівні</a:t>
            </a:r>
            <a:r>
              <a:rPr lang="ru-RU" sz="2400" dirty="0" smtClean="0">
                <a:solidFill>
                  <a:srgbClr val="FF0000"/>
                </a:solidFill>
              </a:rPr>
              <a:t> один одному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554010" name="Group 26"/>
          <p:cNvGrpSpPr>
            <a:grpSpLocks/>
          </p:cNvGrpSpPr>
          <p:nvPr/>
        </p:nvGrpSpPr>
        <p:grpSpPr bwMode="auto">
          <a:xfrm>
            <a:off x="5148064" y="2636912"/>
            <a:ext cx="2933700" cy="1270000"/>
            <a:chOff x="3216" y="1456"/>
            <a:chExt cx="1848" cy="800"/>
          </a:xfrm>
        </p:grpSpPr>
        <p:grpSp>
          <p:nvGrpSpPr>
            <p:cNvPr id="554011" name="Group 27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554012" name="Freeform 28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13" name="Freeform 29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14" name="Group 30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554015" name="Freeform 31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16" name="Freeform 32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17" name="Group 33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18" name="Text Box 34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54019" name="Oval 35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020" name="Oval 36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021" name="Text Box 37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554022" name="Group 38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23" name="Text Box 39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54024" name="Oval 40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54041" name="Group 57"/>
          <p:cNvGrpSpPr>
            <a:grpSpLocks/>
          </p:cNvGrpSpPr>
          <p:nvPr/>
        </p:nvGrpSpPr>
        <p:grpSpPr bwMode="auto">
          <a:xfrm>
            <a:off x="5181600" y="1600200"/>
            <a:ext cx="2933700" cy="1270000"/>
            <a:chOff x="3216" y="1456"/>
            <a:chExt cx="1848" cy="800"/>
          </a:xfrm>
        </p:grpSpPr>
        <p:grpSp>
          <p:nvGrpSpPr>
            <p:cNvPr id="554042" name="Group 58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554043" name="Freeform 59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44" name="Freeform 60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45" name="Group 61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554046" name="Freeform 62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47" name="Freeform 63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48" name="Group 64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49" name="Text Box 65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</a:p>
            </p:txBody>
          </p:sp>
          <p:sp>
            <p:nvSpPr>
              <p:cNvPr id="554050" name="Oval 66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051" name="Oval 67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4052" name="Text Box 68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</a:p>
            </p:txBody>
          </p:sp>
        </p:grpSp>
        <p:grpSp>
          <p:nvGrpSpPr>
            <p:cNvPr id="554053" name="Group 69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54" name="Text Box 70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</a:t>
                </a:r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54055" name="Oval 71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54057" name="Group 73"/>
          <p:cNvGrpSpPr>
            <a:grpSpLocks/>
          </p:cNvGrpSpPr>
          <p:nvPr/>
        </p:nvGrpSpPr>
        <p:grpSpPr bwMode="auto">
          <a:xfrm>
            <a:off x="5029200" y="4038600"/>
            <a:ext cx="3048000" cy="1270000"/>
            <a:chOff x="3168" y="2544"/>
            <a:chExt cx="1920" cy="800"/>
          </a:xfrm>
        </p:grpSpPr>
        <p:grpSp>
          <p:nvGrpSpPr>
            <p:cNvPr id="554056" name="Group 72"/>
            <p:cNvGrpSpPr>
              <a:grpSpLocks/>
            </p:cNvGrpSpPr>
            <p:nvPr/>
          </p:nvGrpSpPr>
          <p:grpSpPr bwMode="auto">
            <a:xfrm>
              <a:off x="3168" y="2544"/>
              <a:ext cx="1920" cy="800"/>
              <a:chOff x="3168" y="2544"/>
              <a:chExt cx="1920" cy="800"/>
            </a:xfrm>
          </p:grpSpPr>
          <p:grpSp>
            <p:nvGrpSpPr>
              <p:cNvPr id="554027" name="Group 43"/>
              <p:cNvGrpSpPr>
                <a:grpSpLocks/>
              </p:cNvGrpSpPr>
              <p:nvPr/>
            </p:nvGrpSpPr>
            <p:grpSpPr bwMode="auto">
              <a:xfrm>
                <a:off x="3168" y="2586"/>
                <a:ext cx="933" cy="726"/>
                <a:chOff x="3216" y="1242"/>
                <a:chExt cx="933" cy="726"/>
              </a:xfrm>
            </p:grpSpPr>
            <p:sp>
              <p:nvSpPr>
                <p:cNvPr id="554028" name="Freeform 44"/>
                <p:cNvSpPr>
                  <a:spLocks/>
                </p:cNvSpPr>
                <p:nvPr/>
              </p:nvSpPr>
              <p:spPr bwMode="auto">
                <a:xfrm>
                  <a:off x="3216" y="1408"/>
                  <a:ext cx="920" cy="560"/>
                </a:xfrm>
                <a:custGeom>
                  <a:avLst/>
                  <a:gdLst>
                    <a:gd name="T0" fmla="*/ 920 w 920"/>
                    <a:gd name="T1" fmla="*/ 0 h 560"/>
                    <a:gd name="T2" fmla="*/ 0 w 920"/>
                    <a:gd name="T3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20" h="560">
                      <a:moveTo>
                        <a:pt x="920" y="0"/>
                      </a:moveTo>
                      <a:lnTo>
                        <a:pt x="0" y="5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029" name="Freeform 45"/>
                <p:cNvSpPr>
                  <a:spLocks/>
                </p:cNvSpPr>
                <p:nvPr/>
              </p:nvSpPr>
              <p:spPr bwMode="auto">
                <a:xfrm>
                  <a:off x="3984" y="1242"/>
                  <a:ext cx="165" cy="246"/>
                </a:xfrm>
                <a:custGeom>
                  <a:avLst/>
                  <a:gdLst>
                    <a:gd name="T0" fmla="*/ 165 w 165"/>
                    <a:gd name="T1" fmla="*/ 0 h 246"/>
                    <a:gd name="T2" fmla="*/ 0 w 165"/>
                    <a:gd name="T3" fmla="*/ 102 h 246"/>
                    <a:gd name="T4" fmla="*/ 0 w 165"/>
                    <a:gd name="T5" fmla="*/ 24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5" h="246">
                      <a:moveTo>
                        <a:pt x="165" y="0"/>
                      </a:moveTo>
                      <a:lnTo>
                        <a:pt x="0" y="102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54030" name="Group 46"/>
              <p:cNvGrpSpPr>
                <a:grpSpLocks/>
              </p:cNvGrpSpPr>
              <p:nvPr/>
            </p:nvGrpSpPr>
            <p:grpSpPr bwMode="auto">
              <a:xfrm>
                <a:off x="4083" y="2752"/>
                <a:ext cx="933" cy="592"/>
                <a:chOff x="4131" y="1408"/>
                <a:chExt cx="933" cy="592"/>
              </a:xfrm>
            </p:grpSpPr>
            <p:sp>
              <p:nvSpPr>
                <p:cNvPr id="554031" name="Freeform 47"/>
                <p:cNvSpPr>
                  <a:spLocks/>
                </p:cNvSpPr>
                <p:nvPr/>
              </p:nvSpPr>
              <p:spPr bwMode="auto">
                <a:xfrm>
                  <a:off x="4136" y="1408"/>
                  <a:ext cx="928" cy="592"/>
                </a:xfrm>
                <a:custGeom>
                  <a:avLst/>
                  <a:gdLst>
                    <a:gd name="T0" fmla="*/ 0 w 928"/>
                    <a:gd name="T1" fmla="*/ 0 h 592"/>
                    <a:gd name="T2" fmla="*/ 928 w 928"/>
                    <a:gd name="T3" fmla="*/ 592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28" h="592">
                      <a:moveTo>
                        <a:pt x="0" y="0"/>
                      </a:moveTo>
                      <a:lnTo>
                        <a:pt x="928" y="592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032" name="Freeform 48"/>
                <p:cNvSpPr>
                  <a:spLocks/>
                </p:cNvSpPr>
                <p:nvPr/>
              </p:nvSpPr>
              <p:spPr bwMode="auto">
                <a:xfrm>
                  <a:off x="4131" y="1506"/>
                  <a:ext cx="156" cy="174"/>
                </a:xfrm>
                <a:custGeom>
                  <a:avLst/>
                  <a:gdLst>
                    <a:gd name="T0" fmla="*/ 0 w 156"/>
                    <a:gd name="T1" fmla="*/ 90 h 174"/>
                    <a:gd name="T2" fmla="*/ 141 w 156"/>
                    <a:gd name="T3" fmla="*/ 174 h 174"/>
                    <a:gd name="T4" fmla="*/ 156 w 156"/>
                    <a:gd name="T5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6" h="174">
                      <a:moveTo>
                        <a:pt x="0" y="90"/>
                      </a:moveTo>
                      <a:lnTo>
                        <a:pt x="141" y="174"/>
                      </a:lnTo>
                      <a:lnTo>
                        <a:pt x="15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54034" name="Text Box 50"/>
              <p:cNvSpPr txBox="1">
                <a:spLocks noChangeArrowheads="1"/>
              </p:cNvSpPr>
              <p:nvPr/>
            </p:nvSpPr>
            <p:spPr bwMode="auto">
              <a:xfrm>
                <a:off x="3312" y="2784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  <a:r>
                  <a:rPr lang="ru-RU" sz="24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54037" name="Text Box 53"/>
              <p:cNvSpPr txBox="1">
                <a:spLocks noChangeArrowheads="1"/>
              </p:cNvSpPr>
              <p:nvPr/>
            </p:nvSpPr>
            <p:spPr bwMode="auto">
              <a:xfrm>
                <a:off x="4656" y="292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  <a:r>
                  <a:rPr lang="ru-RU" sz="24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554038" name="Group 54"/>
              <p:cNvGrpSpPr>
                <a:grpSpLocks/>
              </p:cNvGrpSpPr>
              <p:nvPr/>
            </p:nvGrpSpPr>
            <p:grpSpPr bwMode="auto">
              <a:xfrm>
                <a:off x="4080" y="2544"/>
                <a:ext cx="288" cy="288"/>
                <a:chOff x="4128" y="1200"/>
                <a:chExt cx="288" cy="288"/>
              </a:xfrm>
            </p:grpSpPr>
            <p:sp>
              <p:nvSpPr>
                <p:cNvPr id="55403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128" y="120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24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O</a:t>
                  </a:r>
                  <a:endParaRPr lang="ru-RU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554040" name="Oval 56"/>
                <p:cNvSpPr>
                  <a:spLocks noChangeArrowheads="1"/>
                </p:cNvSpPr>
                <p:nvPr/>
              </p:nvSpPr>
              <p:spPr bwMode="auto">
                <a:xfrm flipV="1">
                  <a:off x="4128" y="139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54036" name="Oval 52"/>
            <p:cNvSpPr>
              <a:spLocks noChangeArrowheads="1"/>
            </p:cNvSpPr>
            <p:nvPr/>
          </p:nvSpPr>
          <p:spPr bwMode="auto">
            <a:xfrm flipV="1">
              <a:off x="475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4035" name="Oval 51"/>
            <p:cNvSpPr>
              <a:spLocks noChangeArrowheads="1"/>
            </p:cNvSpPr>
            <p:nvPr/>
          </p:nvSpPr>
          <p:spPr bwMode="auto">
            <a:xfrm flipV="1">
              <a:off x="3504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54073" name="Group 89"/>
          <p:cNvGrpSpPr>
            <a:grpSpLocks/>
          </p:cNvGrpSpPr>
          <p:nvPr/>
        </p:nvGrpSpPr>
        <p:grpSpPr bwMode="auto">
          <a:xfrm>
            <a:off x="6076752" y="1943100"/>
            <a:ext cx="1104900" cy="2930525"/>
            <a:chOff x="3792" y="1229"/>
            <a:chExt cx="696" cy="1846"/>
          </a:xfrm>
        </p:grpSpPr>
        <p:grpSp>
          <p:nvGrpSpPr>
            <p:cNvPr id="554063" name="Group 79"/>
            <p:cNvGrpSpPr>
              <a:grpSpLocks/>
            </p:cNvGrpSpPr>
            <p:nvPr/>
          </p:nvGrpSpPr>
          <p:grpSpPr bwMode="auto">
            <a:xfrm>
              <a:off x="3792" y="2768"/>
              <a:ext cx="600" cy="307"/>
              <a:chOff x="3792" y="2768"/>
              <a:chExt cx="600" cy="307"/>
            </a:xfrm>
          </p:grpSpPr>
          <p:sp>
            <p:nvSpPr>
              <p:cNvPr id="554062" name="Freeform 78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solidFill>
                <a:srgbClr val="33CCFF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61" name="Freeform 77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solidFill>
                <a:srgbClr val="33CCFF">
                  <a:alpha val="28000"/>
                </a:srgbClr>
              </a:solidFill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64" name="Group 80"/>
            <p:cNvGrpSpPr>
              <a:grpSpLocks/>
            </p:cNvGrpSpPr>
            <p:nvPr/>
          </p:nvGrpSpPr>
          <p:grpSpPr bwMode="auto">
            <a:xfrm>
              <a:off x="3828" y="1890"/>
              <a:ext cx="600" cy="304"/>
              <a:chOff x="3804" y="2450"/>
              <a:chExt cx="600" cy="304"/>
            </a:xfrm>
          </p:grpSpPr>
          <p:sp>
            <p:nvSpPr>
              <p:cNvPr id="554065" name="Freeform 81"/>
              <p:cNvSpPr>
                <a:spLocks/>
              </p:cNvSpPr>
              <p:nvPr/>
            </p:nvSpPr>
            <p:spPr bwMode="auto">
              <a:xfrm>
                <a:off x="3815" y="2450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solidFill>
                <a:srgbClr val="33CCFF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66" name="Freeform 82"/>
              <p:cNvSpPr>
                <a:spLocks/>
              </p:cNvSpPr>
              <p:nvPr/>
            </p:nvSpPr>
            <p:spPr bwMode="auto">
              <a:xfrm>
                <a:off x="3804" y="2602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solidFill>
                <a:srgbClr val="33CCFF">
                  <a:alpha val="28000"/>
                </a:srgbClr>
              </a:solidFill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54070" name="Group 86"/>
            <p:cNvGrpSpPr>
              <a:grpSpLocks/>
            </p:cNvGrpSpPr>
            <p:nvPr/>
          </p:nvGrpSpPr>
          <p:grpSpPr bwMode="auto">
            <a:xfrm>
              <a:off x="3888" y="1229"/>
              <a:ext cx="600" cy="307"/>
              <a:chOff x="3792" y="2768"/>
              <a:chExt cx="600" cy="307"/>
            </a:xfrm>
          </p:grpSpPr>
          <p:sp>
            <p:nvSpPr>
              <p:cNvPr id="554071" name="Freeform 87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solidFill>
                <a:srgbClr val="33CCFF">
                  <a:alpha val="28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rnd" cmpd="sng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72" name="Freeform 88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solidFill>
                <a:srgbClr val="33CCFF">
                  <a:alpha val="28000"/>
                </a:srgbClr>
              </a:solidFill>
              <a:ln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54077" name="Group 93"/>
          <p:cNvGrpSpPr>
            <a:grpSpLocks/>
          </p:cNvGrpSpPr>
          <p:nvPr/>
        </p:nvGrpSpPr>
        <p:grpSpPr bwMode="auto">
          <a:xfrm>
            <a:off x="4724400" y="1930400"/>
            <a:ext cx="1943100" cy="3530600"/>
            <a:chOff x="2976" y="1216"/>
            <a:chExt cx="1224" cy="2224"/>
          </a:xfrm>
        </p:grpSpPr>
        <p:sp>
          <p:nvSpPr>
            <p:cNvPr id="554075" name="Freeform 91"/>
            <p:cNvSpPr>
              <a:spLocks/>
            </p:cNvSpPr>
            <p:nvPr/>
          </p:nvSpPr>
          <p:spPr bwMode="auto">
            <a:xfrm>
              <a:off x="3120" y="1216"/>
              <a:ext cx="1080" cy="656"/>
            </a:xfrm>
            <a:custGeom>
              <a:avLst/>
              <a:gdLst>
                <a:gd name="T0" fmla="*/ 1080 w 1080"/>
                <a:gd name="T1" fmla="*/ 0 h 656"/>
                <a:gd name="T2" fmla="*/ 0 w 1080"/>
                <a:gd name="T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0" h="656">
                  <a:moveTo>
                    <a:pt x="1080" y="0"/>
                  </a:moveTo>
                  <a:lnTo>
                    <a:pt x="0" y="656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4076" name="Freeform 92"/>
            <p:cNvSpPr>
              <a:spLocks/>
            </p:cNvSpPr>
            <p:nvPr/>
          </p:nvSpPr>
          <p:spPr bwMode="auto">
            <a:xfrm>
              <a:off x="2976" y="2784"/>
              <a:ext cx="1080" cy="656"/>
            </a:xfrm>
            <a:custGeom>
              <a:avLst/>
              <a:gdLst>
                <a:gd name="T0" fmla="*/ 1080 w 1080"/>
                <a:gd name="T1" fmla="*/ 0 h 656"/>
                <a:gd name="T2" fmla="*/ 0 w 1080"/>
                <a:gd name="T3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80" h="656">
                  <a:moveTo>
                    <a:pt x="1080" y="0"/>
                  </a:moveTo>
                  <a:lnTo>
                    <a:pt x="0" y="656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4078" name="Text Box 94"/>
          <p:cNvSpPr txBox="1">
            <a:spLocks noChangeArrowheads="1"/>
          </p:cNvSpPr>
          <p:nvPr/>
        </p:nvSpPr>
        <p:spPr bwMode="auto">
          <a:xfrm>
            <a:off x="6629400" y="4267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54079" name="Rectangle 95"/>
          <p:cNvSpPr>
            <a:spLocks noChangeArrowheads="1"/>
          </p:cNvSpPr>
          <p:nvPr/>
        </p:nvSpPr>
        <p:spPr bwMode="auto">
          <a:xfrm>
            <a:off x="209422" y="1216765"/>
            <a:ext cx="57024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Промені</a:t>
            </a:r>
            <a:r>
              <a:rPr lang="ru-RU" sz="2400" dirty="0" smtClean="0"/>
              <a:t> </a:t>
            </a:r>
            <a:r>
              <a:rPr lang="ru-RU" sz="2400" dirty="0"/>
              <a:t>ОА </a:t>
            </a:r>
            <a:r>
              <a:rPr lang="ru-RU" sz="2400" dirty="0" smtClean="0"/>
              <a:t>та </a:t>
            </a:r>
            <a:r>
              <a:rPr lang="ru-RU" sz="2400" dirty="0"/>
              <a:t>О</a:t>
            </a:r>
            <a:r>
              <a:rPr lang="ru-RU" sz="2400" baseline="-25000" dirty="0"/>
              <a:t>1</a:t>
            </a:r>
            <a:r>
              <a:rPr lang="ru-RU" sz="2400" dirty="0"/>
              <a:t>А</a:t>
            </a:r>
            <a:r>
              <a:rPr lang="ru-RU" sz="2400" baseline="-25000" dirty="0"/>
              <a:t>1</a:t>
            </a:r>
            <a:r>
              <a:rPr lang="ru-RU" sz="2400" dirty="0"/>
              <a:t> – </a:t>
            </a:r>
            <a:r>
              <a:rPr lang="ru-RU" sz="2400" dirty="0" err="1" smtClean="0"/>
              <a:t>співняпрямлені</a:t>
            </a:r>
            <a:r>
              <a:rPr lang="ru-RU" sz="2400" dirty="0" smtClean="0"/>
              <a:t>.</a:t>
            </a:r>
          </a:p>
          <a:p>
            <a:r>
              <a:rPr lang="ru-RU" sz="2400" dirty="0" err="1"/>
              <a:t>Промені</a:t>
            </a:r>
            <a:r>
              <a:rPr lang="ru-RU" sz="2400" dirty="0"/>
              <a:t> ОВ та О</a:t>
            </a:r>
            <a:r>
              <a:rPr lang="ru-RU" sz="2400" baseline="-25000" dirty="0"/>
              <a:t>1</a:t>
            </a:r>
            <a:r>
              <a:rPr lang="ru-RU" sz="2400" dirty="0"/>
              <a:t>В</a:t>
            </a:r>
            <a:r>
              <a:rPr lang="ru-RU" sz="2400" baseline="-25000" dirty="0"/>
              <a:t>1</a:t>
            </a:r>
            <a:r>
              <a:rPr lang="ru-RU" sz="2400" dirty="0"/>
              <a:t> – </a:t>
            </a:r>
            <a:r>
              <a:rPr lang="ru-RU" sz="2400" dirty="0" err="1" smtClean="0"/>
              <a:t>співнапрямлені</a:t>
            </a:r>
            <a:r>
              <a:rPr lang="ru-RU" sz="2400" dirty="0" smtClean="0"/>
              <a:t>. </a:t>
            </a:r>
          </a:p>
          <a:p>
            <a:r>
              <a:rPr lang="ru-RU" sz="2400" dirty="0"/>
              <a:t>Кути АОВ та А</a:t>
            </a:r>
            <a:r>
              <a:rPr lang="ru-RU" sz="2400" baseline="-25000" dirty="0"/>
              <a:t>1</a:t>
            </a:r>
            <a:r>
              <a:rPr lang="ru-RU" sz="2400" dirty="0"/>
              <a:t>О</a:t>
            </a:r>
            <a:r>
              <a:rPr lang="ru-RU" sz="2400" baseline="-25000" dirty="0"/>
              <a:t>1</a:t>
            </a:r>
            <a:r>
              <a:rPr lang="ru-RU" sz="2400" dirty="0"/>
              <a:t>В</a:t>
            </a:r>
            <a:r>
              <a:rPr lang="ru-RU" sz="2400" baseline="-25000" dirty="0"/>
              <a:t>1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, </a:t>
            </a:r>
          </a:p>
          <a:p>
            <a:r>
              <a:rPr lang="ru-RU" sz="2400" dirty="0"/>
              <a:t>як кути 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співнапрямленими</a:t>
            </a:r>
            <a:r>
              <a:rPr lang="ru-RU" sz="2400" dirty="0"/>
              <a:t> </a:t>
            </a:r>
            <a:r>
              <a:rPr lang="ru-RU" sz="2400" dirty="0" smtClean="0"/>
              <a:t>сторонами.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6010" y="5359568"/>
            <a:ext cx="4706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Двогранні кути можна порівнювати: більший той, у якого </a:t>
            </a:r>
            <a:r>
              <a:rPr lang="uk-UA" sz="2000" i="1" dirty="0" err="1">
                <a:solidFill>
                  <a:srgbClr val="FF0000"/>
                </a:solidFill>
              </a:rPr>
              <a:t>більштй</a:t>
            </a:r>
            <a:r>
              <a:rPr lang="uk-UA" sz="2000" i="1" dirty="0">
                <a:solidFill>
                  <a:srgbClr val="FF0000"/>
                </a:solidFill>
              </a:rPr>
              <a:t> лінійний кут.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5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55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55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6" grpId="0"/>
      <p:bldP spid="554078" grpId="0"/>
      <p:bldP spid="55407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492</Words>
  <Application>Microsoft Office PowerPoint</Application>
  <PresentationFormat>Экран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Дашенька</dc:creator>
  <cp:lastModifiedBy>Dolja</cp:lastModifiedBy>
  <cp:revision>11</cp:revision>
  <dcterms:created xsi:type="dcterms:W3CDTF">2014-11-02T17:26:49Z</dcterms:created>
  <dcterms:modified xsi:type="dcterms:W3CDTF">2014-11-02T20:42:52Z</dcterms:modified>
</cp:coreProperties>
</file>