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34"/>
  </p:notesMasterIdLst>
  <p:sldIdLst>
    <p:sldId id="274" r:id="rId7"/>
    <p:sldId id="275" r:id="rId8"/>
    <p:sldId id="292" r:id="rId9"/>
    <p:sldId id="276" r:id="rId10"/>
    <p:sldId id="289" r:id="rId11"/>
    <p:sldId id="290" r:id="rId12"/>
    <p:sldId id="291" r:id="rId13"/>
    <p:sldId id="293" r:id="rId14"/>
    <p:sldId id="278" r:id="rId15"/>
    <p:sldId id="279" r:id="rId16"/>
    <p:sldId id="280" r:id="rId17"/>
    <p:sldId id="277" r:id="rId18"/>
    <p:sldId id="287" r:id="rId19"/>
    <p:sldId id="288" r:id="rId20"/>
    <p:sldId id="28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82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62A72"/>
    <a:srgbClr val="EC7E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94" d="100"/>
          <a:sy n="94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9E7B-A3C0-4C7B-BB2D-500A66A3D8C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6CC82-E343-430C-8647-61FA235E4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CC82-E343-430C-8647-61FA235E47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6CC82-E343-430C-8647-61FA235E478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A522-5505-439A-825F-E943B699EA01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69E7-2B03-415B-8E73-8A7ABD78D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623A-EAD5-40A7-BDF5-9312795130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A515-1C19-4362-9DAE-B2EAE2D08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4171-A55E-4EC8-930A-E26F40313B0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223-87B9-4A60-A8E9-9FAB60E3B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A522-5505-439A-825F-E943B699EA01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69E7-2B03-415B-8E73-8A7ABD78D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778-24E2-4C22-9817-4BCAEBCB969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BA6-FFBE-4605-84F5-724CA590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73D3-8B80-4F94-973E-18828EEF7FB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351-564B-4CC2-8CFB-42F9F0937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A1A4-3823-4AB4-B7DD-244C22F5CA4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3509-F7F7-4BF1-81CE-925FD6C61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13BC-708D-4826-A81D-2C51BD69BD7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318-B82D-4F94-B887-708FD18F2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1339-A175-481F-AB9B-0B9910979E7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9375-9BB8-4F35-B95F-1B9B0ACE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8565-FD3A-4BBF-BEE0-193A35F32CC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C713-B3ED-409C-AAB5-8A040DA4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EFDC-91C8-44DE-980C-F0EE09F5736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B6D-BC6E-4635-931C-B09789D29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778-24E2-4C22-9817-4BCAEBCB969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BA6-FFBE-4605-84F5-724CA590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1A11-E612-4540-B45B-E8BC7E86C1E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5A6E-266A-471C-9841-4B9A6FC3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623A-EAD5-40A7-BDF5-9312795130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A515-1C19-4362-9DAE-B2EAE2D08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4171-A55E-4EC8-930A-E26F40313B0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223-87B9-4A60-A8E9-9FAB60E3B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A522-5505-439A-825F-E943B699EA01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69E7-2B03-415B-8E73-8A7ABD78D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778-24E2-4C22-9817-4BCAEBCB969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BA6-FFBE-4605-84F5-724CA590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73D3-8B80-4F94-973E-18828EEF7FB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351-564B-4CC2-8CFB-42F9F0937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A1A4-3823-4AB4-B7DD-244C22F5CA4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3509-F7F7-4BF1-81CE-925FD6C61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13BC-708D-4826-A81D-2C51BD69BD7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318-B82D-4F94-B887-708FD18F2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1339-A175-481F-AB9B-0B9910979E7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9375-9BB8-4F35-B95F-1B9B0ACE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8565-FD3A-4BBF-BEE0-193A35F32CC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C713-B3ED-409C-AAB5-8A040DA4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73D3-8B80-4F94-973E-18828EEF7FB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351-564B-4CC2-8CFB-42F9F0937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EFDC-91C8-44DE-980C-F0EE09F5736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B6D-BC6E-4635-931C-B09789D29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1A11-E612-4540-B45B-E8BC7E86C1E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5A6E-266A-471C-9841-4B9A6FC3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623A-EAD5-40A7-BDF5-9312795130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A515-1C19-4362-9DAE-B2EAE2D08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4171-A55E-4EC8-930A-E26F40313B0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223-87B9-4A60-A8E9-9FAB60E3B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A522-5505-439A-825F-E943B699EA01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69E7-2B03-415B-8E73-8A7ABD78D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778-24E2-4C22-9817-4BCAEBCB969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BA6-FFBE-4605-84F5-724CA590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73D3-8B80-4F94-973E-18828EEF7FB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351-564B-4CC2-8CFB-42F9F0937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A1A4-3823-4AB4-B7DD-244C22F5CA4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3509-F7F7-4BF1-81CE-925FD6C61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13BC-708D-4826-A81D-2C51BD69BD7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318-B82D-4F94-B887-708FD18F2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1339-A175-481F-AB9B-0B9910979E7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9375-9BB8-4F35-B95F-1B9B0ACE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A1A4-3823-4AB4-B7DD-244C22F5CA4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3509-F7F7-4BF1-81CE-925FD6C61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8565-FD3A-4BBF-BEE0-193A35F32CC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C713-B3ED-409C-AAB5-8A040DA4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EFDC-91C8-44DE-980C-F0EE09F5736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B6D-BC6E-4635-931C-B09789D29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1A11-E612-4540-B45B-E8BC7E86C1E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5A6E-266A-471C-9841-4B9A6FC3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623A-EAD5-40A7-BDF5-9312795130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A515-1C19-4362-9DAE-B2EAE2D08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4171-A55E-4EC8-930A-E26F40313B0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223-87B9-4A60-A8E9-9FAB60E3B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A522-5505-439A-825F-E943B699EA01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69E7-2B03-415B-8E73-8A7ABD78D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1778-24E2-4C22-9817-4BCAEBCB969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6BA6-FFBE-4605-84F5-724CA590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73D3-8B80-4F94-973E-18828EEF7FB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351-564B-4CC2-8CFB-42F9F0937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A1A4-3823-4AB4-B7DD-244C22F5CA4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3509-F7F7-4BF1-81CE-925FD6C61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13BC-708D-4826-A81D-2C51BD69BD7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318-B82D-4F94-B887-708FD18F2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13BC-708D-4826-A81D-2C51BD69BD7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318-B82D-4F94-B887-708FD18F2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1339-A175-481F-AB9B-0B9910979E7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9375-9BB8-4F35-B95F-1B9B0ACE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8565-FD3A-4BBF-BEE0-193A35F32CC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C713-B3ED-409C-AAB5-8A040DA4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EFDC-91C8-44DE-980C-F0EE09F5736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B6D-BC6E-4635-931C-B09789D29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1A11-E612-4540-B45B-E8BC7E86C1E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5A6E-266A-471C-9841-4B9A6FC3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623A-EAD5-40A7-BDF5-9312795130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A515-1C19-4362-9DAE-B2EAE2D08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4171-A55E-4EC8-930A-E26F40313B0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223-87B9-4A60-A8E9-9FAB60E3B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9A522-5505-439A-825F-E943B699EA01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D69E7-2B03-415B-8E73-8A7ABD78D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E1778-24E2-4C22-9817-4BCAEBCB969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B6BA6-FFBE-4605-84F5-724CA590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773D3-8B80-4F94-973E-18828EEF7FB8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F351-564B-4CC2-8CFB-42F9F0937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7A1A4-3823-4AB4-B7DD-244C22F5CA4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53509-F7F7-4BF1-81CE-925FD6C61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1339-A175-481F-AB9B-0B9910979E7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9375-9BB8-4F35-B95F-1B9B0ACE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913BC-708D-4826-A81D-2C51BD69BD7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87318-B82D-4F94-B887-708FD18F2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E1339-A175-481F-AB9B-0B9910979E7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D9375-9BB8-4F35-B95F-1B9B0ACE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F8565-FD3A-4BBF-BEE0-193A35F32CC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FC713-B3ED-409C-AAB5-8A040DA4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EEFDC-91C8-44DE-980C-F0EE09F5736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FB6D-BC6E-4635-931C-B09789D29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51A11-E612-4540-B45B-E8BC7E86C1E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C5A6E-266A-471C-9841-4B9A6FC3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6623A-EAD5-40A7-BDF5-9312795130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8A515-1C19-4362-9DAE-B2EAE2D08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04171-A55E-4EC8-930A-E26F40313B0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FA223-87B9-4A60-A8E9-9FAB60E3B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8565-FD3A-4BBF-BEE0-193A35F32CC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C713-B3ED-409C-AAB5-8A040DA48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EFDC-91C8-44DE-980C-F0EE09F5736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B6D-BC6E-4635-931C-B09789D29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1A11-E612-4540-B45B-E8BC7E86C1E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5A6E-266A-471C-9841-4B9A6FC3C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7587F07-37BF-4751-9794-C64B76D855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D71D8A-E6AC-47C0-A940-97A6C530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7587F07-37BF-4751-9794-C64B76D855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D71D8A-E6AC-47C0-A940-97A6C530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7587F07-37BF-4751-9794-C64B76D855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D71D8A-E6AC-47C0-A940-97A6C530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7587F07-37BF-4751-9794-C64B76D855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D71D8A-E6AC-47C0-A940-97A6C530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7587F07-37BF-4751-9794-C64B76D855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D71D8A-E6AC-47C0-A940-97A6C530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87F07-37BF-4751-9794-C64B76D8555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71D8A-E6AC-47C0-A940-97A6C5307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2.xml"/><Relationship Id="rId1" Type="http://schemas.openxmlformats.org/officeDocument/2006/relationships/video" Target="file:///C:\Documents%20and%20Settings\Admin\&#1056;&#1072;&#1073;&#1086;&#1095;&#1080;&#1081;%20&#1089;&#1090;&#1086;&#1083;\&#1084;&#1072;&#1090;&#1077;&#1084;&#1072;&#1090;\&#1052;&#1077;&#1090;&#1086;&#1076;%20&#1089;&#1083;&#1110;&#1076;&#1110;&#1074;%20(&#1090;&#1074;&#1086;&#1088;&#1095;&#1072;%20&#1075;&#1088;&#1091;&#1087;&#1072;%20&#1042;&#1055;&#1059;-20%20&#1084;.&#1051;&#1100;&#1074;&#1086;&#1074;&#1072;)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2.xml"/><Relationship Id="rId1" Type="http://schemas.openxmlformats.org/officeDocument/2006/relationships/video" Target="file:///C:\Documents%20and%20Settings\Admin\&#1056;&#1072;&#1073;&#1086;&#1095;&#1080;&#1081;%20&#1089;&#1090;&#1086;&#1083;\&#1084;&#1072;&#1090;&#1077;&#1084;&#1072;&#1090;\&#1055;&#1086;&#1089;&#1090;&#1088;&#1086;&#1077;&#1085;&#1080;&#1077;%20&#1089;&#1077;&#1095;&#1077;&#1085;&#1080;&#1081;%20&#1082;&#1091;&#1073;&#1072;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4;&#1072;&#1090;&#1077;&#1084;&#1072;&#1090;\&#1055;&#1077;&#1088;&#1077;&#1088;&#1110;&#1079;&#1080;%20&#1082;&#1086;&#1085;&#1091;&#1089;&#1072;.avi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928813" y="642938"/>
            <a:ext cx="5572125" cy="2286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i="1" dirty="0" smtClean="0">
                <a:ln w="11430">
                  <a:solidFill>
                    <a:srgbClr val="008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no Pro" pitchFamily="18" charset="0"/>
                <a:ea typeface="Alexander" pitchFamily="18" charset="0"/>
                <a:cs typeface="Courier New" pitchFamily="49" charset="0"/>
              </a:rPr>
              <a:t>Перерізи многогранників</a:t>
            </a:r>
            <a:endParaRPr lang="ru-RU" sz="4800" b="1" i="1" dirty="0" smtClean="0">
              <a:ln w="11430">
                <a:solidFill>
                  <a:srgbClr val="0080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no Pro" pitchFamily="18" charset="0"/>
              <a:ea typeface="Alexander" pitchFamily="18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62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+mj-lt"/>
              </a:rPr>
              <a:t>Робота </a:t>
            </a:r>
            <a:r>
              <a:rPr lang="uk-UA" i="1" dirty="0" err="1" smtClean="0">
                <a:latin typeface="+mj-lt"/>
              </a:rPr>
              <a:t>Роговченко</a:t>
            </a:r>
            <a:r>
              <a:rPr lang="uk-UA" i="1" dirty="0" smtClean="0">
                <a:latin typeface="+mj-lt"/>
              </a:rPr>
              <a:t> Тетяни, 10-А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7188" y="1246188"/>
            <a:ext cx="83581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 dirty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Площину перерізу можна задати:</a:t>
            </a:r>
          </a:p>
          <a:p>
            <a:pPr algn="ctr"/>
            <a:endParaRPr lang="uk-UA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32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1. Трьома точками, що не лежать на одній 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прямій.</a:t>
            </a:r>
            <a:endParaRPr lang="uk-UA" sz="32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32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2. Прямою і точкою, що не лежить на 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ній.</a:t>
            </a:r>
            <a:endParaRPr lang="uk-UA" sz="32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32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3. Двома прямими, що 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перетинаються.</a:t>
            </a:r>
            <a:endParaRPr lang="uk-UA" sz="32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uk-UA" sz="32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4. Двома паралельними 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прямими.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642918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Січна площина перетинає грані многогранника по відрізкам, тому перерізом многогранника є многокутник, що лежить в січній площині. Очевидно, що кількість сторін цього многокутника не може перевищувати кількості граней даного многогранника. </a:t>
            </a: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2500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>Наприклад, </a:t>
            </a:r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в чотирикутній призмі (всього 6 граней) </a:t>
            </a: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2500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перерізі  </a:t>
            </a: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>можемо </a:t>
            </a:r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отримати трикутник, </a:t>
            </a: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2500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>чотирикутник</a:t>
            </a:r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>п'ятикутник</a:t>
            </a:r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2500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500" i="1" dirty="0" smtClean="0">
                <a:latin typeface="Monotype Corsiva" pitchFamily="66" charset="0"/>
                <a:cs typeface="Times New Roman" pitchFamily="18" charset="0"/>
              </a:rPr>
              <a:t>шестикутник</a:t>
            </a:r>
            <a:r>
              <a:rPr lang="uk-UA" sz="2500" i="1" dirty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2500" i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4824" t="45898" r="67056" b="17969"/>
          <a:stretch>
            <a:fillRect/>
          </a:stretch>
        </p:blipFill>
        <p:spPr bwMode="auto">
          <a:xfrm>
            <a:off x="142844" y="4000504"/>
            <a:ext cx="2143140" cy="24288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38432" t="40039" r="43448" b="23828"/>
          <a:stretch>
            <a:fillRect/>
          </a:stretch>
        </p:blipFill>
        <p:spPr bwMode="auto">
          <a:xfrm>
            <a:off x="2428860" y="3786190"/>
            <a:ext cx="2109788" cy="23653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l="58199" t="52734" r="25330" b="14063"/>
          <a:stretch>
            <a:fillRect/>
          </a:stretch>
        </p:blipFill>
        <p:spPr bwMode="auto">
          <a:xfrm>
            <a:off x="4643438" y="3214686"/>
            <a:ext cx="2038350" cy="2309812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 l="75220" t="46875" r="8308" b="19922"/>
          <a:stretch>
            <a:fillRect/>
          </a:stretch>
        </p:blipFill>
        <p:spPr bwMode="auto">
          <a:xfrm>
            <a:off x="6786578" y="2357430"/>
            <a:ext cx="2017713" cy="22860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43042" y="285728"/>
            <a:ext cx="70009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Існують різні методи побудови перерізів. Найбільш поширений у практиці – 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метод слідів</a:t>
            </a:r>
            <a:r>
              <a:rPr lang="uk-UA" sz="2400" dirty="0" smtClean="0">
                <a:latin typeface="Monotype Corsiva" pitchFamily="66" charset="0"/>
              </a:rPr>
              <a:t>, який полягає в тому, що на площині нижньої основи (іноді на якійсь іншій площині) виконується побудова прямих, по якій площина перерізу перетинає площину будь-якої грані многогранника, – слідів. </a:t>
            </a:r>
            <a:endParaRPr lang="ru-RU" sz="2400" dirty="0">
              <a:latin typeface="Monotype Corsiva" pitchFamily="66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3327403" y="3959220"/>
            <a:ext cx="3917957" cy="100013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4429124" y="5060965"/>
            <a:ext cx="4286280" cy="10715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5286382" y="2632073"/>
            <a:ext cx="3214708" cy="278608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5072066" y="3357562"/>
            <a:ext cx="2743200" cy="2414588"/>
          </a:xfrm>
          <a:custGeom>
            <a:avLst/>
            <a:gdLst>
              <a:gd name="connsiteX0" fmla="*/ 0 w 2743200"/>
              <a:gd name="connsiteY0" fmla="*/ 1953159 h 2414016"/>
              <a:gd name="connsiteX1" fmla="*/ 760780 w 2743200"/>
              <a:gd name="connsiteY1" fmla="*/ 2414016 h 2414016"/>
              <a:gd name="connsiteX2" fmla="*/ 2523744 w 2743200"/>
              <a:gd name="connsiteY2" fmla="*/ 2011680 h 2414016"/>
              <a:gd name="connsiteX3" fmla="*/ 2743200 w 2743200"/>
              <a:gd name="connsiteY3" fmla="*/ 1448410 h 2414016"/>
              <a:gd name="connsiteX4" fmla="*/ 1038758 w 2743200"/>
              <a:gd name="connsiteY4" fmla="*/ 0 h 2414016"/>
              <a:gd name="connsiteX5" fmla="*/ 468172 w 2743200"/>
              <a:gd name="connsiteY5" fmla="*/ 138989 h 2414016"/>
              <a:gd name="connsiteX6" fmla="*/ 0 w 2743200"/>
              <a:gd name="connsiteY6" fmla="*/ 1953159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2414016">
                <a:moveTo>
                  <a:pt x="0" y="1953159"/>
                </a:moveTo>
                <a:lnTo>
                  <a:pt x="760780" y="2414016"/>
                </a:lnTo>
                <a:lnTo>
                  <a:pt x="2523744" y="2011680"/>
                </a:lnTo>
                <a:lnTo>
                  <a:pt x="2743200" y="1448410"/>
                </a:lnTo>
                <a:lnTo>
                  <a:pt x="1038758" y="0"/>
                </a:lnTo>
                <a:lnTo>
                  <a:pt x="468172" y="138989"/>
                </a:lnTo>
                <a:lnTo>
                  <a:pt x="0" y="1953159"/>
                </a:lnTo>
                <a:close/>
              </a:path>
            </a:pathLst>
          </a:custGeom>
          <a:solidFill>
            <a:srgbClr val="FF5050">
              <a:alpha val="65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5094291" y="2835274"/>
            <a:ext cx="1130309" cy="317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8"/>
          <p:cNvGrpSpPr>
            <a:grpSpLocks/>
          </p:cNvGrpSpPr>
          <p:nvPr/>
        </p:nvGrpSpPr>
        <p:grpSpPr bwMode="auto">
          <a:xfrm>
            <a:off x="4676778" y="2989262"/>
            <a:ext cx="3498850" cy="2786063"/>
            <a:chOff x="514115" y="868512"/>
            <a:chExt cx="6306815" cy="5132256"/>
          </a:xfrm>
        </p:grpSpPr>
        <p:grpSp>
          <p:nvGrpSpPr>
            <p:cNvPr id="9" name="Группа 1"/>
            <p:cNvGrpSpPr>
              <a:grpSpLocks/>
            </p:cNvGrpSpPr>
            <p:nvPr/>
          </p:nvGrpSpPr>
          <p:grpSpPr bwMode="auto">
            <a:xfrm>
              <a:off x="514115" y="868512"/>
              <a:ext cx="6306815" cy="5132256"/>
              <a:chOff x="514115" y="868512"/>
              <a:chExt cx="6306815" cy="5132256"/>
            </a:xfrm>
          </p:grpSpPr>
          <p:grpSp>
            <p:nvGrpSpPr>
              <p:cNvPr id="14" name="Группа 3"/>
              <p:cNvGrpSpPr>
                <a:grpSpLocks/>
              </p:cNvGrpSpPr>
              <p:nvPr/>
            </p:nvGrpSpPr>
            <p:grpSpPr bwMode="auto">
              <a:xfrm>
                <a:off x="1157962" y="1526495"/>
                <a:ext cx="4984787" cy="4474273"/>
                <a:chOff x="-20668" y="-31819"/>
                <a:chExt cx="1825008" cy="2107064"/>
              </a:xfrm>
            </p:grpSpPr>
            <p:grpSp>
              <p:nvGrpSpPr>
                <p:cNvPr id="22" name="Группа 4"/>
                <p:cNvGrpSpPr>
                  <a:grpSpLocks/>
                </p:cNvGrpSpPr>
                <p:nvPr/>
              </p:nvGrpSpPr>
              <p:grpSpPr bwMode="auto">
                <a:xfrm>
                  <a:off x="-20668" y="-31819"/>
                  <a:ext cx="1825008" cy="2098801"/>
                  <a:chOff x="-20346" y="-30807"/>
                  <a:chExt cx="1810884" cy="2059520"/>
                </a:xfrm>
              </p:grpSpPr>
              <p:cxnSp>
                <p:nvCxnSpPr>
                  <p:cNvPr id="24" name="Прямая соединительная линия 14"/>
                  <p:cNvCxnSpPr/>
                  <p:nvPr/>
                </p:nvCxnSpPr>
                <p:spPr>
                  <a:xfrm rot="10800000" flipV="1">
                    <a:off x="-20346" y="1542212"/>
                    <a:ext cx="393987" cy="486501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 rot="10800000">
                    <a:off x="415222" y="1542212"/>
                    <a:ext cx="1375316" cy="1351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 rot="5400000" flipH="1" flipV="1">
                    <a:off x="-398315" y="768176"/>
                    <a:ext cx="1600046" cy="2079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Куб 22"/>
                <p:cNvSpPr/>
                <p:nvPr/>
              </p:nvSpPr>
              <p:spPr>
                <a:xfrm>
                  <a:off x="284" y="-11162"/>
                  <a:ext cx="1804055" cy="2086407"/>
                </a:xfrm>
                <a:prstGeom prst="cube">
                  <a:avLst/>
                </a:prstGeom>
                <a:noFill/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15" name="TextBox 34"/>
              <p:cNvSpPr txBox="1">
                <a:spLocks noChangeArrowheads="1"/>
              </p:cNvSpPr>
              <p:nvPr/>
            </p:nvSpPr>
            <p:spPr bwMode="auto">
              <a:xfrm>
                <a:off x="733192" y="2357430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35"/>
              <p:cNvSpPr txBox="1">
                <a:spLocks noChangeArrowheads="1"/>
              </p:cNvSpPr>
              <p:nvPr/>
            </p:nvSpPr>
            <p:spPr bwMode="auto">
              <a:xfrm>
                <a:off x="6086278" y="3440281"/>
                <a:ext cx="734652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36"/>
              <p:cNvSpPr txBox="1">
                <a:spLocks noChangeArrowheads="1"/>
              </p:cNvSpPr>
              <p:nvPr/>
            </p:nvSpPr>
            <p:spPr bwMode="auto">
              <a:xfrm>
                <a:off x="3085882" y="868512"/>
                <a:ext cx="702860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6"/>
              <p:cNvSpPr txBox="1">
                <a:spLocks noChangeArrowheads="1"/>
              </p:cNvSpPr>
              <p:nvPr/>
            </p:nvSpPr>
            <p:spPr bwMode="auto">
              <a:xfrm>
                <a:off x="514115" y="4726164"/>
                <a:ext cx="734652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400" b="1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38"/>
              <p:cNvSpPr txBox="1">
                <a:spLocks noChangeArrowheads="1"/>
              </p:cNvSpPr>
              <p:nvPr/>
            </p:nvSpPr>
            <p:spPr bwMode="auto">
              <a:xfrm>
                <a:off x="5072066" y="2643182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39"/>
              <p:cNvSpPr txBox="1">
                <a:spLocks noChangeArrowheads="1"/>
              </p:cNvSpPr>
              <p:nvPr/>
            </p:nvSpPr>
            <p:spPr bwMode="auto">
              <a:xfrm>
                <a:off x="6144150" y="1142984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40"/>
              <p:cNvSpPr txBox="1">
                <a:spLocks noChangeArrowheads="1"/>
              </p:cNvSpPr>
              <p:nvPr/>
            </p:nvSpPr>
            <p:spPr bwMode="auto">
              <a:xfrm>
                <a:off x="1785918" y="1142984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3000787" y="1500174"/>
              <a:ext cx="125907" cy="1257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071209" y="4143797"/>
              <a:ext cx="125907" cy="1257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43652" y="5070821"/>
              <a:ext cx="125907" cy="1286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4357686" y="5775324"/>
            <a:ext cx="746130" cy="72551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818441" y="5203825"/>
            <a:ext cx="1071562" cy="15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14480" y="2928934"/>
            <a:ext cx="314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За допомогою їх виконується побудова точок перетину січної площини з ребрами многогранника та ліній перетину січної площини з гранями многогранника.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етод слідів (творча група ВПУ-20 м.Львова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8466" r="8466"/>
          <a:stretch>
            <a:fillRect/>
          </a:stretch>
        </p:blipFill>
        <p:spPr>
          <a:xfrm>
            <a:off x="0" y="285728"/>
            <a:ext cx="9144000" cy="621508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строение сечений куб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5" name="Freeform 65" descr="Широкий диагональный 1"/>
          <p:cNvSpPr>
            <a:spLocks/>
          </p:cNvSpPr>
          <p:nvPr/>
        </p:nvSpPr>
        <p:spPr bwMode="auto">
          <a:xfrm>
            <a:off x="3059113" y="2205038"/>
            <a:ext cx="2736850" cy="2519362"/>
          </a:xfrm>
          <a:custGeom>
            <a:avLst/>
            <a:gdLst/>
            <a:ahLst/>
            <a:cxnLst>
              <a:cxn ang="0">
                <a:pos x="908" y="1587"/>
              </a:cxn>
              <a:cxn ang="0">
                <a:pos x="0" y="680"/>
              </a:cxn>
              <a:cxn ang="0">
                <a:pos x="227" y="227"/>
              </a:cxn>
              <a:cxn ang="0">
                <a:pos x="1089" y="0"/>
              </a:cxn>
              <a:cxn ang="0">
                <a:pos x="1724" y="590"/>
              </a:cxn>
              <a:cxn ang="0">
                <a:pos x="1452" y="1406"/>
              </a:cxn>
              <a:cxn ang="0">
                <a:pos x="908" y="1587"/>
              </a:cxn>
            </a:cxnLst>
            <a:rect l="0" t="0" r="r" b="b"/>
            <a:pathLst>
              <a:path w="1724" h="1587">
                <a:moveTo>
                  <a:pt x="908" y="1587"/>
                </a:moveTo>
                <a:lnTo>
                  <a:pt x="0" y="680"/>
                </a:lnTo>
                <a:lnTo>
                  <a:pt x="227" y="227"/>
                </a:lnTo>
                <a:lnTo>
                  <a:pt x="1089" y="0"/>
                </a:lnTo>
                <a:lnTo>
                  <a:pt x="1724" y="590"/>
                </a:lnTo>
                <a:lnTo>
                  <a:pt x="1452" y="1406"/>
                </a:lnTo>
                <a:lnTo>
                  <a:pt x="908" y="1587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32138" y="2205038"/>
            <a:ext cx="2663825" cy="2452687"/>
            <a:chOff x="1973" y="1389"/>
            <a:chExt cx="1678" cy="1545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973" y="1389"/>
              <a:ext cx="1678" cy="1545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V="1">
              <a:off x="1973" y="2523"/>
              <a:ext cx="45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426" y="252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 flipV="1">
              <a:off x="2381" y="1389"/>
              <a:ext cx="45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43213" y="45815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48263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5963" y="36449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endParaRPr lang="ru-RU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51275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endParaRPr lang="ru-R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71775" y="2708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148263" y="26368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635375" y="18446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724525" y="19097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1</a:t>
            </a:r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059113" y="2205038"/>
            <a:ext cx="360362" cy="366712"/>
            <a:chOff x="1927" y="1389"/>
            <a:chExt cx="227" cy="231"/>
          </a:xfrm>
        </p:grpSpPr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2109" y="1571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1927" y="138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L</a:t>
              </a:r>
              <a:endParaRPr lang="ru-RU" b="1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795963" y="2924175"/>
            <a:ext cx="504825" cy="366713"/>
            <a:chOff x="3651" y="1525"/>
            <a:chExt cx="318" cy="231"/>
          </a:xfrm>
        </p:grpSpPr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3651" y="1661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3742" y="152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</a:t>
              </a:r>
              <a:endParaRPr lang="ru-RU" b="1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356100" y="4652963"/>
            <a:ext cx="360363" cy="511175"/>
            <a:chOff x="2744" y="2931"/>
            <a:chExt cx="227" cy="322"/>
          </a:xfrm>
        </p:grpSpPr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2835" y="2931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2744" y="302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K</a:t>
              </a:r>
              <a:endParaRPr lang="ru-RU" b="1"/>
            </a:p>
          </p:txBody>
        </p:sp>
      </p:grp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3348038" y="2565400"/>
            <a:ext cx="0" cy="19431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059113" y="41497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  <a:endParaRPr lang="ru-RU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48038" y="2565401"/>
            <a:ext cx="5081614" cy="1435104"/>
            <a:chOff x="2109" y="1616"/>
            <a:chExt cx="3651" cy="1043"/>
          </a:xfrm>
        </p:grpSpPr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2109" y="1616"/>
              <a:ext cx="1587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>
              <a:off x="3696" y="2024"/>
              <a:ext cx="2064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348038" y="3573463"/>
            <a:ext cx="4968875" cy="863600"/>
            <a:chOff x="2109" y="2251"/>
            <a:chExt cx="3130" cy="544"/>
          </a:xfrm>
        </p:grpSpPr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V="1">
              <a:off x="2109" y="2523"/>
              <a:ext cx="1542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V="1">
              <a:off x="3651" y="2251"/>
              <a:ext cx="1588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7308850" y="32845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  <a:endParaRPr lang="ru-RU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357290" y="3716339"/>
            <a:ext cx="6094435" cy="1855802"/>
            <a:chOff x="657" y="2341"/>
            <a:chExt cx="4037" cy="1225"/>
          </a:xfrm>
        </p:grpSpPr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 flipH="1">
              <a:off x="3379" y="2341"/>
              <a:ext cx="1315" cy="45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 flipH="1">
              <a:off x="2880" y="2795"/>
              <a:ext cx="499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H="1">
              <a:off x="657" y="2931"/>
              <a:ext cx="2223" cy="63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292725" y="43576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F</a:t>
            </a:r>
            <a:endParaRPr lang="ru-RU" b="1" i="1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364163" y="4365625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H="1">
            <a:off x="1763713" y="4652963"/>
            <a:ext cx="1368425" cy="12239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2411413" y="5229225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2124075" y="49418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  <a:endParaRPr lang="ru-RU"/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2484439" y="1071563"/>
            <a:ext cx="1373188" cy="4157662"/>
            <a:chOff x="1565" y="675"/>
            <a:chExt cx="865" cy="2619"/>
          </a:xfrm>
        </p:grpSpPr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V="1">
              <a:off x="1565" y="2069"/>
              <a:ext cx="408" cy="1225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V="1">
              <a:off x="1973" y="1616"/>
              <a:ext cx="136" cy="4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V="1">
              <a:off x="2109" y="675"/>
              <a:ext cx="321" cy="94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1" name="Line 51"/>
          <p:cNvSpPr>
            <a:spLocks noChangeShapeType="1"/>
          </p:cNvSpPr>
          <p:nvPr/>
        </p:nvSpPr>
        <p:spPr bwMode="auto">
          <a:xfrm flipV="1">
            <a:off x="3779838" y="1142984"/>
            <a:ext cx="6344" cy="106205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778250" y="126841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3500430" y="1071546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  <a:endParaRPr lang="ru-RU" dirty="0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3059113" y="3284538"/>
            <a:ext cx="73025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2771775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H</a:t>
            </a:r>
            <a:endParaRPr lang="ru-RU" b="1" i="1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3643313" y="1142985"/>
            <a:ext cx="2152650" cy="1998680"/>
            <a:chOff x="2295" y="720"/>
            <a:chExt cx="1356" cy="1259"/>
          </a:xfrm>
        </p:grpSpPr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>
              <a:off x="2295" y="720"/>
              <a:ext cx="721" cy="669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Line 58"/>
            <p:cNvSpPr>
              <a:spLocks noChangeShapeType="1"/>
            </p:cNvSpPr>
            <p:nvPr/>
          </p:nvSpPr>
          <p:spPr bwMode="auto">
            <a:xfrm>
              <a:off x="3016" y="1389"/>
              <a:ext cx="635" cy="59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4786313" y="21336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4716463" y="17732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Q</a:t>
            </a:r>
            <a:endParaRPr lang="ru-RU" b="1" i="1"/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 flipV="1">
            <a:off x="3348038" y="2205038"/>
            <a:ext cx="1439862" cy="360362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 flipH="1">
            <a:off x="5364163" y="3141663"/>
            <a:ext cx="431800" cy="129540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 flipH="1" flipV="1">
            <a:off x="3132138" y="3357563"/>
            <a:ext cx="1368425" cy="1366837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3348038" y="4365625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7451725" y="3644900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71374" y="214290"/>
            <a:ext cx="9072626" cy="1143000"/>
          </a:xfrm>
        </p:spPr>
        <p:txBody>
          <a:bodyPr/>
          <a:lstStyle/>
          <a:p>
            <a:pPr algn="l"/>
            <a:r>
              <a:rPr lang="uk-UA" sz="2400" dirty="0">
                <a:latin typeface="Monotype Corsiva" pitchFamily="66" charset="0"/>
              </a:rPr>
              <a:t>Побудувати переріз куба площиною, яка проходить через три задані точки </a:t>
            </a:r>
            <a:r>
              <a:rPr lang="en-US" sz="2400" dirty="0">
                <a:latin typeface="Monotype Corsiva" pitchFamily="66" charset="0"/>
              </a:rPr>
              <a:t>K, L, M,</a:t>
            </a:r>
            <a:r>
              <a:rPr lang="uk-UA" sz="2400" dirty="0">
                <a:latin typeface="Monotype Corsiva" pitchFamily="66" charset="0"/>
              </a:rPr>
              <a:t> що </a:t>
            </a:r>
            <a:r>
              <a:rPr lang="uk-UA" sz="2400" dirty="0" smtClean="0">
                <a:latin typeface="Monotype Corsiva" pitchFamily="66" charset="0"/>
              </a:rPr>
              <a:t>лежать на ребрах</a:t>
            </a:r>
            <a:r>
              <a:rPr lang="uk-UA" sz="2400" dirty="0">
                <a:latin typeface="Monotype Corsiva" pitchFamily="66" charset="0"/>
              </a:rPr>
              <a:t>, </a:t>
            </a:r>
            <a:r>
              <a:rPr lang="uk-UA" sz="2400" dirty="0" smtClean="0">
                <a:latin typeface="Monotype Corsiva" pitchFamily="66" charset="0"/>
              </a:rPr>
              <a:t>які </a:t>
            </a:r>
            <a:r>
              <a:rPr lang="uk-UA" sz="2400" dirty="0">
                <a:latin typeface="Monotype Corsiva" pitchFamily="66" charset="0"/>
              </a:rPr>
              <a:t>не перетинаються.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5" grpId="0" animBg="1"/>
      <p:bldP spid="5129" grpId="0"/>
      <p:bldP spid="5130" grpId="0"/>
      <p:bldP spid="5131" grpId="0"/>
      <p:bldP spid="5134" grpId="0"/>
      <p:bldP spid="5135" grpId="0"/>
      <p:bldP spid="5136" grpId="0"/>
      <p:bldP spid="5137" grpId="0"/>
      <p:bldP spid="5148" grpId="0" animBg="1"/>
      <p:bldP spid="5149" grpId="0"/>
      <p:bldP spid="5158" grpId="0"/>
      <p:bldP spid="5163" grpId="0"/>
      <p:bldP spid="5164" grpId="0" animBg="1"/>
      <p:bldP spid="5165" grpId="0" animBg="1"/>
      <p:bldP spid="5166" grpId="0" animBg="1"/>
      <p:bldP spid="5167" grpId="0"/>
      <p:bldP spid="5171" grpId="0" animBg="1"/>
      <p:bldP spid="5172" grpId="0" animBg="1"/>
      <p:bldP spid="5174" grpId="0"/>
      <p:bldP spid="5175" grpId="0" animBg="1"/>
      <p:bldP spid="5176" grpId="0"/>
      <p:bldP spid="5180" grpId="0" animBg="1"/>
      <p:bldP spid="5181" grpId="0"/>
      <p:bldP spid="5182" grpId="0" animBg="1"/>
      <p:bldP spid="5183" grpId="0" animBg="1"/>
      <p:bldP spid="5184" grpId="0" animBg="1"/>
      <p:bldP spid="5186" grpId="0" animBg="1"/>
      <p:bldP spid="5187" grpId="0" animBg="1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5158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9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5150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5151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5152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5153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5154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5155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5156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5157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5125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5133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14282" y="1000108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dirty="0" smtClean="0">
                <a:latin typeface="Monotype Corsiva" pitchFamily="66" charset="0"/>
              </a:rPr>
              <a:t>Метод </a:t>
            </a:r>
            <a:r>
              <a:rPr lang="ru-RU" sz="2300" dirty="0" err="1" smtClean="0">
                <a:latin typeface="Monotype Corsiva" pitchFamily="66" charset="0"/>
              </a:rPr>
              <a:t>зручний</a:t>
            </a:r>
            <a:r>
              <a:rPr lang="ru-RU" sz="2300" dirty="0" smtClean="0">
                <a:latin typeface="Monotype Corsiva" pitchFamily="66" charset="0"/>
              </a:rPr>
              <a:t> при </a:t>
            </a:r>
            <a:r>
              <a:rPr lang="ru-RU" sz="2300" dirty="0" err="1" smtClean="0">
                <a:latin typeface="Monotype Corsiva" pitchFamily="66" charset="0"/>
              </a:rPr>
              <a:t>побудові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перерізів</a:t>
            </a:r>
            <a:r>
              <a:rPr lang="ru-RU" sz="2300" dirty="0" smtClean="0">
                <a:latin typeface="Monotype Corsiva" pitchFamily="66" charset="0"/>
              </a:rPr>
              <a:t> в тих </a:t>
            </a:r>
            <a:r>
              <a:rPr lang="ru-RU" sz="2300" dirty="0" err="1" smtClean="0">
                <a:latin typeface="Monotype Corsiva" pitchFamily="66" charset="0"/>
              </a:rPr>
              <a:t>випадках</a:t>
            </a:r>
            <a:r>
              <a:rPr lang="ru-RU" sz="2300" dirty="0" smtClean="0">
                <a:latin typeface="Monotype Corsiva" pitchFamily="66" charset="0"/>
              </a:rPr>
              <a:t>, коли </a:t>
            </a:r>
            <a:r>
              <a:rPr lang="ru-RU" sz="2300" dirty="0" err="1" smtClean="0">
                <a:latin typeface="Monotype Corsiva" pitchFamily="66" charset="0"/>
              </a:rPr>
              <a:t>незручно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знаходити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слід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січної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площини</a:t>
            </a:r>
            <a:r>
              <a:rPr lang="ru-RU" sz="2300" dirty="0" smtClean="0">
                <a:latin typeface="Monotype Corsiva" pitchFamily="66" charset="0"/>
              </a:rPr>
              <a:t>.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85720" y="1785926"/>
            <a:ext cx="85693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5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Побудувати</a:t>
            </a:r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5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переріз</a:t>
            </a:r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через </a:t>
            </a:r>
            <a:r>
              <a:rPr lang="ru-RU" sz="25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точки К,Р,О.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785918" y="4429132"/>
            <a:ext cx="3924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Text Box 36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285720" y="2357430"/>
            <a:ext cx="407196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dirty="0" err="1" smtClean="0">
                <a:latin typeface="Monotype Corsiva" pitchFamily="66" charset="0"/>
              </a:rPr>
              <a:t>Площина</a:t>
            </a:r>
            <a:r>
              <a:rPr lang="ru-RU" sz="2300" dirty="0" smtClean="0">
                <a:latin typeface="Monotype Corsiva" pitchFamily="66" charset="0"/>
              </a:rPr>
              <a:t> (DD1ОО1) </a:t>
            </a:r>
            <a:r>
              <a:rPr lang="ru-RU" sz="2300" dirty="0" err="1" smtClean="0">
                <a:latin typeface="Monotype Corsiva" pitchFamily="66" charset="0"/>
              </a:rPr>
              <a:t>визначається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паралельними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прямими</a:t>
            </a:r>
            <a:r>
              <a:rPr lang="ru-RU" sz="2300" dirty="0" smtClean="0">
                <a:latin typeface="Monotype Corsiva" pitchFamily="66" charset="0"/>
              </a:rPr>
              <a:t> DD1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OO1. </a:t>
            </a:r>
            <a:r>
              <a:rPr lang="ru-RU" sz="2300" dirty="0" err="1" smtClean="0">
                <a:latin typeface="Monotype Corsiva" pitchFamily="66" charset="0"/>
              </a:rPr>
              <a:t>Площина</a:t>
            </a:r>
            <a:r>
              <a:rPr lang="ru-RU" sz="2300" dirty="0" smtClean="0">
                <a:latin typeface="Monotype Corsiva" pitchFamily="66" charset="0"/>
              </a:rPr>
              <a:t> (АА1РР1) </a:t>
            </a:r>
            <a:r>
              <a:rPr lang="ru-RU" sz="2300" dirty="0" err="1" smtClean="0">
                <a:latin typeface="Monotype Corsiva" pitchFamily="66" charset="0"/>
              </a:rPr>
              <a:t>визначається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паралельними</a:t>
            </a:r>
            <a:r>
              <a:rPr lang="ru-RU" sz="2300" dirty="0" smtClean="0">
                <a:latin typeface="Monotype Corsiva" pitchFamily="66" charset="0"/>
              </a:rPr>
              <a:t/>
            </a:r>
            <a:br>
              <a:rPr lang="ru-RU" sz="2300" dirty="0" smtClean="0">
                <a:latin typeface="Monotype Corsiva" pitchFamily="66" charset="0"/>
              </a:rPr>
            </a:br>
            <a:r>
              <a:rPr lang="ru-RU" sz="2300" dirty="0" smtClean="0">
                <a:latin typeface="Monotype Corsiva" pitchFamily="66" charset="0"/>
              </a:rPr>
              <a:t>              </a:t>
            </a:r>
            <a:r>
              <a:rPr lang="ru-RU" sz="2300" dirty="0" err="1" smtClean="0">
                <a:latin typeface="Monotype Corsiva" pitchFamily="66" charset="0"/>
              </a:rPr>
              <a:t>прямими</a:t>
            </a:r>
            <a:r>
              <a:rPr lang="ru-RU" sz="2300" dirty="0" smtClean="0">
                <a:latin typeface="Monotype Corsiva" pitchFamily="66" charset="0"/>
              </a:rPr>
              <a:t> АА1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РР1.</a:t>
            </a:r>
            <a:endParaRPr lang="ru-RU" sz="2300" baseline="-25000" dirty="0">
              <a:latin typeface="Monotype Corsiva" pitchFamily="66" charset="0"/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7" name="Text Box 41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43" name="TextBox 42"/>
          <p:cNvSpPr txBox="1"/>
          <p:nvPr/>
        </p:nvSpPr>
        <p:spPr>
          <a:xfrm>
            <a:off x="0" y="28572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no Pro Smbd Caption" pitchFamily="18" charset="0"/>
              </a:rPr>
              <a:t>  Метод внутрішнього проектування</a:t>
            </a:r>
            <a:endParaRPr lang="ru-RU" sz="43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1"/>
      <p:bldP spid="310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6183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4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6175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6176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6177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6178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6179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6180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6181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6182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6149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6156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6157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6161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6165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8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/>
      <p:bldP spid="4137" grpId="0"/>
      <p:bldP spid="4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7210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1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7202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7203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7204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7205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7206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7207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7208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7209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7173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7181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7185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7189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285720" y="357166"/>
            <a:ext cx="39243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4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7195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7196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071538" y="1571612"/>
            <a:ext cx="392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/>
      <p:bldP spid="5164" grpId="0"/>
      <p:bldP spid="51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8238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9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0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8230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8231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8232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8233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8234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8235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8236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8237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8197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8205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8209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2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8213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4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5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6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8218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8219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8220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2" name="Text Box 44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8223" name="Line 45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6732588" y="45815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</a:t>
            </a:r>
            <a:endParaRPr lang="ru-RU" sz="2000" b="1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5651500" y="2565400"/>
            <a:ext cx="1081088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642910" y="3000372"/>
            <a:ext cx="31432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dirty="0" smtClean="0">
                <a:latin typeface="Monotype Corsiva" pitchFamily="66" charset="0"/>
              </a:rPr>
              <a:t>Точка S </a:t>
            </a:r>
            <a:r>
              <a:rPr lang="ru-RU" sz="2300" dirty="0" err="1" smtClean="0">
                <a:latin typeface="Monotype Corsiva" pitchFamily="66" charset="0"/>
              </a:rPr>
              <a:t>належить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шуканому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перерізу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285720" y="357166"/>
            <a:ext cx="3924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1" grpId="0"/>
      <p:bldP spid="6192" grpId="0" animBg="1"/>
      <p:bldP spid="6193" grpId="0"/>
      <p:bldP spid="619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12" y="285728"/>
            <a:ext cx="9001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Многогранник</a:t>
            </a:r>
            <a:r>
              <a:rPr lang="uk-UA" sz="28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 це геометрична фігура, частина простору, обмежена замкненою поверхнею, що складається з певної кількості </a:t>
            </a:r>
            <a:r>
              <a:rPr lang="uk-UA" sz="2400" dirty="0" err="1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пл</a:t>
            </a:r>
            <a:r>
              <a:rPr lang="ru-RU" sz="24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</a:t>
            </a:r>
            <a:r>
              <a:rPr lang="uk-UA" sz="2400" dirty="0" err="1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ских</a:t>
            </a:r>
            <a:r>
              <a:rPr lang="uk-UA" sz="24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многокутників, так званих граней багатогранника.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Toroidal_poly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214554"/>
            <a:ext cx="4071966" cy="4071966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66935" y="2938463"/>
            <a:ext cx="4051300" cy="3657600"/>
            <a:chOff x="2928" y="2160"/>
            <a:chExt cx="1824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976" y="3168"/>
              <a:ext cx="172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928" y="2160"/>
              <a:ext cx="912" cy="1536"/>
            </a:xfrm>
            <a:custGeom>
              <a:avLst/>
              <a:gdLst>
                <a:gd name="T0" fmla="*/ 0 w 1248"/>
                <a:gd name="T1" fmla="*/ 1200 h 1824"/>
                <a:gd name="T2" fmla="*/ 720 w 1248"/>
                <a:gd name="T3" fmla="*/ 1824 h 1824"/>
                <a:gd name="T4" fmla="*/ 1248 w 1248"/>
                <a:gd name="T5" fmla="*/ 0 h 1824"/>
                <a:gd name="T6" fmla="*/ 0 w 1248"/>
                <a:gd name="T7" fmla="*/ 1200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1824"/>
                <a:gd name="T14" fmla="*/ 1248 w 1248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1824">
                  <a:moveTo>
                    <a:pt x="0" y="1200"/>
                  </a:moveTo>
                  <a:lnTo>
                    <a:pt x="720" y="1824"/>
                  </a:lnTo>
                  <a:lnTo>
                    <a:pt x="1248" y="0"/>
                  </a:lnTo>
                  <a:lnTo>
                    <a:pt x="0" y="12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456" y="2160"/>
              <a:ext cx="1296" cy="1536"/>
            </a:xfrm>
            <a:custGeom>
              <a:avLst/>
              <a:gdLst>
                <a:gd name="T0" fmla="*/ 0 w 1296"/>
                <a:gd name="T1" fmla="*/ 1536 h 1536"/>
                <a:gd name="T2" fmla="*/ 384 w 1296"/>
                <a:gd name="T3" fmla="*/ 0 h 1536"/>
                <a:gd name="T4" fmla="*/ 1296 w 1296"/>
                <a:gd name="T5" fmla="*/ 1008 h 1536"/>
                <a:gd name="T6" fmla="*/ 0 w 1296"/>
                <a:gd name="T7" fmla="*/ 1536 h 1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1536"/>
                <a:gd name="T14" fmla="*/ 1296 w 1296"/>
                <a:gd name="T15" fmla="*/ 1536 h 1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1536">
                  <a:moveTo>
                    <a:pt x="0" y="1536"/>
                  </a:moveTo>
                  <a:lnTo>
                    <a:pt x="384" y="0"/>
                  </a:lnTo>
                  <a:lnTo>
                    <a:pt x="1296" y="1008"/>
                  </a:lnTo>
                  <a:lnTo>
                    <a:pt x="0" y="1536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3428992" y="2928934"/>
            <a:ext cx="2879725" cy="3657600"/>
          </a:xfrm>
          <a:custGeom>
            <a:avLst/>
            <a:gdLst>
              <a:gd name="T0" fmla="*/ 0 w 1296"/>
              <a:gd name="T1" fmla="*/ 1536 h 1536"/>
              <a:gd name="T2" fmla="*/ 384 w 1296"/>
              <a:gd name="T3" fmla="*/ 0 h 1536"/>
              <a:gd name="T4" fmla="*/ 1296 w 1296"/>
              <a:gd name="T5" fmla="*/ 1008 h 1536"/>
              <a:gd name="T6" fmla="*/ 0 w 1296"/>
              <a:gd name="T7" fmla="*/ 1536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1536"/>
              <a:gd name="T14" fmla="*/ 1296 w 1296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1536">
                <a:moveTo>
                  <a:pt x="0" y="1536"/>
                </a:moveTo>
                <a:lnTo>
                  <a:pt x="384" y="0"/>
                </a:lnTo>
                <a:lnTo>
                  <a:pt x="1296" y="1008"/>
                </a:lnTo>
                <a:lnTo>
                  <a:pt x="0" y="1536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5751497" y="3284538"/>
            <a:ext cx="1214438" cy="504825"/>
          </a:xfrm>
          <a:prstGeom prst="accentCallout2">
            <a:avLst>
              <a:gd name="adj1" fmla="val 22644"/>
              <a:gd name="adj2" fmla="val -6273"/>
              <a:gd name="adj3" fmla="val 22644"/>
              <a:gd name="adj4" fmla="val -50981"/>
              <a:gd name="adj5" fmla="val 150944"/>
              <a:gd name="adj6" fmla="val -97648"/>
            </a:avLst>
          </a:prstGeom>
          <a:noFill/>
          <a:ln w="28575">
            <a:solidFill>
              <a:srgbClr val="3333CC"/>
            </a:solidFill>
            <a:miter lim="800000"/>
            <a:headEnd type="triangle" w="lg" len="lg"/>
            <a:tailEnd type="diamond" w="lg" len="lg"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Times New Roman" pitchFamily="18" charset="0"/>
              </a:rPr>
              <a:t>грань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844535" y="5948363"/>
            <a:ext cx="1219200" cy="504825"/>
          </a:xfrm>
          <a:prstGeom prst="accentCallout2">
            <a:avLst>
              <a:gd name="adj1" fmla="val 22644"/>
              <a:gd name="adj2" fmla="val 106250"/>
              <a:gd name="adj3" fmla="val 22644"/>
              <a:gd name="adj4" fmla="val 158463"/>
              <a:gd name="adj5" fmla="val -70755"/>
              <a:gd name="adj6" fmla="val 230861"/>
            </a:avLst>
          </a:prstGeom>
          <a:noFill/>
          <a:ln w="28575">
            <a:solidFill>
              <a:srgbClr val="0000FF"/>
            </a:solidFill>
            <a:miter lim="800000"/>
            <a:headEnd type="triangle" w="lg" len="lg"/>
            <a:tailEnd type="diamond" w="lg" len="lg"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3333CC"/>
                </a:solidFill>
                <a:latin typeface="Times New Roman" pitchFamily="18" charset="0"/>
              </a:rPr>
              <a:t>ребро</a:t>
            </a: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5221272" y="1627188"/>
            <a:ext cx="1600200" cy="504825"/>
          </a:xfrm>
          <a:prstGeom prst="accentCallout2">
            <a:avLst>
              <a:gd name="adj1" fmla="val 22644"/>
              <a:gd name="adj2" fmla="val -4764"/>
              <a:gd name="adj3" fmla="val 22644"/>
              <a:gd name="adj4" fmla="val -29958"/>
              <a:gd name="adj5" fmla="val 261319"/>
              <a:gd name="adj6" fmla="val -56250"/>
            </a:avLst>
          </a:prstGeom>
          <a:noFill/>
          <a:ln w="28575">
            <a:solidFill>
              <a:srgbClr val="3333CC"/>
            </a:solidFill>
            <a:miter lim="800000"/>
            <a:headEnd type="triangle" w="lg" len="lg"/>
            <a:tailEnd type="oval" w="lg" len="lg"/>
          </a:ln>
        </p:spPr>
        <p:txBody>
          <a:bodyPr lIns="0"/>
          <a:lstStyle/>
          <a:p>
            <a:pPr algn="ctr"/>
            <a:r>
              <a:rPr lang="ru-RU" sz="2400" b="1">
                <a:solidFill>
                  <a:srgbClr val="3333CC"/>
                </a:solidFill>
                <a:latin typeface="Times New Roman" pitchFamily="18" charset="0"/>
              </a:rPr>
              <a:t>вершина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5140" y="2214554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Мінімальний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тороїдальний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багатогранник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572132" y="2786058"/>
            <a:ext cx="1071570" cy="142876"/>
          </a:xfrm>
          <a:prstGeom prst="rightArrow">
            <a:avLst/>
          </a:prstGeom>
          <a:solidFill>
            <a:srgbClr val="008000"/>
          </a:solidFill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7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9265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66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9257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9258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9259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9260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9261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9262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9263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9264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922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9229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9233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9237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0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9242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9243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9244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Text Box 44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9247" name="Line 45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0" y="3068638"/>
            <a:ext cx="39243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endParaRPr lang="ru-RU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49" name="Text Box 47"/>
          <p:cNvSpPr txBox="1">
            <a:spLocks noChangeArrowheads="1"/>
          </p:cNvSpPr>
          <p:nvPr/>
        </p:nvSpPr>
        <p:spPr bwMode="auto">
          <a:xfrm>
            <a:off x="6732588" y="45815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</a:t>
            </a:r>
            <a:endParaRPr lang="ru-RU" sz="2000" b="1"/>
          </a:p>
        </p:txBody>
      </p:sp>
      <p:sp>
        <p:nvSpPr>
          <p:cNvPr id="9250" name="Line 48"/>
          <p:cNvSpPr>
            <a:spLocks noChangeShapeType="1"/>
          </p:cNvSpPr>
          <p:nvPr/>
        </p:nvSpPr>
        <p:spPr bwMode="auto">
          <a:xfrm>
            <a:off x="5651500" y="2565400"/>
            <a:ext cx="1081088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285720" y="357166"/>
            <a:ext cx="39243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ru-RU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6"/>
              <a:defRPr/>
            </a:pPr>
            <a:endParaRPr lang="ru-RU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V="1">
            <a:off x="6732588" y="3213100"/>
            <a:ext cx="792162" cy="14398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7596188" y="29972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</a:t>
            </a:r>
            <a:endParaRPr lang="ru-RU" sz="2000" b="1"/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3929058" y="1000108"/>
            <a:ext cx="50006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300" dirty="0" smtClean="0">
                <a:latin typeface="Monotype Corsiva" pitchFamily="66" charset="0"/>
              </a:rPr>
              <a:t>Точки S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Р лежать на </a:t>
            </a:r>
            <a:r>
              <a:rPr lang="ru-RU" sz="2300" dirty="0" err="1" smtClean="0">
                <a:latin typeface="Monotype Corsiva" pitchFamily="66" charset="0"/>
              </a:rPr>
              <a:t>правій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грані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шуканий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перетинає</a:t>
            </a:r>
            <a:r>
              <a:rPr lang="ru-RU" sz="2300" dirty="0" smtClean="0">
                <a:latin typeface="Monotype Corsiva" pitchFamily="66" charset="0"/>
              </a:rPr>
              <a:t> межу по SР</a:t>
            </a:r>
            <a:endParaRPr lang="ru-RU" sz="23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8" grpId="0" animBg="1"/>
      <p:bldP spid="7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10294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95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6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7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10286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10287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10288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0289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10290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10291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0292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0293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10245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10252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10253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10257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10261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10266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10267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10268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Text Box 44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10271" name="Line 45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Text Box 47"/>
          <p:cNvSpPr txBox="1">
            <a:spLocks noChangeArrowheads="1"/>
          </p:cNvSpPr>
          <p:nvPr/>
        </p:nvSpPr>
        <p:spPr bwMode="auto">
          <a:xfrm>
            <a:off x="6732588" y="45815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</a:t>
            </a:r>
            <a:endParaRPr lang="ru-RU" sz="2000" b="1"/>
          </a:p>
        </p:txBody>
      </p:sp>
      <p:sp>
        <p:nvSpPr>
          <p:cNvPr id="10274" name="Line 48"/>
          <p:cNvSpPr>
            <a:spLocks noChangeShapeType="1"/>
          </p:cNvSpPr>
          <p:nvPr/>
        </p:nvSpPr>
        <p:spPr bwMode="auto">
          <a:xfrm>
            <a:off x="5651500" y="2565400"/>
            <a:ext cx="1081088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0" y="3500438"/>
            <a:ext cx="39243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endParaRPr lang="ru-RU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276" name="Line 50"/>
          <p:cNvSpPr>
            <a:spLocks noChangeShapeType="1"/>
          </p:cNvSpPr>
          <p:nvPr/>
        </p:nvSpPr>
        <p:spPr bwMode="auto">
          <a:xfrm flipV="1">
            <a:off x="6732588" y="3213100"/>
            <a:ext cx="792162" cy="14398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Text Box 51"/>
          <p:cNvSpPr txBox="1">
            <a:spLocks noChangeArrowheads="1"/>
          </p:cNvSpPr>
          <p:nvPr/>
        </p:nvSpPr>
        <p:spPr bwMode="auto">
          <a:xfrm>
            <a:off x="7596188" y="29972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</a:t>
            </a:r>
            <a:endParaRPr lang="ru-RU" sz="2000" b="1"/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4071934" y="500042"/>
            <a:ext cx="47863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300" dirty="0" smtClean="0">
                <a:latin typeface="Monotype Corsiva" pitchFamily="66" charset="0"/>
              </a:rPr>
              <a:t>Точки O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H лежать на </a:t>
            </a:r>
            <a:r>
              <a:rPr lang="ru-RU" sz="2300" dirty="0" err="1" smtClean="0">
                <a:latin typeface="Monotype Corsiva" pitchFamily="66" charset="0"/>
              </a:rPr>
              <a:t>задній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грані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шуканий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перетинає</a:t>
            </a:r>
            <a:r>
              <a:rPr lang="ru-RU" sz="2300" dirty="0" smtClean="0">
                <a:latin typeface="Monotype Corsiva" pitchFamily="66" charset="0"/>
              </a:rPr>
              <a:t> межу по OH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285720" y="357166"/>
            <a:ext cx="3924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BB</a:t>
            </a:r>
            <a:r>
              <a:rPr 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=L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5651500" y="2565400"/>
            <a:ext cx="1873250" cy="64770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H="1" flipV="1">
            <a:off x="4572000" y="21701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flipV="1">
            <a:off x="52578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219700" y="19891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</a:t>
            </a:r>
            <a:endParaRPr lang="ru-RU" sz="20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" grpId="0"/>
      <p:bldP spid="8246" grpId="0" animBg="1"/>
      <p:bldP spid="8247" grpId="0" animBg="1"/>
      <p:bldP spid="82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11320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1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2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3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11312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11313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11314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1315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11316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11317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1318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1319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11269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11276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11277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11281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11285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11290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11291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11292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Text Box 44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11295" name="Line 45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Text Box 47"/>
          <p:cNvSpPr txBox="1">
            <a:spLocks noChangeArrowheads="1"/>
          </p:cNvSpPr>
          <p:nvPr/>
        </p:nvSpPr>
        <p:spPr bwMode="auto">
          <a:xfrm>
            <a:off x="6732588" y="45815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</a:t>
            </a:r>
            <a:endParaRPr lang="ru-RU" sz="2000" b="1"/>
          </a:p>
        </p:txBody>
      </p:sp>
      <p:sp>
        <p:nvSpPr>
          <p:cNvPr id="11298" name="Line 48"/>
          <p:cNvSpPr>
            <a:spLocks noChangeShapeType="1"/>
          </p:cNvSpPr>
          <p:nvPr/>
        </p:nvSpPr>
        <p:spPr bwMode="auto">
          <a:xfrm>
            <a:off x="5651500" y="2565400"/>
            <a:ext cx="1081088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50"/>
          <p:cNvSpPr>
            <a:spLocks noChangeShapeType="1"/>
          </p:cNvSpPr>
          <p:nvPr/>
        </p:nvSpPr>
        <p:spPr bwMode="auto">
          <a:xfrm flipV="1">
            <a:off x="6732588" y="3213100"/>
            <a:ext cx="792162" cy="14398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1" name="Text Box 51"/>
          <p:cNvSpPr txBox="1">
            <a:spLocks noChangeArrowheads="1"/>
          </p:cNvSpPr>
          <p:nvPr/>
        </p:nvSpPr>
        <p:spPr bwMode="auto">
          <a:xfrm>
            <a:off x="7596188" y="29972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</a:t>
            </a:r>
            <a:endParaRPr lang="ru-RU" sz="2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4429124" y="571480"/>
            <a:ext cx="406717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300" dirty="0">
                <a:latin typeface="Monotype Corsiva" pitchFamily="66" charset="0"/>
              </a:rPr>
              <a:t> </a:t>
            </a:r>
            <a:r>
              <a:rPr lang="ru-RU" sz="2300" dirty="0" smtClean="0">
                <a:latin typeface="Monotype Corsiva" pitchFamily="66" charset="0"/>
              </a:rPr>
              <a:t>Точки К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S лежать на </a:t>
            </a:r>
            <a:r>
              <a:rPr lang="ru-RU" sz="2300" dirty="0" err="1" smtClean="0">
                <a:latin typeface="Monotype Corsiva" pitchFamily="66" charset="0"/>
              </a:rPr>
              <a:t>передній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грані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шуканий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перетинає</a:t>
            </a:r>
            <a:r>
              <a:rPr lang="ru-RU" sz="2300" dirty="0" smtClean="0">
                <a:latin typeface="Monotype Corsiva" pitchFamily="66" charset="0"/>
              </a:rPr>
              <a:t> межу по SK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11304" name="Line 54"/>
          <p:cNvSpPr>
            <a:spLocks noChangeShapeType="1"/>
          </p:cNvSpPr>
          <p:nvPr/>
        </p:nvSpPr>
        <p:spPr bwMode="auto">
          <a:xfrm>
            <a:off x="5651500" y="2565400"/>
            <a:ext cx="1873250" cy="64770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285720" y="357166"/>
            <a:ext cx="39243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BB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=L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SK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4427538" y="3933825"/>
            <a:ext cx="2305050" cy="7191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7" name="Line 57"/>
          <p:cNvSpPr>
            <a:spLocks noChangeShapeType="1"/>
          </p:cNvSpPr>
          <p:nvPr/>
        </p:nvSpPr>
        <p:spPr bwMode="auto">
          <a:xfrm flipH="1" flipV="1">
            <a:off x="4572000" y="21701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8" name="Text Box 58"/>
          <p:cNvSpPr txBox="1">
            <a:spLocks noChangeArrowheads="1"/>
          </p:cNvSpPr>
          <p:nvPr/>
        </p:nvSpPr>
        <p:spPr bwMode="auto">
          <a:xfrm>
            <a:off x="5219700" y="19891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</a:t>
            </a:r>
            <a:endParaRPr lang="ru-RU" sz="2000" b="1"/>
          </a:p>
        </p:txBody>
      </p:sp>
      <p:sp>
        <p:nvSpPr>
          <p:cNvPr id="11309" name="Line 59"/>
          <p:cNvSpPr>
            <a:spLocks noChangeShapeType="1"/>
          </p:cNvSpPr>
          <p:nvPr/>
        </p:nvSpPr>
        <p:spPr bwMode="auto">
          <a:xfrm flipV="1">
            <a:off x="52578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8" grpId="0"/>
      <p:bldP spid="9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12348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9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12340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12341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12342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2343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12344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12345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2346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2347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12293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33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22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23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24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Text Box 25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12300" name="Text Box 26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12301" name="Text Box 27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12305" name="Line 31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32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33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Text Box 34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12309" name="Line 35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36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37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Text Box 38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12314" name="Text Box 40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12315" name="Text Box 41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12316" name="Line 42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8" name="Text Box 44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12319" name="Line 45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Text Box 47"/>
          <p:cNvSpPr txBox="1">
            <a:spLocks noChangeArrowheads="1"/>
          </p:cNvSpPr>
          <p:nvPr/>
        </p:nvSpPr>
        <p:spPr bwMode="auto">
          <a:xfrm>
            <a:off x="6732588" y="45815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</a:t>
            </a:r>
            <a:endParaRPr lang="ru-RU" sz="2000" b="1"/>
          </a:p>
        </p:txBody>
      </p:sp>
      <p:sp>
        <p:nvSpPr>
          <p:cNvPr id="12322" name="Line 48"/>
          <p:cNvSpPr>
            <a:spLocks noChangeShapeType="1"/>
          </p:cNvSpPr>
          <p:nvPr/>
        </p:nvSpPr>
        <p:spPr bwMode="auto">
          <a:xfrm>
            <a:off x="5651500" y="2565400"/>
            <a:ext cx="1081088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Line 50"/>
          <p:cNvSpPr>
            <a:spLocks noChangeShapeType="1"/>
          </p:cNvSpPr>
          <p:nvPr/>
        </p:nvSpPr>
        <p:spPr bwMode="auto">
          <a:xfrm flipV="1">
            <a:off x="6732588" y="3213100"/>
            <a:ext cx="792162" cy="14398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5" name="Text Box 51"/>
          <p:cNvSpPr txBox="1">
            <a:spLocks noChangeArrowheads="1"/>
          </p:cNvSpPr>
          <p:nvPr/>
        </p:nvSpPr>
        <p:spPr bwMode="auto">
          <a:xfrm>
            <a:off x="7596188" y="29972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</a:t>
            </a:r>
            <a:endParaRPr lang="ru-RU" sz="2000" b="1"/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3929058" y="428604"/>
            <a:ext cx="48577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300" dirty="0" smtClean="0">
                <a:latin typeface="Monotype Corsiva" pitchFamily="66" charset="0"/>
              </a:rPr>
              <a:t>Точки K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L лежать на </a:t>
            </a:r>
            <a:r>
              <a:rPr lang="ru-RU" sz="2300" dirty="0" err="1" smtClean="0">
                <a:latin typeface="Monotype Corsiva" pitchFamily="66" charset="0"/>
              </a:rPr>
              <a:t>лівій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грані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шуканий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перетинає</a:t>
            </a:r>
            <a:r>
              <a:rPr lang="ru-RU" sz="2300" dirty="0" smtClean="0">
                <a:latin typeface="Monotype Corsiva" pitchFamily="66" charset="0"/>
              </a:rPr>
              <a:t> межу по VK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12328" name="Line 54"/>
          <p:cNvSpPr>
            <a:spLocks noChangeShapeType="1"/>
          </p:cNvSpPr>
          <p:nvPr/>
        </p:nvSpPr>
        <p:spPr bwMode="auto">
          <a:xfrm>
            <a:off x="5651500" y="2565400"/>
            <a:ext cx="1873250" cy="64770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0" name="Line 56"/>
          <p:cNvSpPr>
            <a:spLocks noChangeShapeType="1"/>
          </p:cNvSpPr>
          <p:nvPr/>
        </p:nvSpPr>
        <p:spPr bwMode="auto">
          <a:xfrm>
            <a:off x="4427538" y="3933825"/>
            <a:ext cx="2305050" cy="7191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1" name="Line 57"/>
          <p:cNvSpPr>
            <a:spLocks noChangeShapeType="1"/>
          </p:cNvSpPr>
          <p:nvPr/>
        </p:nvSpPr>
        <p:spPr bwMode="auto">
          <a:xfrm flipH="1" flipV="1">
            <a:off x="4572000" y="21701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Text Box 58"/>
          <p:cNvSpPr txBox="1">
            <a:spLocks noChangeArrowheads="1"/>
          </p:cNvSpPr>
          <p:nvPr/>
        </p:nvSpPr>
        <p:spPr bwMode="auto">
          <a:xfrm>
            <a:off x="5219700" y="19891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</a:t>
            </a:r>
            <a:endParaRPr lang="ru-RU" sz="2000" b="1"/>
          </a:p>
        </p:txBody>
      </p:sp>
      <p:sp>
        <p:nvSpPr>
          <p:cNvPr id="12333" name="Line 59"/>
          <p:cNvSpPr>
            <a:spLocks noChangeShapeType="1"/>
          </p:cNvSpPr>
          <p:nvPr/>
        </p:nvSpPr>
        <p:spPr bwMode="auto">
          <a:xfrm flipV="1">
            <a:off x="52578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>
            <a:off x="4284663" y="1773238"/>
            <a:ext cx="1295400" cy="23764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4643438" y="25654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</a:t>
            </a:r>
            <a:endParaRPr lang="ru-RU" sz="2000" b="1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H="1">
            <a:off x="4427538" y="2708275"/>
            <a:ext cx="649287" cy="122555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Text Box 55"/>
          <p:cNvSpPr txBox="1">
            <a:spLocks noChangeArrowheads="1"/>
          </p:cNvSpPr>
          <p:nvPr/>
        </p:nvSpPr>
        <p:spPr bwMode="auto">
          <a:xfrm>
            <a:off x="285720" y="357166"/>
            <a:ext cx="39243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BB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=L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8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SK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8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AB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=V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2" grpId="0"/>
      <p:bldP spid="10301" grpId="0" animBg="1"/>
      <p:bldP spid="103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6237288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2276475"/>
            <a:ext cx="4033837" cy="4183063"/>
            <a:chOff x="2109" y="572"/>
            <a:chExt cx="2541" cy="263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81" y="754"/>
              <a:ext cx="1967" cy="2359"/>
              <a:chOff x="1882" y="890"/>
              <a:chExt cx="1967" cy="2359"/>
            </a:xfrm>
          </p:grpSpPr>
          <p:sp>
            <p:nvSpPr>
              <p:cNvPr id="13383" name="AutoShape 6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1951" cy="2359"/>
              </a:xfrm>
              <a:prstGeom prst="cube">
                <a:avLst>
                  <a:gd name="adj" fmla="val 2619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84" name="Line 7"/>
              <p:cNvSpPr>
                <a:spLocks noChangeShapeType="1"/>
              </p:cNvSpPr>
              <p:nvPr/>
            </p:nvSpPr>
            <p:spPr bwMode="auto">
              <a:xfrm>
                <a:off x="2410" y="890"/>
                <a:ext cx="16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Line 8"/>
              <p:cNvSpPr>
                <a:spLocks noChangeShapeType="1"/>
              </p:cNvSpPr>
              <p:nvPr/>
            </p:nvSpPr>
            <p:spPr bwMode="auto">
              <a:xfrm>
                <a:off x="2426" y="2750"/>
                <a:ext cx="14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6" name="Line 9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544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9" y="572"/>
              <a:ext cx="2541" cy="2635"/>
              <a:chOff x="2109" y="572"/>
              <a:chExt cx="2541" cy="2635"/>
            </a:xfrm>
          </p:grpSpPr>
          <p:sp>
            <p:nvSpPr>
              <p:cNvPr id="13375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</a:p>
            </p:txBody>
          </p:sp>
          <p:sp>
            <p:nvSpPr>
              <p:cNvPr id="13376" name="Text Box 12"/>
              <p:cNvSpPr txBox="1">
                <a:spLocks noChangeArrowheads="1"/>
              </p:cNvSpPr>
              <p:nvPr/>
            </p:nvSpPr>
            <p:spPr bwMode="auto">
              <a:xfrm>
                <a:off x="3878" y="2976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endParaRPr lang="ru-RU" b="1"/>
              </a:p>
            </p:txBody>
          </p:sp>
          <p:sp>
            <p:nvSpPr>
              <p:cNvPr id="13377" name="Text Box 13"/>
              <p:cNvSpPr txBox="1">
                <a:spLocks noChangeArrowheads="1"/>
              </p:cNvSpPr>
              <p:nvPr/>
            </p:nvSpPr>
            <p:spPr bwMode="auto">
              <a:xfrm>
                <a:off x="2608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3378" name="Text Box 14"/>
              <p:cNvSpPr txBox="1">
                <a:spLocks noChangeArrowheads="1"/>
              </p:cNvSpPr>
              <p:nvPr/>
            </p:nvSpPr>
            <p:spPr bwMode="auto">
              <a:xfrm>
                <a:off x="2653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В</a:t>
                </a:r>
              </a:p>
            </p:txBody>
          </p:sp>
          <p:sp>
            <p:nvSpPr>
              <p:cNvPr id="13379" name="Text Box 15"/>
              <p:cNvSpPr txBox="1">
                <a:spLocks noChangeArrowheads="1"/>
              </p:cNvSpPr>
              <p:nvPr/>
            </p:nvSpPr>
            <p:spPr bwMode="auto">
              <a:xfrm>
                <a:off x="4377" y="2431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С</a:t>
                </a:r>
              </a:p>
            </p:txBody>
          </p:sp>
          <p:sp>
            <p:nvSpPr>
              <p:cNvPr id="13380" name="Text Box 16"/>
              <p:cNvSpPr txBox="1">
                <a:spLocks noChangeArrowheads="1"/>
              </p:cNvSpPr>
              <p:nvPr/>
            </p:nvSpPr>
            <p:spPr bwMode="auto">
              <a:xfrm>
                <a:off x="2109" y="1161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А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3381" name="Text Box 17"/>
              <p:cNvSpPr txBox="1">
                <a:spLocks noChangeArrowheads="1"/>
              </p:cNvSpPr>
              <p:nvPr/>
            </p:nvSpPr>
            <p:spPr bwMode="auto">
              <a:xfrm>
                <a:off x="4332" y="572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ru-RU" b="1" baseline="-25000"/>
                  <a:t>1</a:t>
                </a:r>
              </a:p>
            </p:txBody>
          </p:sp>
          <p:sp>
            <p:nvSpPr>
              <p:cNvPr id="13382" name="Text Box 18"/>
              <p:cNvSpPr txBox="1">
                <a:spLocks noChangeArrowheads="1"/>
              </p:cNvSpPr>
              <p:nvPr/>
            </p:nvSpPr>
            <p:spPr bwMode="auto">
              <a:xfrm>
                <a:off x="3833" y="1207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D</a:t>
                </a:r>
                <a:r>
                  <a:rPr lang="ru-RU" b="1" baseline="-25000"/>
                  <a:t>1</a:t>
                </a:r>
              </a:p>
            </p:txBody>
          </p:sp>
        </p:grpSp>
      </p:grpSp>
      <p:sp>
        <p:nvSpPr>
          <p:cNvPr id="13317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4318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2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308850" y="6237288"/>
            <a:ext cx="430213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21"/>
          <p:cNvSpPr>
            <a:spLocks noChangeArrowheads="1"/>
          </p:cNvSpPr>
          <p:nvPr/>
        </p:nvSpPr>
        <p:spPr bwMode="auto">
          <a:xfrm>
            <a:off x="4356100" y="38608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22"/>
          <p:cNvSpPr>
            <a:spLocks noChangeArrowheads="1"/>
          </p:cNvSpPr>
          <p:nvPr/>
        </p:nvSpPr>
        <p:spPr bwMode="auto">
          <a:xfrm>
            <a:off x="7164388" y="37163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23"/>
          <p:cNvSpPr>
            <a:spLocks noChangeArrowheads="1"/>
          </p:cNvSpPr>
          <p:nvPr/>
        </p:nvSpPr>
        <p:spPr bwMode="auto">
          <a:xfrm>
            <a:off x="5580063" y="2492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5508625" y="206057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</a:p>
        </p:txBody>
      </p:sp>
      <p:sp>
        <p:nvSpPr>
          <p:cNvPr id="13323" name="Text Box 25"/>
          <p:cNvSpPr txBox="1">
            <a:spLocks noChangeArrowheads="1"/>
          </p:cNvSpPr>
          <p:nvPr/>
        </p:nvSpPr>
        <p:spPr bwMode="auto">
          <a:xfrm>
            <a:off x="7235825" y="38608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</a:p>
        </p:txBody>
      </p:sp>
      <p:sp>
        <p:nvSpPr>
          <p:cNvPr id="13324" name="Text Box 26"/>
          <p:cNvSpPr txBox="1">
            <a:spLocks noChangeArrowheads="1"/>
          </p:cNvSpPr>
          <p:nvPr/>
        </p:nvSpPr>
        <p:spPr bwMode="auto">
          <a:xfrm>
            <a:off x="3995738" y="37163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</a:t>
            </a:r>
          </a:p>
        </p:txBody>
      </p:sp>
      <p:sp>
        <p:nvSpPr>
          <p:cNvPr id="13328" name="Line 30"/>
          <p:cNvSpPr>
            <a:spLocks noChangeShapeType="1"/>
          </p:cNvSpPr>
          <p:nvPr/>
        </p:nvSpPr>
        <p:spPr bwMode="auto">
          <a:xfrm>
            <a:off x="7235825" y="28527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31"/>
          <p:cNvSpPr>
            <a:spLocks noChangeShapeType="1"/>
          </p:cNvSpPr>
          <p:nvPr/>
        </p:nvSpPr>
        <p:spPr bwMode="auto">
          <a:xfrm flipV="1">
            <a:off x="4427538" y="2852738"/>
            <a:ext cx="28082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32"/>
          <p:cNvSpPr>
            <a:spLocks noChangeShapeType="1"/>
          </p:cNvSpPr>
          <p:nvPr/>
        </p:nvSpPr>
        <p:spPr bwMode="auto">
          <a:xfrm flipV="1">
            <a:off x="4427538" y="5805488"/>
            <a:ext cx="2808287" cy="503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Text Box 33"/>
          <p:cNvSpPr txBox="1">
            <a:spLocks noChangeArrowheads="1"/>
          </p:cNvSpPr>
          <p:nvPr/>
        </p:nvSpPr>
        <p:spPr bwMode="auto">
          <a:xfrm>
            <a:off x="7308850" y="56610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</a:t>
            </a:r>
            <a:r>
              <a:rPr lang="ru-RU" sz="2000" b="1" baseline="-25000"/>
              <a:t>1</a:t>
            </a:r>
          </a:p>
        </p:txBody>
      </p:sp>
      <p:sp>
        <p:nvSpPr>
          <p:cNvPr id="13332" name="Line 34"/>
          <p:cNvSpPr>
            <a:spLocks noChangeShapeType="1"/>
          </p:cNvSpPr>
          <p:nvPr/>
        </p:nvSpPr>
        <p:spPr bwMode="auto">
          <a:xfrm>
            <a:off x="5651500" y="25654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35"/>
          <p:cNvSpPr>
            <a:spLocks noChangeShapeType="1"/>
          </p:cNvSpPr>
          <p:nvPr/>
        </p:nvSpPr>
        <p:spPr bwMode="auto">
          <a:xfrm>
            <a:off x="5651500" y="551656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36"/>
          <p:cNvSpPr>
            <a:spLocks noChangeShapeType="1"/>
          </p:cNvSpPr>
          <p:nvPr/>
        </p:nvSpPr>
        <p:spPr bwMode="auto">
          <a:xfrm>
            <a:off x="5651500" y="25654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Text Box 37"/>
          <p:cNvSpPr txBox="1">
            <a:spLocks noChangeArrowheads="1"/>
          </p:cNvSpPr>
          <p:nvPr/>
        </p:nvSpPr>
        <p:spPr bwMode="auto">
          <a:xfrm>
            <a:off x="5724525" y="50847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</a:t>
            </a:r>
            <a:r>
              <a:rPr lang="en-US" sz="2000" b="1" baseline="-25000"/>
              <a:t>1</a:t>
            </a:r>
            <a:endParaRPr lang="ru-RU" sz="2000" b="1" baseline="-25000"/>
          </a:p>
        </p:txBody>
      </p:sp>
      <p:sp>
        <p:nvSpPr>
          <p:cNvPr id="13337" name="Text Box 39"/>
          <p:cNvSpPr txBox="1">
            <a:spLocks noChangeArrowheads="1"/>
          </p:cNvSpPr>
          <p:nvPr/>
        </p:nvSpPr>
        <p:spPr bwMode="auto">
          <a:xfrm>
            <a:off x="6372225" y="26368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</a:p>
        </p:txBody>
      </p:sp>
      <p:sp>
        <p:nvSpPr>
          <p:cNvPr id="13338" name="Text Box 40"/>
          <p:cNvSpPr txBox="1">
            <a:spLocks noChangeArrowheads="1"/>
          </p:cNvSpPr>
          <p:nvPr/>
        </p:nvSpPr>
        <p:spPr bwMode="auto">
          <a:xfrm>
            <a:off x="6300788" y="55895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1</a:t>
            </a:r>
          </a:p>
        </p:txBody>
      </p:sp>
      <p:sp>
        <p:nvSpPr>
          <p:cNvPr id="13339" name="Line 41"/>
          <p:cNvSpPr>
            <a:spLocks noChangeShapeType="1"/>
          </p:cNvSpPr>
          <p:nvPr/>
        </p:nvSpPr>
        <p:spPr bwMode="auto">
          <a:xfrm>
            <a:off x="6300788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Text Box 43"/>
          <p:cNvSpPr txBox="1">
            <a:spLocks noChangeArrowheads="1"/>
          </p:cNvSpPr>
          <p:nvPr/>
        </p:nvSpPr>
        <p:spPr bwMode="auto">
          <a:xfrm>
            <a:off x="6227763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</a:t>
            </a:r>
            <a:r>
              <a:rPr lang="ru-RU" sz="2000" b="1" baseline="-25000"/>
              <a:t>2</a:t>
            </a:r>
          </a:p>
        </p:txBody>
      </p:sp>
      <p:sp>
        <p:nvSpPr>
          <p:cNvPr id="13342" name="Line 44"/>
          <p:cNvSpPr>
            <a:spLocks noChangeShapeType="1"/>
          </p:cNvSpPr>
          <p:nvPr/>
        </p:nvSpPr>
        <p:spPr bwMode="auto">
          <a:xfrm flipV="1">
            <a:off x="4427538" y="3789363"/>
            <a:ext cx="2808287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Text Box 46"/>
          <p:cNvSpPr txBox="1">
            <a:spLocks noChangeArrowheads="1"/>
          </p:cNvSpPr>
          <p:nvPr/>
        </p:nvSpPr>
        <p:spPr bwMode="auto">
          <a:xfrm>
            <a:off x="6732588" y="45815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</a:t>
            </a:r>
            <a:endParaRPr lang="ru-RU" sz="2000" b="1"/>
          </a:p>
        </p:txBody>
      </p:sp>
      <p:sp>
        <p:nvSpPr>
          <p:cNvPr id="13345" name="Line 47"/>
          <p:cNvSpPr>
            <a:spLocks noChangeShapeType="1"/>
          </p:cNvSpPr>
          <p:nvPr/>
        </p:nvSpPr>
        <p:spPr bwMode="auto">
          <a:xfrm>
            <a:off x="5651500" y="2565400"/>
            <a:ext cx="1081088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7" name="Line 49"/>
          <p:cNvSpPr>
            <a:spLocks noChangeShapeType="1"/>
          </p:cNvSpPr>
          <p:nvPr/>
        </p:nvSpPr>
        <p:spPr bwMode="auto">
          <a:xfrm flipV="1">
            <a:off x="6732588" y="3213100"/>
            <a:ext cx="792162" cy="14398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Text Box 50"/>
          <p:cNvSpPr txBox="1">
            <a:spLocks noChangeArrowheads="1"/>
          </p:cNvSpPr>
          <p:nvPr/>
        </p:nvSpPr>
        <p:spPr bwMode="auto">
          <a:xfrm>
            <a:off x="7596188" y="29972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</a:t>
            </a:r>
            <a:endParaRPr lang="ru-RU" sz="2000" b="1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000496" y="357166"/>
            <a:ext cx="49244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300" dirty="0" smtClean="0">
                <a:latin typeface="Monotype Corsiva" pitchFamily="66" charset="0"/>
              </a:rPr>
              <a:t>Точки O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V лежать на </a:t>
            </a:r>
            <a:r>
              <a:rPr lang="ru-RU" sz="2300" dirty="0" err="1" smtClean="0">
                <a:latin typeface="Monotype Corsiva" pitchFamily="66" charset="0"/>
              </a:rPr>
              <a:t>верхній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грані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шуканий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переріз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перетинає</a:t>
            </a:r>
            <a:r>
              <a:rPr lang="ru-RU" sz="2300" dirty="0" smtClean="0">
                <a:latin typeface="Monotype Corsiva" pitchFamily="66" charset="0"/>
              </a:rPr>
              <a:t> межу по VO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13351" name="Line 53"/>
          <p:cNvSpPr>
            <a:spLocks noChangeShapeType="1"/>
          </p:cNvSpPr>
          <p:nvPr/>
        </p:nvSpPr>
        <p:spPr bwMode="auto">
          <a:xfrm>
            <a:off x="5651500" y="2565400"/>
            <a:ext cx="1873250" cy="64770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55"/>
          <p:cNvSpPr>
            <a:spLocks noChangeShapeType="1"/>
          </p:cNvSpPr>
          <p:nvPr/>
        </p:nvSpPr>
        <p:spPr bwMode="auto">
          <a:xfrm>
            <a:off x="4427538" y="3933825"/>
            <a:ext cx="2305050" cy="7191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56"/>
          <p:cNvSpPr>
            <a:spLocks noChangeShapeType="1"/>
          </p:cNvSpPr>
          <p:nvPr/>
        </p:nvSpPr>
        <p:spPr bwMode="auto">
          <a:xfrm flipH="1" flipV="1">
            <a:off x="4572000" y="21701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Text Box 57"/>
          <p:cNvSpPr txBox="1">
            <a:spLocks noChangeArrowheads="1"/>
          </p:cNvSpPr>
          <p:nvPr/>
        </p:nvSpPr>
        <p:spPr bwMode="auto">
          <a:xfrm>
            <a:off x="5219700" y="198913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</a:t>
            </a:r>
            <a:endParaRPr lang="ru-RU" sz="2000" b="1"/>
          </a:p>
        </p:txBody>
      </p:sp>
      <p:sp>
        <p:nvSpPr>
          <p:cNvPr id="13356" name="Line 58"/>
          <p:cNvSpPr>
            <a:spLocks noChangeShapeType="1"/>
          </p:cNvSpPr>
          <p:nvPr/>
        </p:nvSpPr>
        <p:spPr bwMode="auto">
          <a:xfrm flipV="1">
            <a:off x="52578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60"/>
          <p:cNvSpPr>
            <a:spLocks noChangeShapeType="1"/>
          </p:cNvSpPr>
          <p:nvPr/>
        </p:nvSpPr>
        <p:spPr bwMode="auto">
          <a:xfrm flipH="1">
            <a:off x="4284663" y="1773238"/>
            <a:ext cx="1295400" cy="23764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Text Box 61"/>
          <p:cNvSpPr txBox="1">
            <a:spLocks noChangeArrowheads="1"/>
          </p:cNvSpPr>
          <p:nvPr/>
        </p:nvSpPr>
        <p:spPr bwMode="auto">
          <a:xfrm>
            <a:off x="4643438" y="25654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</a:t>
            </a:r>
            <a:endParaRPr lang="ru-RU" sz="2000" b="1"/>
          </a:p>
        </p:txBody>
      </p:sp>
      <p:sp>
        <p:nvSpPr>
          <p:cNvPr id="13360" name="Line 62"/>
          <p:cNvSpPr>
            <a:spLocks noChangeShapeType="1"/>
          </p:cNvSpPr>
          <p:nvPr/>
        </p:nvSpPr>
        <p:spPr bwMode="auto">
          <a:xfrm flipH="1">
            <a:off x="4427538" y="2708275"/>
            <a:ext cx="649287" cy="122555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Line 64"/>
          <p:cNvSpPr>
            <a:spLocks noChangeShapeType="1"/>
          </p:cNvSpPr>
          <p:nvPr/>
        </p:nvSpPr>
        <p:spPr bwMode="auto">
          <a:xfrm flipV="1">
            <a:off x="5076825" y="2565400"/>
            <a:ext cx="574675" cy="1428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3857620" y="1214422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Отже, </a:t>
            </a:r>
            <a:r>
              <a:rPr lang="en-US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KVOHS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– </a:t>
            </a:r>
            <a:r>
              <a:rPr lang="ru-RU" sz="28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шуканий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переріз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643438" y="2636838"/>
            <a:ext cx="2736850" cy="1944687"/>
            <a:chOff x="2925" y="1661"/>
            <a:chExt cx="1724" cy="1225"/>
          </a:xfrm>
        </p:grpSpPr>
        <p:sp>
          <p:nvSpPr>
            <p:cNvPr id="13365" name="Line 67"/>
            <p:cNvSpPr>
              <a:spLocks noChangeShapeType="1"/>
            </p:cNvSpPr>
            <p:nvPr/>
          </p:nvSpPr>
          <p:spPr bwMode="auto">
            <a:xfrm>
              <a:off x="2925" y="2251"/>
              <a:ext cx="227" cy="31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68"/>
            <p:cNvSpPr>
              <a:spLocks noChangeShapeType="1"/>
            </p:cNvSpPr>
            <p:nvPr/>
          </p:nvSpPr>
          <p:spPr bwMode="auto">
            <a:xfrm>
              <a:off x="3061" y="2115"/>
              <a:ext cx="409" cy="58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Line 69"/>
            <p:cNvSpPr>
              <a:spLocks noChangeShapeType="1"/>
            </p:cNvSpPr>
            <p:nvPr/>
          </p:nvSpPr>
          <p:spPr bwMode="auto">
            <a:xfrm>
              <a:off x="3152" y="1888"/>
              <a:ext cx="590" cy="86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Line 70"/>
            <p:cNvSpPr>
              <a:spLocks noChangeShapeType="1"/>
            </p:cNvSpPr>
            <p:nvPr/>
          </p:nvSpPr>
          <p:spPr bwMode="auto">
            <a:xfrm>
              <a:off x="3243" y="1706"/>
              <a:ext cx="862" cy="1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Line 71"/>
            <p:cNvSpPr>
              <a:spLocks noChangeShapeType="1"/>
            </p:cNvSpPr>
            <p:nvPr/>
          </p:nvSpPr>
          <p:spPr bwMode="auto">
            <a:xfrm>
              <a:off x="3470" y="1661"/>
              <a:ext cx="850" cy="117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Line 72"/>
            <p:cNvSpPr>
              <a:spLocks noChangeShapeType="1"/>
            </p:cNvSpPr>
            <p:nvPr/>
          </p:nvSpPr>
          <p:spPr bwMode="auto">
            <a:xfrm>
              <a:off x="3787" y="1706"/>
              <a:ext cx="635" cy="86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Line 73"/>
            <p:cNvSpPr>
              <a:spLocks noChangeShapeType="1"/>
            </p:cNvSpPr>
            <p:nvPr/>
          </p:nvSpPr>
          <p:spPr bwMode="auto">
            <a:xfrm>
              <a:off x="4150" y="1842"/>
              <a:ext cx="363" cy="49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74"/>
            <p:cNvSpPr>
              <a:spLocks noChangeShapeType="1"/>
            </p:cNvSpPr>
            <p:nvPr/>
          </p:nvSpPr>
          <p:spPr bwMode="auto">
            <a:xfrm>
              <a:off x="4468" y="1933"/>
              <a:ext cx="181" cy="27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285720" y="357166"/>
            <a:ext cx="39243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(АА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РР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ОО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ОМ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DD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6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</a:t>
            </a:r>
            <a:r>
              <a:rPr lang="ru-RU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BB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=L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8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SK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AutoNum type="arabicPeriod" startAt="8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∩ AB</a:t>
            </a:r>
            <a:r>
              <a:rPr lang="en-US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=V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5984" y="3643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10.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" grpId="0"/>
      <p:bldP spid="13362" grpId="0" animBg="1"/>
      <p:bldP spid="11329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001056" cy="754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300" b="1" i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Caption" pitchFamily="18" charset="0"/>
              </a:rPr>
              <a:t>  Практичне значення перерізів </a:t>
            </a:r>
            <a:endParaRPr lang="ru-RU" sz="4300" b="1" i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528638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err="1" smtClean="0">
                <a:latin typeface="Monotype Corsiva" pitchFamily="66" charset="0"/>
              </a:rPr>
              <a:t>Перерізи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найчастіше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застосовують</a:t>
            </a:r>
            <a:r>
              <a:rPr lang="ru-RU" sz="2300" dirty="0" smtClean="0">
                <a:latin typeface="Monotype Corsiva" pitchFamily="66" charset="0"/>
              </a:rPr>
              <a:t> для того, </a:t>
            </a:r>
            <a:r>
              <a:rPr lang="ru-RU" sz="2300" dirty="0" err="1" smtClean="0">
                <a:latin typeface="Monotype Corsiva" pitchFamily="66" charset="0"/>
              </a:rPr>
              <a:t>щоб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показу­вати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поперечну</a:t>
            </a:r>
            <a:r>
              <a:rPr lang="ru-RU" sz="2300" dirty="0" smtClean="0">
                <a:latin typeface="Monotype Corsiva" pitchFamily="66" charset="0"/>
              </a:rPr>
              <a:t> форму </a:t>
            </a:r>
            <a:r>
              <a:rPr lang="ru-RU" sz="2300" dirty="0" err="1" smtClean="0">
                <a:latin typeface="Monotype Corsiva" pitchFamily="66" charset="0"/>
              </a:rPr>
              <a:t>предметів</a:t>
            </a:r>
            <a:r>
              <a:rPr lang="ru-RU" sz="2300" dirty="0" smtClean="0">
                <a:latin typeface="Monotype Corsiva" pitchFamily="66" charset="0"/>
              </a:rPr>
              <a:t> (рукояток, </a:t>
            </a:r>
            <a:r>
              <a:rPr lang="ru-RU" sz="2300" dirty="0" err="1" smtClean="0">
                <a:latin typeface="Monotype Corsiva" pitchFamily="66" charset="0"/>
              </a:rPr>
              <a:t>гайкових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клю­чів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слюсарних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інструментів</a:t>
            </a:r>
            <a:r>
              <a:rPr lang="ru-RU" sz="2300" dirty="0" smtClean="0">
                <a:latin typeface="Monotype Corsiva" pitchFamily="66" charset="0"/>
              </a:rPr>
              <a:t>, деталей </a:t>
            </a:r>
            <a:r>
              <a:rPr lang="ru-RU" sz="2300" dirty="0" err="1" smtClean="0">
                <a:latin typeface="Monotype Corsiva" pitchFamily="66" charset="0"/>
              </a:rPr>
              <a:t>з</a:t>
            </a:r>
            <a:r>
              <a:rPr lang="ru-RU" sz="2300" dirty="0" smtClean="0">
                <a:latin typeface="Monotype Corsiva" pitchFamily="66" charset="0"/>
              </a:rPr>
              <a:t> прокату </a:t>
            </a:r>
            <a:r>
              <a:rPr lang="ru-RU" sz="2300" dirty="0" err="1" smtClean="0">
                <a:latin typeface="Monotype Corsiva" pitchFamily="66" charset="0"/>
              </a:rPr>
              <a:t>різного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про­філю</a:t>
            </a:r>
            <a:r>
              <a:rPr lang="ru-RU" sz="2300" dirty="0" smtClean="0">
                <a:latin typeface="Monotype Corsiva" pitchFamily="66" charset="0"/>
              </a:rPr>
              <a:t>) та форму </a:t>
            </a:r>
            <a:r>
              <a:rPr lang="ru-RU" sz="2300" dirty="0" err="1" smtClean="0">
                <a:latin typeface="Monotype Corsiva" pitchFamily="66" charset="0"/>
              </a:rPr>
              <a:t>отворів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заглибин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зрізів</a:t>
            </a:r>
            <a:r>
              <a:rPr lang="ru-RU" sz="2300" dirty="0" smtClean="0">
                <a:latin typeface="Monotype Corsiva" pitchFamily="66" charset="0"/>
              </a:rPr>
              <a:t> та </a:t>
            </a:r>
            <a:r>
              <a:rPr lang="ru-RU" sz="2300" dirty="0" err="1" smtClean="0">
                <a:latin typeface="Monotype Corsiva" pitchFamily="66" charset="0"/>
              </a:rPr>
              <a:t>вирізів</a:t>
            </a:r>
            <a:r>
              <a:rPr lang="ru-RU" sz="2300" dirty="0" smtClean="0">
                <a:latin typeface="Monotype Corsiva" pitchFamily="66" charset="0"/>
              </a:rPr>
              <a:t> на </a:t>
            </a:r>
            <a:r>
              <a:rPr lang="ru-RU" sz="2300" dirty="0" err="1" smtClean="0">
                <a:latin typeface="Monotype Corsiva" pitchFamily="66" charset="0"/>
              </a:rPr>
              <a:t>повер­хнях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округлих</a:t>
            </a:r>
            <a:r>
              <a:rPr lang="ru-RU" sz="2300" dirty="0" smtClean="0">
                <a:latin typeface="Monotype Corsiva" pitchFamily="66" charset="0"/>
              </a:rPr>
              <a:t> деталей </a:t>
            </a:r>
            <a:r>
              <a:rPr lang="ru-RU" sz="2300" dirty="0" err="1" smtClean="0">
                <a:latin typeface="Monotype Corsiva" pitchFamily="66" charset="0"/>
              </a:rPr>
              <a:t>тощо</a:t>
            </a:r>
            <a:r>
              <a:rPr lang="ru-RU" sz="2300" dirty="0" smtClean="0">
                <a:latin typeface="Monotype Corsiva" pitchFamily="66" charset="0"/>
              </a:rPr>
              <a:t>. </a:t>
            </a:r>
            <a:r>
              <a:rPr lang="ru-RU" sz="2300" dirty="0" err="1" smtClean="0">
                <a:latin typeface="Monotype Corsiva" pitchFamily="66" charset="0"/>
              </a:rPr>
              <a:t>Перерізи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є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невід</a:t>
            </a:r>
            <a:r>
              <a:rPr lang="en-US" sz="2300" dirty="0" smtClean="0">
                <a:latin typeface="Monotype Corsiva" pitchFamily="66" charset="0"/>
              </a:rPr>
              <a:t>’</a:t>
            </a:r>
            <a:r>
              <a:rPr lang="ru-RU" sz="2300" dirty="0" err="1" smtClean="0">
                <a:latin typeface="Monotype Corsiva" pitchFamily="66" charset="0"/>
              </a:rPr>
              <a:t>ємною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uk-UA" sz="2300" dirty="0" smtClean="0">
                <a:latin typeface="Monotype Corsiva" pitchFamily="66" charset="0"/>
              </a:rPr>
              <a:t>частиною нашого повсякденного життя, вони   </a:t>
            </a:r>
          </a:p>
          <a:p>
            <a:r>
              <a:rPr lang="uk-UA" sz="2300" dirty="0" smtClean="0">
                <a:latin typeface="Monotype Corsiva" pitchFamily="66" charset="0"/>
              </a:rPr>
              <a:t>  зустрічаються у різних ситуаціях: у побуті, </a:t>
            </a:r>
            <a:br>
              <a:rPr lang="uk-UA" sz="2300" dirty="0" smtClean="0">
                <a:latin typeface="Monotype Corsiva" pitchFamily="66" charset="0"/>
              </a:rPr>
            </a:br>
            <a:r>
              <a:rPr lang="uk-UA" sz="2300" dirty="0" smtClean="0">
                <a:latin typeface="Monotype Corsiva" pitchFamily="66" charset="0"/>
              </a:rPr>
              <a:t>    у столярстві, токарстві і т.д. Також   </a:t>
            </a:r>
          </a:p>
          <a:p>
            <a:r>
              <a:rPr lang="uk-UA" sz="2300" dirty="0" smtClean="0">
                <a:latin typeface="Monotype Corsiva" pitchFamily="66" charset="0"/>
              </a:rPr>
              <a:t>    перерізи використовуються у кресленні, </a:t>
            </a:r>
          </a:p>
          <a:p>
            <a:r>
              <a:rPr lang="uk-UA" sz="2300" dirty="0" smtClean="0">
                <a:latin typeface="Monotype Corsiva" pitchFamily="66" charset="0"/>
              </a:rPr>
              <a:t>                                       конструкторській   </a:t>
            </a:r>
          </a:p>
          <a:p>
            <a:r>
              <a:rPr lang="uk-UA" sz="2300" dirty="0" smtClean="0">
                <a:latin typeface="Monotype Corsiva" pitchFamily="66" charset="0"/>
              </a:rPr>
              <a:t>                                       практиці.</a:t>
            </a:r>
            <a:endParaRPr lang="ru-RU" sz="23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148690-4272x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57628"/>
            <a:ext cx="364333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b63156a10c77c7254169ca3ed931f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503607" cy="261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рерізи конус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664373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138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exandra Script" pitchFamily="66" charset="0"/>
                <a:ea typeface="Alexander" pitchFamily="18" charset="0"/>
              </a:rPr>
              <a:t>Дякую за</a:t>
            </a:r>
            <a:endParaRPr lang="ru-RU" sz="1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exandra Script" pitchFamily="66" charset="0"/>
              <a:ea typeface="Alexande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1857364"/>
            <a:ext cx="378621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exandra Script" pitchFamily="66" charset="0"/>
                <a:ea typeface="Alexander" pitchFamily="18" charset="0"/>
              </a:rPr>
              <a:t>увагу!</a:t>
            </a:r>
            <a:endParaRPr lang="ru-RU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exandra Script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42918"/>
            <a:ext cx="84296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Правильний багатогранник  </a:t>
            </a: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–  це опуклий багатогранник</a:t>
            </a:r>
            <a:r>
              <a:rPr lang="vi-VN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 максимально можливою симетрією</a:t>
            </a:r>
            <a:r>
              <a:rPr lang="vi-VN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Багатогранник називається правильним, якщо:</a:t>
            </a:r>
            <a:endParaRPr lang="vi-VN" sz="2400" dirty="0" smtClean="0">
              <a:ln w="1905"/>
              <a:solidFill>
                <a:schemeClr val="accent1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він опуклий;</a:t>
            </a:r>
            <a:endParaRPr lang="vi-VN" sz="2400" dirty="0" smtClean="0">
              <a:ln w="1905"/>
              <a:solidFill>
                <a:schemeClr val="accent1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всі його грані є рівними правильними</a:t>
            </a:r>
            <a:r>
              <a:rPr lang="vi-VN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многокутниками;</a:t>
            </a:r>
            <a:endParaRPr lang="vi-VN" sz="2400" dirty="0" smtClean="0">
              <a:ln w="1905"/>
              <a:solidFill>
                <a:schemeClr val="accent1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кожній його вершині сходиться однакове число граней;</a:t>
            </a:r>
            <a:endParaRPr lang="vi-VN" sz="2400" dirty="0" smtClean="0">
              <a:ln w="1905"/>
              <a:solidFill>
                <a:schemeClr val="accent1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всі його двогранні кути рівні.</a:t>
            </a:r>
          </a:p>
          <a:p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Існує всього п</a:t>
            </a:r>
            <a:r>
              <a:rPr lang="en-US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’</a:t>
            </a:r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ять видів правильних многогранників: тетраедр(чотиригранник), куб(шестигранник), октаедр(восьмигранник), додекаедр(дванадцятигранник) та</a:t>
            </a:r>
          </a:p>
          <a:p>
            <a:r>
              <a:rPr lang="uk-UA" sz="24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ікосаедр(двадцятигранник).</a:t>
            </a:r>
          </a:p>
          <a:p>
            <a:endParaRPr lang="uk-UA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vi-VN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4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</a:rPr>
              <a:t>            </a:t>
            </a:r>
            <a:r>
              <a:rPr lang="uk-UA" sz="45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Caption" pitchFamily="18" charset="0"/>
              </a:rPr>
              <a:t>Правильні многогранники</a:t>
            </a:r>
            <a:endParaRPr lang="ru-RU" sz="45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357430"/>
            <a:ext cx="3643338" cy="36317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err="1" smtClean="0">
                <a:latin typeface="Monotype Corsiva" pitchFamily="66" charset="0"/>
              </a:rPr>
              <a:t>Тетраедр</a:t>
            </a:r>
            <a:r>
              <a:rPr lang="ru-RU" sz="2300" dirty="0" smtClean="0">
                <a:latin typeface="Monotype Corsiva" pitchFamily="66" charset="0"/>
              </a:rPr>
              <a:t> </a:t>
            </a:r>
            <a:r>
              <a:rPr lang="ru-RU" sz="2300" dirty="0" err="1" smtClean="0">
                <a:latin typeface="Monotype Corsiva" pitchFamily="66" charset="0"/>
              </a:rPr>
              <a:t>називається</a:t>
            </a:r>
            <a:r>
              <a:rPr lang="ru-RU" sz="2300" dirty="0" smtClean="0">
                <a:latin typeface="Monotype Corsiva" pitchFamily="66" charset="0"/>
              </a:rPr>
              <a:t> </a:t>
            </a:r>
            <a:br>
              <a:rPr lang="ru-RU" sz="2300" dirty="0" smtClean="0">
                <a:latin typeface="Monotype Corsiva" pitchFamily="66" charset="0"/>
              </a:rPr>
            </a:br>
            <a:r>
              <a:rPr lang="ru-RU" sz="2300" dirty="0" err="1" smtClean="0">
                <a:latin typeface="Monotype Corsiva" pitchFamily="66" charset="0"/>
              </a:rPr>
              <a:t>правильним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якщо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всі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його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br>
              <a:rPr lang="ru-RU" sz="2300" dirty="0" smtClean="0">
                <a:latin typeface="Monotype Corsiva" pitchFamily="66" charset="0"/>
              </a:rPr>
            </a:br>
            <a:r>
              <a:rPr lang="ru-RU" sz="2300" dirty="0" err="1" smtClean="0">
                <a:latin typeface="Monotype Corsiva" pitchFamily="66" charset="0"/>
              </a:rPr>
              <a:t>грані</a:t>
            </a:r>
            <a:r>
              <a:rPr lang="ru-RU" sz="2300" dirty="0" smtClean="0">
                <a:latin typeface="Monotype Corsiva" pitchFamily="66" charset="0"/>
              </a:rPr>
              <a:t>  </a:t>
            </a:r>
            <a:r>
              <a:rPr lang="uk-UA" sz="20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–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рівносторонні</a:t>
            </a:r>
            <a:r>
              <a:rPr lang="ru-RU" sz="2300" dirty="0" smtClean="0">
                <a:latin typeface="Monotype Corsiva" pitchFamily="66" charset="0"/>
              </a:rPr>
              <a:t> </a:t>
            </a:r>
            <a:br>
              <a:rPr lang="ru-RU" sz="2300" dirty="0" smtClean="0">
                <a:latin typeface="Monotype Corsiva" pitchFamily="66" charset="0"/>
              </a:rPr>
            </a:br>
            <a:r>
              <a:rPr lang="ru-RU" sz="2300" dirty="0" err="1" smtClean="0">
                <a:latin typeface="Monotype Corsiva" pitchFamily="66" charset="0"/>
              </a:rPr>
              <a:t>трикутники</a:t>
            </a:r>
            <a:r>
              <a:rPr lang="ru-RU" sz="2300" dirty="0" smtClean="0">
                <a:latin typeface="Monotype Corsiva" pitchFamily="66" charset="0"/>
              </a:rPr>
              <a:t>. У правильного </a:t>
            </a:r>
            <a:r>
              <a:rPr lang="ru-RU" sz="2300" dirty="0" err="1" smtClean="0">
                <a:latin typeface="Monotype Corsiva" pitchFamily="66" charset="0"/>
              </a:rPr>
              <a:t>тетраедра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всі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двогранні</a:t>
            </a:r>
            <a:r>
              <a:rPr lang="ru-RU" sz="2300" dirty="0" smtClean="0">
                <a:latin typeface="Monotype Corsiva" pitchFamily="66" charset="0"/>
              </a:rPr>
              <a:t> кути при ребрах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всі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тригранні</a:t>
            </a:r>
            <a:r>
              <a:rPr lang="ru-RU" sz="2300" dirty="0" smtClean="0">
                <a:latin typeface="Monotype Corsiva" pitchFamily="66" charset="0"/>
              </a:rPr>
              <a:t> кути при вершинах </a:t>
            </a:r>
            <a:r>
              <a:rPr lang="ru-RU" sz="2300" dirty="0" err="1" smtClean="0">
                <a:latin typeface="Monotype Corsiva" pitchFamily="66" charset="0"/>
              </a:rPr>
              <a:t>рівні</a:t>
            </a:r>
            <a:r>
              <a:rPr lang="ru-RU" sz="2300" dirty="0" smtClean="0">
                <a:latin typeface="Monotype Corsiva" pitchFamily="66" charset="0"/>
              </a:rPr>
              <a:t>.</a:t>
            </a:r>
          </a:p>
          <a:p>
            <a:r>
              <a:rPr lang="ru-RU" sz="2300" dirty="0" err="1" smtClean="0">
                <a:latin typeface="Monotype Corsiva" pitchFamily="66" charset="0"/>
              </a:rPr>
              <a:t>Кількість</a:t>
            </a:r>
            <a:r>
              <a:rPr lang="ru-RU" sz="2300" dirty="0" smtClean="0">
                <a:latin typeface="Monotype Corsiva" pitchFamily="66" charset="0"/>
              </a:rPr>
              <a:t> вершин </a:t>
            </a:r>
            <a:r>
              <a:rPr lang="ru-RU" sz="2300" dirty="0" err="1" smtClean="0">
                <a:latin typeface="Monotype Corsiva" pitchFamily="66" charset="0"/>
              </a:rPr>
              <a:t>кутів</a:t>
            </a:r>
            <a:r>
              <a:rPr lang="ru-RU" sz="2300" dirty="0" smtClean="0">
                <a:latin typeface="Monotype Corsiva" pitchFamily="66" charset="0"/>
              </a:rPr>
              <a:t> – 4.</a:t>
            </a:r>
          </a:p>
          <a:p>
            <a:r>
              <a:rPr lang="uk-UA" sz="2300" dirty="0" smtClean="0">
                <a:latin typeface="Monotype Corsiva" pitchFamily="66" charset="0"/>
              </a:rPr>
              <a:t>Кількість ребер – </a:t>
            </a:r>
            <a:r>
              <a:rPr lang="ru-RU" sz="2300" dirty="0" smtClean="0">
                <a:latin typeface="Monotype Corsiva" pitchFamily="66" charset="0"/>
              </a:rPr>
              <a:t>6.</a:t>
            </a:r>
          </a:p>
          <a:p>
            <a:r>
              <a:rPr lang="uk-UA" sz="2300" dirty="0" smtClean="0">
                <a:latin typeface="Monotype Corsiva" pitchFamily="66" charset="0"/>
              </a:rPr>
              <a:t>Кількість граней – </a:t>
            </a:r>
            <a:r>
              <a:rPr lang="ru-RU" sz="2300" dirty="0" smtClean="0">
                <a:latin typeface="Monotype Corsiva" pitchFamily="66" charset="0"/>
              </a:rPr>
              <a:t>4.</a:t>
            </a:r>
            <a:endParaRPr lang="ru-RU" sz="23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Tetr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14290"/>
            <a:ext cx="5572132" cy="5572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1214422"/>
            <a:ext cx="33575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</a:t>
            </a:r>
            <a:r>
              <a:rPr lang="ru-RU" sz="40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Тетраедр</a:t>
            </a:r>
            <a:endParaRPr lang="ru-RU" sz="4000" b="1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           </a:t>
            </a:r>
            <a:r>
              <a:rPr lang="ru-RU" sz="2300" dirty="0" smtClean="0">
                <a:latin typeface="Monotype Corsiva" pitchFamily="66" charset="0"/>
              </a:rPr>
              <a:t>(</a:t>
            </a:r>
            <a:r>
              <a:rPr lang="ru-RU" sz="2300" dirty="0" err="1" smtClean="0">
                <a:latin typeface="Monotype Corsiva" pitchFamily="66" charset="0"/>
              </a:rPr>
              <a:t>трикутна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піраміда</a:t>
            </a:r>
            <a:r>
              <a:rPr lang="ru-RU" sz="2300" dirty="0" smtClean="0">
                <a:latin typeface="Monotype Corsiva" pitchFamily="66" charset="0"/>
              </a:rPr>
              <a:t>)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00042"/>
            <a:ext cx="3657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Куб</a:t>
            </a:r>
          </a:p>
          <a:p>
            <a:endParaRPr lang="ru-RU" sz="4500" b="1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endParaRPr lang="uk-UA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4214810" cy="25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Monotype Corsiva" pitchFamily="66" charset="0"/>
              </a:rPr>
              <a:t>Куб </a:t>
            </a:r>
            <a:r>
              <a:rPr lang="ru-RU" sz="2300" dirty="0" err="1" smtClean="0">
                <a:latin typeface="Monotype Corsiva" pitchFamily="66" charset="0"/>
              </a:rPr>
              <a:t>або</a:t>
            </a:r>
            <a:r>
              <a:rPr lang="ru-RU" sz="2300" dirty="0" smtClean="0">
                <a:latin typeface="Monotype Corsiva" pitchFamily="66" charset="0"/>
              </a:rPr>
              <a:t> </a:t>
            </a:r>
            <a:r>
              <a:rPr lang="ru-RU" sz="2300" dirty="0" err="1" smtClean="0">
                <a:latin typeface="Monotype Corsiva" pitchFamily="66" charset="0"/>
              </a:rPr>
              <a:t>гексаедр</a:t>
            </a:r>
            <a:r>
              <a:rPr lang="ru-RU" sz="2300" dirty="0" smtClean="0">
                <a:latin typeface="Monotype Corsiva" pitchFamily="66" charset="0"/>
              </a:rPr>
              <a:t> </a:t>
            </a:r>
            <a:r>
              <a:rPr lang="uk-UA" sz="20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– </a:t>
            </a:r>
            <a:r>
              <a:rPr lang="ru-RU" sz="2300" dirty="0" err="1" smtClean="0">
                <a:latin typeface="Monotype Corsiva" pitchFamily="66" charset="0"/>
              </a:rPr>
              <a:t>правильний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багатогранник</a:t>
            </a:r>
            <a:r>
              <a:rPr lang="ru-RU" sz="2300" dirty="0" smtClean="0">
                <a:latin typeface="Monotype Corsiva" pitchFamily="66" charset="0"/>
              </a:rPr>
              <a:t>, </a:t>
            </a:r>
            <a:r>
              <a:rPr lang="ru-RU" sz="2300" dirty="0" err="1" smtClean="0">
                <a:latin typeface="Monotype Corsiva" pitchFamily="66" charset="0"/>
              </a:rPr>
              <a:t>кожна</a:t>
            </a:r>
            <a:r>
              <a:rPr lang="ru-RU" sz="2300" dirty="0" smtClean="0">
                <a:latin typeface="Monotype Corsiva" pitchFamily="66" charset="0"/>
              </a:rPr>
              <a:t> грань </a:t>
            </a:r>
            <a:r>
              <a:rPr lang="ru-RU" sz="2300" dirty="0" err="1" smtClean="0">
                <a:latin typeface="Monotype Corsiva" pitchFamily="66" charset="0"/>
              </a:rPr>
              <a:t>якого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є</a:t>
            </a:r>
            <a:r>
              <a:rPr lang="ru-RU" sz="2300" dirty="0" smtClean="0">
                <a:latin typeface="Monotype Corsiva" pitchFamily="66" charset="0"/>
              </a:rPr>
              <a:t> квадратом. </a:t>
            </a:r>
            <a:r>
              <a:rPr lang="ru-RU" sz="2300" dirty="0" err="1" smtClean="0">
                <a:latin typeface="Monotype Corsiva" pitchFamily="66" charset="0"/>
              </a:rPr>
              <a:t>Окремий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випадок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паралелепіпеда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і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призми</a:t>
            </a:r>
            <a:r>
              <a:rPr lang="ru-RU" sz="2300" dirty="0" smtClean="0">
                <a:latin typeface="Monotype Corsiva" pitchFamily="66" charset="0"/>
              </a:rPr>
              <a:t>.</a:t>
            </a:r>
            <a:endParaRPr lang="en-US" sz="2300" dirty="0" smtClean="0">
              <a:latin typeface="Monotype Corsiva" pitchFamily="66" charset="0"/>
            </a:endParaRPr>
          </a:p>
          <a:p>
            <a:r>
              <a:rPr lang="ru-RU" sz="2300" dirty="0" err="1" smtClean="0">
                <a:latin typeface="Monotype Corsiva" pitchFamily="66" charset="0"/>
              </a:rPr>
              <a:t>Кількість</a:t>
            </a:r>
            <a:r>
              <a:rPr lang="ru-RU" sz="2300" dirty="0" smtClean="0">
                <a:latin typeface="Monotype Corsiva" pitchFamily="66" charset="0"/>
              </a:rPr>
              <a:t> вершин </a:t>
            </a:r>
            <a:r>
              <a:rPr lang="ru-RU" sz="2300" dirty="0" err="1" smtClean="0">
                <a:latin typeface="Monotype Corsiva" pitchFamily="66" charset="0"/>
              </a:rPr>
              <a:t>кутів</a:t>
            </a:r>
            <a:r>
              <a:rPr lang="ru-RU" sz="2300" dirty="0" smtClean="0">
                <a:latin typeface="Monotype Corsiva" pitchFamily="66" charset="0"/>
              </a:rPr>
              <a:t> – 8</a:t>
            </a:r>
            <a:r>
              <a:rPr lang="en-US" sz="2300" dirty="0" smtClean="0">
                <a:latin typeface="Monotype Corsiva" pitchFamily="66" charset="0"/>
              </a:rPr>
              <a:t>.</a:t>
            </a:r>
            <a:endParaRPr lang="ru-RU" sz="2300" dirty="0" smtClean="0">
              <a:latin typeface="Monotype Corsiva" pitchFamily="66" charset="0"/>
            </a:endParaRPr>
          </a:p>
          <a:p>
            <a:r>
              <a:rPr lang="uk-UA" sz="2300" dirty="0" smtClean="0">
                <a:latin typeface="Monotype Corsiva" pitchFamily="66" charset="0"/>
              </a:rPr>
              <a:t>Кількість ребер – </a:t>
            </a:r>
            <a:r>
              <a:rPr lang="ru-RU" sz="2300" dirty="0" smtClean="0">
                <a:latin typeface="Monotype Corsiva" pitchFamily="66" charset="0"/>
              </a:rPr>
              <a:t>12.</a:t>
            </a:r>
          </a:p>
          <a:p>
            <a:r>
              <a:rPr lang="uk-UA" sz="2300" dirty="0" smtClean="0">
                <a:latin typeface="Monotype Corsiva" pitchFamily="66" charset="0"/>
              </a:rPr>
              <a:t>Кількість граней – </a:t>
            </a:r>
            <a:r>
              <a:rPr lang="ru-RU" sz="2300" dirty="0" smtClean="0">
                <a:latin typeface="Monotype Corsiva" pitchFamily="66" charset="0"/>
              </a:rPr>
              <a:t>6.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Hex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928670"/>
            <a:ext cx="5357858" cy="53578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Oct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785794"/>
            <a:ext cx="5286388" cy="528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7154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Октаедр</a:t>
            </a:r>
          </a:p>
          <a:p>
            <a:r>
              <a:rPr lang="vi-VN" sz="45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45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00240"/>
            <a:ext cx="4286280" cy="18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300" dirty="0" smtClean="0">
                <a:latin typeface="Monotype Corsiva" pitchFamily="66" charset="0"/>
              </a:rPr>
              <a:t>Кожна грань октаедру – правильний трикутник.</a:t>
            </a:r>
          </a:p>
          <a:p>
            <a:r>
              <a:rPr lang="ru-RU" sz="2300" dirty="0" err="1" smtClean="0">
                <a:latin typeface="Monotype Corsiva" pitchFamily="66" charset="0"/>
              </a:rPr>
              <a:t>Кількість</a:t>
            </a:r>
            <a:r>
              <a:rPr lang="ru-RU" sz="2300" dirty="0" smtClean="0">
                <a:latin typeface="Monotype Corsiva" pitchFamily="66" charset="0"/>
              </a:rPr>
              <a:t> вершин </a:t>
            </a:r>
            <a:r>
              <a:rPr lang="ru-RU" sz="2300" dirty="0" err="1" smtClean="0">
                <a:latin typeface="Monotype Corsiva" pitchFamily="66" charset="0"/>
              </a:rPr>
              <a:t>кутів</a:t>
            </a:r>
            <a:r>
              <a:rPr lang="ru-RU" sz="2300" dirty="0" smtClean="0">
                <a:latin typeface="Monotype Corsiva" pitchFamily="66" charset="0"/>
              </a:rPr>
              <a:t> – 6</a:t>
            </a:r>
            <a:r>
              <a:rPr lang="en-US" sz="2300" dirty="0" smtClean="0">
                <a:latin typeface="Monotype Corsiva" pitchFamily="66" charset="0"/>
              </a:rPr>
              <a:t>.</a:t>
            </a:r>
            <a:endParaRPr lang="ru-RU" sz="2300" dirty="0" smtClean="0">
              <a:latin typeface="Monotype Corsiva" pitchFamily="66" charset="0"/>
            </a:endParaRPr>
          </a:p>
          <a:p>
            <a:r>
              <a:rPr lang="uk-UA" sz="2300" dirty="0" smtClean="0">
                <a:latin typeface="Monotype Corsiva" pitchFamily="66" charset="0"/>
              </a:rPr>
              <a:t>Кількість ребер – </a:t>
            </a:r>
            <a:r>
              <a:rPr lang="ru-RU" sz="2300" dirty="0" smtClean="0">
                <a:latin typeface="Monotype Corsiva" pitchFamily="66" charset="0"/>
              </a:rPr>
              <a:t>12.</a:t>
            </a:r>
          </a:p>
          <a:p>
            <a:r>
              <a:rPr lang="uk-UA" sz="2300" dirty="0" smtClean="0">
                <a:latin typeface="Monotype Corsiva" pitchFamily="66" charset="0"/>
              </a:rPr>
              <a:t>Кількість граней – </a:t>
            </a:r>
            <a:r>
              <a:rPr lang="ru-RU" sz="2300" dirty="0" smtClean="0">
                <a:latin typeface="Monotype Corsiva" pitchFamily="66" charset="0"/>
              </a:rPr>
              <a:t>8.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Dodec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4714908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2214555"/>
            <a:ext cx="3571900" cy="25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3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Додекаедр – об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'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ємна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геометрична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фігура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складена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дванадцяти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правильних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300" dirty="0" err="1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п'ятикутників</a:t>
            </a:r>
            <a:r>
              <a:rPr lang="ru-RU" sz="23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300" dirty="0" err="1" smtClean="0">
                <a:latin typeface="Monotype Corsiva" pitchFamily="66" charset="0"/>
              </a:rPr>
              <a:t>Кількість</a:t>
            </a:r>
            <a:r>
              <a:rPr lang="ru-RU" sz="2300" dirty="0" smtClean="0">
                <a:latin typeface="Monotype Corsiva" pitchFamily="66" charset="0"/>
              </a:rPr>
              <a:t> вершин </a:t>
            </a:r>
            <a:r>
              <a:rPr lang="ru-RU" sz="2300" dirty="0" err="1" smtClean="0">
                <a:latin typeface="Monotype Corsiva" pitchFamily="66" charset="0"/>
              </a:rPr>
              <a:t>кутів</a:t>
            </a:r>
            <a:r>
              <a:rPr lang="ru-RU" sz="2300" dirty="0" smtClean="0">
                <a:latin typeface="Monotype Corsiva" pitchFamily="66" charset="0"/>
              </a:rPr>
              <a:t> – 20</a:t>
            </a:r>
            <a:r>
              <a:rPr lang="en-US" sz="2300" dirty="0" smtClean="0">
                <a:latin typeface="Monotype Corsiva" pitchFamily="66" charset="0"/>
              </a:rPr>
              <a:t>.</a:t>
            </a:r>
            <a:endParaRPr lang="ru-RU" sz="2300" dirty="0" smtClean="0">
              <a:latin typeface="Monotype Corsiva" pitchFamily="66" charset="0"/>
            </a:endParaRPr>
          </a:p>
          <a:p>
            <a:r>
              <a:rPr lang="uk-UA" sz="2300" dirty="0" smtClean="0">
                <a:latin typeface="Monotype Corsiva" pitchFamily="66" charset="0"/>
              </a:rPr>
              <a:t>Кількість ребер – </a:t>
            </a:r>
            <a:r>
              <a:rPr lang="ru-RU" sz="2300" dirty="0" smtClean="0">
                <a:latin typeface="Monotype Corsiva" pitchFamily="66" charset="0"/>
              </a:rPr>
              <a:t>30.</a:t>
            </a:r>
          </a:p>
          <a:p>
            <a:r>
              <a:rPr lang="uk-UA" sz="2300" dirty="0" smtClean="0">
                <a:latin typeface="Monotype Corsiva" pitchFamily="66" charset="0"/>
              </a:rPr>
              <a:t>Кількість граней – </a:t>
            </a:r>
            <a:r>
              <a:rPr lang="ru-RU" sz="2300" dirty="0" smtClean="0">
                <a:latin typeface="Monotype Corsiva" pitchFamily="66" charset="0"/>
              </a:rPr>
              <a:t>12.</a:t>
            </a:r>
          </a:p>
          <a:p>
            <a:endParaRPr lang="ru-RU" sz="2300" dirty="0">
              <a:ln w="1905"/>
              <a:solidFill>
                <a:schemeClr val="accent1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1214422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Додекаедр</a:t>
            </a:r>
            <a:endParaRPr lang="ru-RU" sz="4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000240"/>
            <a:ext cx="3500462" cy="18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Monotype Corsiva" pitchFamily="66" charset="0"/>
              </a:rPr>
              <a:t>В </a:t>
            </a:r>
            <a:r>
              <a:rPr lang="uk-UA" sz="2300" dirty="0" smtClean="0">
                <a:ln w="1905"/>
                <a:solidFill>
                  <a:schemeClr val="accent1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ікосаедрі к</a:t>
            </a:r>
            <a:r>
              <a:rPr lang="ru-RU" sz="2300" dirty="0" err="1" smtClean="0">
                <a:latin typeface="Monotype Corsiva" pitchFamily="66" charset="0"/>
              </a:rPr>
              <a:t>ожна</a:t>
            </a:r>
            <a:r>
              <a:rPr lang="ru-RU" sz="2300" dirty="0" smtClean="0">
                <a:latin typeface="Monotype Corsiva" pitchFamily="66" charset="0"/>
              </a:rPr>
              <a:t> грань </a:t>
            </a:r>
            <a:r>
              <a:rPr lang="ru-RU" sz="2300" dirty="0" err="1" smtClean="0">
                <a:latin typeface="Monotype Corsiva" pitchFamily="66" charset="0"/>
              </a:rPr>
              <a:t>є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правильним</a:t>
            </a:r>
            <a:r>
              <a:rPr lang="ru-RU" sz="2300" dirty="0" smtClean="0">
                <a:latin typeface="Monotype Corsiva" pitchFamily="66" charset="0"/>
              </a:rPr>
              <a:t> </a:t>
            </a:r>
            <a:r>
              <a:rPr lang="ru-RU" sz="2300" dirty="0" err="1" smtClean="0">
                <a:latin typeface="Monotype Corsiva" pitchFamily="66" charset="0"/>
              </a:rPr>
              <a:t>трикутником</a:t>
            </a:r>
            <a:r>
              <a:rPr lang="ru-RU" sz="2300" dirty="0" smtClean="0">
                <a:latin typeface="Monotype Corsiva" pitchFamily="66" charset="0"/>
              </a:rPr>
              <a:t>.</a:t>
            </a:r>
          </a:p>
          <a:p>
            <a:r>
              <a:rPr lang="ru-RU" sz="2300" dirty="0" err="1" smtClean="0">
                <a:latin typeface="Monotype Corsiva" pitchFamily="66" charset="0"/>
              </a:rPr>
              <a:t>Кількість</a:t>
            </a:r>
            <a:r>
              <a:rPr lang="ru-RU" sz="2300" dirty="0" smtClean="0">
                <a:latin typeface="Monotype Corsiva" pitchFamily="66" charset="0"/>
              </a:rPr>
              <a:t> вершин </a:t>
            </a:r>
            <a:r>
              <a:rPr lang="ru-RU" sz="2300" dirty="0" err="1" smtClean="0">
                <a:latin typeface="Monotype Corsiva" pitchFamily="66" charset="0"/>
              </a:rPr>
              <a:t>кутів</a:t>
            </a:r>
            <a:r>
              <a:rPr lang="ru-RU" sz="2300" dirty="0" smtClean="0">
                <a:latin typeface="Monotype Corsiva" pitchFamily="66" charset="0"/>
              </a:rPr>
              <a:t> – 20</a:t>
            </a:r>
            <a:r>
              <a:rPr lang="en-US" sz="2300" dirty="0" smtClean="0">
                <a:latin typeface="Monotype Corsiva" pitchFamily="66" charset="0"/>
              </a:rPr>
              <a:t>.</a:t>
            </a:r>
            <a:endParaRPr lang="ru-RU" sz="2300" dirty="0" smtClean="0">
              <a:latin typeface="Monotype Corsiva" pitchFamily="66" charset="0"/>
            </a:endParaRPr>
          </a:p>
          <a:p>
            <a:r>
              <a:rPr lang="uk-UA" sz="2300" dirty="0" smtClean="0">
                <a:latin typeface="Monotype Corsiva" pitchFamily="66" charset="0"/>
              </a:rPr>
              <a:t>Кількість ребер – </a:t>
            </a:r>
            <a:r>
              <a:rPr lang="ru-RU" sz="2300" dirty="0" smtClean="0">
                <a:latin typeface="Monotype Corsiva" pitchFamily="66" charset="0"/>
              </a:rPr>
              <a:t>30.</a:t>
            </a:r>
          </a:p>
          <a:p>
            <a:r>
              <a:rPr lang="uk-UA" sz="2300" dirty="0" smtClean="0">
                <a:latin typeface="Monotype Corsiva" pitchFamily="66" charset="0"/>
              </a:rPr>
              <a:t>Кількість граней – </a:t>
            </a:r>
            <a:r>
              <a:rPr lang="ru-RU" sz="2300" dirty="0" smtClean="0">
                <a:latin typeface="Monotype Corsiva" pitchFamily="66" charset="0"/>
              </a:rPr>
              <a:t>12.</a:t>
            </a:r>
          </a:p>
          <a:p>
            <a:endParaRPr lang="ru-RU" sz="2300" dirty="0" smtClean="0">
              <a:latin typeface="Monotype Corsiva" pitchFamily="66" charset="0"/>
            </a:endParaRPr>
          </a:p>
          <a:p>
            <a:endParaRPr lang="ru-RU" sz="23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000108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Ікосаедр</a:t>
            </a:r>
            <a:endParaRPr lang="ru-RU" sz="45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Admin\Рабочий стол\Icosahedr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928670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Утворення перерізу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математ\xyTO1VqO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101"/>
          <a:stretch>
            <a:fillRect/>
          </a:stretch>
        </p:blipFill>
        <p:spPr bwMode="auto">
          <a:xfrm>
            <a:off x="142844" y="785794"/>
            <a:ext cx="8365478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26784"/>
            <a:ext cx="72866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Переріз многогранника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</a:t>
            </a:r>
            <a:r>
              <a:rPr lang="uk-UA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перетин многогранника січною площиною; фігура, що складається з усіх спільних </a:t>
            </a:r>
            <a:br>
              <a:rPr lang="uk-UA" sz="24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dirty="0" smtClean="0">
                <a:solidFill>
                  <a:srgbClr val="010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точок геометричної фігури і січної площини.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20739554" flipH="1">
            <a:off x="4112003" y="1748742"/>
            <a:ext cx="3400425" cy="1905000"/>
          </a:xfrm>
          <a:prstGeom prst="cube">
            <a:avLst>
              <a:gd name="adj" fmla="val 25699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145825" flipH="1">
            <a:off x="2454653" y="1532842"/>
            <a:ext cx="3810000" cy="2895600"/>
          </a:xfrm>
          <a:prstGeom prst="parallelogram">
            <a:avLst>
              <a:gd name="adj" fmla="val 8335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20739554" flipH="1">
            <a:off x="2527678" y="2325005"/>
            <a:ext cx="2133600" cy="1905000"/>
          </a:xfrm>
          <a:prstGeom prst="cube">
            <a:avLst>
              <a:gd name="adj" fmla="val 2612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978561" flipH="1">
            <a:off x="3291020" y="2616904"/>
            <a:ext cx="2024436" cy="957781"/>
          </a:xfrm>
          <a:prstGeom prst="parallelogram">
            <a:avLst>
              <a:gd name="adj" fmla="val 10950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" name="Picture 5" descr="strel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00240"/>
            <a:ext cx="1223963" cy="504825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785786" y="1785926"/>
            <a:ext cx="2571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Переріз</a:t>
            </a:r>
            <a:endParaRPr lang="ru-RU" sz="35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8108 0.09467 " pathEditMode="relative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8" grpId="1" animBg="1"/>
      <p:bldP spid="10" grpId="1" animBg="1"/>
      <p:bldP spid="12" grpId="0"/>
    </p:bldLst>
  </p:timing>
</p:sld>
</file>

<file path=ppt/theme/theme1.xml><?xml version="1.0" encoding="utf-8"?>
<a:theme xmlns:a="http://schemas.openxmlformats.org/drawingml/2006/main" name="Тема9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5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7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13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1044</TotalTime>
  <Words>972</Words>
  <Application>Microsoft Office PowerPoint</Application>
  <PresentationFormat>Экран (4:3)</PresentationFormat>
  <Paragraphs>322</Paragraphs>
  <Slides>27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Тема9</vt:lpstr>
      <vt:lpstr>Тема10</vt:lpstr>
      <vt:lpstr>Тема15</vt:lpstr>
      <vt:lpstr>Тема7</vt:lpstr>
      <vt:lpstr>Тема13</vt:lpstr>
      <vt:lpstr>Тема1</vt:lpstr>
      <vt:lpstr>Перерізи многогранників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Побудувати переріз куба площиною, яка проходить через три задані точки K, L, M, що лежать на ребрах, які не перетинаються.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65</cp:revision>
  <dcterms:modified xsi:type="dcterms:W3CDTF">2014-06-02T12:20:14Z</dcterms:modified>
</cp:coreProperties>
</file>