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4660"/>
  </p:normalViewPr>
  <p:slideViewPr>
    <p:cSldViewPr>
      <p:cViewPr>
        <p:scale>
          <a:sx n="60" d="100"/>
          <a:sy n="60" d="100"/>
        </p:scale>
        <p:origin x="-619" y="-4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3A066-4F8A-4B7F-A676-3483949060DB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7B01-C963-41EC-9657-3D5B506EE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7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7B01-C963-41EC-9657-3D5B506EE7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7999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70C0"/>
                </a:solidFill>
                <a:latin typeface="Ubuntu" pitchFamily="34" charset="0"/>
              </a:rPr>
              <a:t>Подібність Трикутників у нашому житті</a:t>
            </a:r>
            <a:endParaRPr lang="ru-RU" sz="5400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f1334_374b16b4_ori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029796" cy="3954353"/>
          </a:xfrm>
        </p:spPr>
      </p:pic>
      <p:cxnSp>
        <p:nvCxnSpPr>
          <p:cNvPr id="8" name="Прямая соединительная линия 7"/>
          <p:cNvCxnSpPr>
            <a:stCxn id="4" idx="0"/>
            <a:endCxn id="39" idx="0"/>
          </p:cNvCxnSpPr>
          <p:nvPr/>
        </p:nvCxnSpPr>
        <p:spPr>
          <a:xfrm>
            <a:off x="2054450" y="1484784"/>
            <a:ext cx="3273634" cy="3816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9" idx="0"/>
            <a:endCxn id="35" idx="0"/>
          </p:cNvCxnSpPr>
          <p:nvPr/>
        </p:nvCxnSpPr>
        <p:spPr>
          <a:xfrm flipV="1">
            <a:off x="5328084" y="2924944"/>
            <a:ext cx="2625170" cy="2376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</p:cNvCxnSpPr>
          <p:nvPr/>
        </p:nvCxnSpPr>
        <p:spPr>
          <a:xfrm>
            <a:off x="2054450" y="5439137"/>
            <a:ext cx="2517550" cy="60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84168" y="5445224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Рисунок 34" descr="smick_Silhouette_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924944"/>
            <a:ext cx="1865963" cy="2573740"/>
          </a:xfrm>
          <a:prstGeom prst="rect">
            <a:avLst/>
          </a:prstGeom>
        </p:spPr>
      </p:pic>
      <p:sp>
        <p:nvSpPr>
          <p:cNvPr id="38" name="Солнце 37"/>
          <p:cNvSpPr/>
          <p:nvPr/>
        </p:nvSpPr>
        <p:spPr>
          <a:xfrm>
            <a:off x="179512" y="116632"/>
            <a:ext cx="1584176" cy="151216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5301208"/>
            <a:ext cx="1512168" cy="21602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" idx="0"/>
            <a:endCxn id="4" idx="2"/>
          </p:cNvCxnSpPr>
          <p:nvPr/>
        </p:nvCxnSpPr>
        <p:spPr>
          <a:xfrm>
            <a:off x="2054450" y="1484784"/>
            <a:ext cx="0" cy="39543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5" idx="2"/>
            <a:endCxn id="35" idx="0"/>
          </p:cNvCxnSpPr>
          <p:nvPr/>
        </p:nvCxnSpPr>
        <p:spPr>
          <a:xfrm flipV="1">
            <a:off x="7953254" y="2924944"/>
            <a:ext cx="0" cy="25737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35696" y="54452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B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76056" y="46531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C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40352" y="53732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E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68344" y="24208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D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35696" y="9087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A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5949280"/>
            <a:ext cx="4010797" cy="55892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Ubuntu" pitchFamily="34" charset="0"/>
              </a:rPr>
              <a:t>Под</a:t>
            </a:r>
            <a:r>
              <a:rPr lang="uk-UA" dirty="0" err="1" smtClean="0">
                <a:solidFill>
                  <a:srgbClr val="0070C0"/>
                </a:solidFill>
                <a:latin typeface="Ubuntu" pitchFamily="34" charset="0"/>
              </a:rPr>
              <a:t>ібність</a:t>
            </a:r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 у природі та житті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4-004-Podobie-v-nashej-zhiz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49" y="188640"/>
            <a:ext cx="8877699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tu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7080" y="-3627784"/>
            <a:ext cx="9721080" cy="1296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cbb89c9d7d38628cfbab60c94380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672" y="3573016"/>
            <a:ext cx="8268328" cy="3284984"/>
          </a:xfrm>
          <a:prstGeom prst="rect">
            <a:avLst/>
          </a:prstGeom>
        </p:spPr>
      </p:pic>
      <p:pic>
        <p:nvPicPr>
          <p:cNvPr id="3" name="Рисунок 2" descr="ldg10x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6675107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3685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-9044"/>
            <a:ext cx="7632848" cy="687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maniya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917"/>
            <a:ext cx="9144000" cy="608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kvariumnye_ryb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q-wallpapers_ru_underwaterworld_10823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03853" y="0"/>
            <a:ext cx="11362253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Подібні фігури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512768" cy="158417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Це фігури у яких відповідні кути рівні а сторони відповідно пропорційні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  <p:pic>
        <p:nvPicPr>
          <p:cNvPr id="4" name="Рисунок 3" descr="figptreupodob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5760640" cy="2425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-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-243408"/>
            <a:ext cx="7272808" cy="727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60432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uk-UA" dirty="0" err="1" smtClean="0">
                <a:solidFill>
                  <a:srgbClr val="0070C0"/>
                </a:solidFill>
                <a:latin typeface="Ubuntu" pitchFamily="34" charset="0"/>
              </a:rPr>
              <a:t>Самоподібність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Само подібний об</a:t>
            </a:r>
            <a:r>
              <a:rPr lang="en-US" dirty="0" smtClean="0">
                <a:solidFill>
                  <a:srgbClr val="0070C0"/>
                </a:solidFill>
                <a:latin typeface="Ubuntu" pitchFamily="34" charset="0"/>
              </a:rPr>
              <a:t>’</a:t>
            </a:r>
            <a:r>
              <a:rPr lang="uk-UA" dirty="0" err="1" smtClean="0">
                <a:solidFill>
                  <a:srgbClr val="0070C0"/>
                </a:solidFill>
                <a:latin typeface="Ubuntu" pitchFamily="34" charset="0"/>
              </a:rPr>
              <a:t>єкт</a:t>
            </a:r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 або  </a:t>
            </a:r>
            <a:r>
              <a:rPr lang="uk-UA" dirty="0" err="1" smtClean="0">
                <a:solidFill>
                  <a:srgbClr val="0070C0"/>
                </a:solidFill>
                <a:latin typeface="Ubuntu" pitchFamily="34" charset="0"/>
              </a:rPr>
              <a:t>фрактал</a:t>
            </a:r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uk-UA" sz="3600" dirty="0" smtClean="0">
                <a:solidFill>
                  <a:srgbClr val="0070C0"/>
                </a:solidFill>
                <a:latin typeface="Ubuntu" pitchFamily="34" charset="0"/>
              </a:rPr>
              <a:t>–  геометрична фігура, що має властивість само подібності, тобто складена з декількох частин, кожна з яких подібна до всієї фігури.</a:t>
            </a:r>
            <a:endParaRPr lang="ru-RU" sz="3600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eigenbaumzo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556792"/>
            <a:ext cx="3456384" cy="3456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51723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Самоподібність</a:t>
            </a:r>
            <a:r>
              <a:rPr lang="ru-RU" dirty="0" smtClean="0"/>
              <a:t> в </a:t>
            </a:r>
            <a:r>
              <a:rPr lang="ru-RU" dirty="0" err="1" smtClean="0"/>
              <a:t>фракталі</a:t>
            </a:r>
            <a:r>
              <a:rPr lang="ru-RU" dirty="0" smtClean="0"/>
              <a:t> Мандельброта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00px-Fractal_Brocco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Фрактальна форма </a:t>
            </a:r>
            <a:r>
              <a:rPr lang="ru-RU" dirty="0" err="1" smtClean="0">
                <a:solidFill>
                  <a:schemeClr val="bg1"/>
                </a:solidFill>
              </a:rPr>
              <a:t>качана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капусти</a:t>
            </a:r>
            <a:r>
              <a:rPr lang="ru-RU" dirty="0" smtClean="0">
                <a:solidFill>
                  <a:schemeClr val="bg1"/>
                </a:solidFill>
              </a:rPr>
              <a:t> сорту </a:t>
            </a:r>
            <a:r>
              <a:rPr lang="ru-RU" dirty="0" err="1" smtClean="0">
                <a:solidFill>
                  <a:schemeClr val="bg1"/>
                </a:solidFill>
              </a:rPr>
              <a:t>Романеско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lickr_-_cyclonebill_-_Romanes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9" y="0"/>
            <a:ext cx="1024466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ost-78636-1292162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25" y="0"/>
            <a:ext cx="81921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листья-самоподобие-757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44524"/>
            <a:ext cx="10225961" cy="690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actal_fern_explain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464496" cy="6234206"/>
          </a:xfrm>
          <a:prstGeom prst="rect">
            <a:avLst/>
          </a:prstGeom>
        </p:spPr>
      </p:pic>
      <p:pic>
        <p:nvPicPr>
          <p:cNvPr id="4" name="Рисунок 3" descr="fractals.dur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861048"/>
            <a:ext cx="2555776" cy="2423581"/>
          </a:xfrm>
          <a:prstGeom prst="rect">
            <a:avLst/>
          </a:prstGeom>
        </p:spPr>
      </p:pic>
      <p:pic>
        <p:nvPicPr>
          <p:cNvPr id="5" name="Рисунок 4" descr="fractals.sierpin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196752"/>
            <a:ext cx="208148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92696"/>
            <a:ext cx="595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Об'єкти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,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що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володіють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фрактальними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властивостями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в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природі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: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Корали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Морські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зірки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їжаки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Морські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раковини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Квіти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рослини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(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броколі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, капуста)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Крони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дерев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листя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рослин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Кровоносна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система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бронхи людей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тварин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Сніжинки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Хмари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Блискавки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Утворені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на стеклах </a:t>
            </a:r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візерунки</a:t>
            </a:r>
            <a:r>
              <a:rPr lang="ru-RU" sz="2400" dirty="0" smtClean="0">
                <a:solidFill>
                  <a:srgbClr val="0070C0"/>
                </a:solidFill>
                <a:latin typeface="Ubuntu" pitchFamily="34" charset="0"/>
              </a:rPr>
              <a:t> </a:t>
            </a:r>
          </a:p>
          <a:p>
            <a:r>
              <a:rPr lang="ru-RU" sz="2400" dirty="0" err="1" smtClean="0">
                <a:solidFill>
                  <a:srgbClr val="0070C0"/>
                </a:solidFill>
                <a:latin typeface="Ubuntu" pitchFamily="34" charset="0"/>
              </a:rPr>
              <a:t>Кристали</a:t>
            </a:r>
            <a:endParaRPr lang="ru-RU" sz="2400" dirty="0">
              <a:solidFill>
                <a:srgbClr val="0070C0"/>
              </a:solidFill>
              <a:latin typeface="Ubuntu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1872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70C0"/>
                </a:solidFill>
                <a:latin typeface="Ubuntu" pitchFamily="34" charset="0"/>
              </a:rPr>
              <a:t>Використання Подібності Трикутників</a:t>
            </a:r>
            <a:endParaRPr lang="ru-RU" sz="4800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66a866c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88424" cy="692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Ubuntu" pitchFamily="34" charset="0"/>
              </a:rPr>
              <a:t>Вимірювання Висоти</a:t>
            </a:r>
            <a:endParaRPr lang="ru-RU" sz="6000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Спосіб Жуля Верна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f1334_374b16b4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3029796" cy="3954353"/>
          </a:xfrm>
        </p:spPr>
      </p:pic>
      <p:sp>
        <p:nvSpPr>
          <p:cNvPr id="5" name="Прямоугольник 4"/>
          <p:cNvSpPr/>
          <p:nvPr/>
        </p:nvSpPr>
        <p:spPr>
          <a:xfrm>
            <a:off x="5796136" y="3717032"/>
            <a:ext cx="216024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4" idx="2"/>
            <a:endCxn id="5" idx="2"/>
          </p:cNvCxnSpPr>
          <p:nvPr/>
        </p:nvCxnSpPr>
        <p:spPr>
          <a:xfrm>
            <a:off x="3134570" y="5007089"/>
            <a:ext cx="2769578" cy="60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4" idx="0"/>
          </p:cNvCxnSpPr>
          <p:nvPr/>
        </p:nvCxnSpPr>
        <p:spPr>
          <a:xfrm flipH="1" flipV="1">
            <a:off x="3134570" y="1052736"/>
            <a:ext cx="4173734" cy="39604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4" idx="2"/>
            <a:endCxn id="4" idx="0"/>
          </p:cNvCxnSpPr>
          <p:nvPr/>
        </p:nvCxnSpPr>
        <p:spPr>
          <a:xfrm flipV="1">
            <a:off x="3134570" y="1052736"/>
            <a:ext cx="0" cy="39543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 rot="5400000">
            <a:off x="6552220" y="4257092"/>
            <a:ext cx="216024" cy="129614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915816" y="49411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A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15816" y="5486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B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6296" y="45811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C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24128" y="30689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D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2120" y="50131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E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52" name="Солнце 51"/>
          <p:cNvSpPr/>
          <p:nvPr/>
        </p:nvSpPr>
        <p:spPr>
          <a:xfrm>
            <a:off x="251520" y="188640"/>
            <a:ext cx="1584176" cy="151216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805264"/>
            <a:ext cx="1224136" cy="764200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792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5949280"/>
            <a:ext cx="1296143" cy="449529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  <a:latin typeface="Ubuntu" pitchFamily="34" charset="0"/>
              </a:rPr>
              <a:t>Спос</a:t>
            </a:r>
            <a:r>
              <a:rPr lang="uk-UA" dirty="0" err="1" smtClean="0">
                <a:solidFill>
                  <a:srgbClr val="0070C0"/>
                </a:solidFill>
                <a:latin typeface="Ubuntu" pitchFamily="34" charset="0"/>
              </a:rPr>
              <a:t>іб</a:t>
            </a:r>
            <a:r>
              <a:rPr lang="uk-UA" dirty="0" smtClean="0">
                <a:solidFill>
                  <a:srgbClr val="0070C0"/>
                </a:solidFill>
                <a:latin typeface="Ubuntu" pitchFamily="34" charset="0"/>
              </a:rPr>
              <a:t> Фалеса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319972" y="2744924"/>
            <a:ext cx="1152128" cy="3672408"/>
          </a:xfrm>
          <a:prstGeom prst="triangle">
            <a:avLst>
              <a:gd name="adj" fmla="val 9535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99592" y="2276872"/>
            <a:ext cx="2808312" cy="288032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07504" y="116632"/>
            <a:ext cx="1944216" cy="2016224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endCxn id="7" idx="0"/>
          </p:cNvCxnSpPr>
          <p:nvPr/>
        </p:nvCxnSpPr>
        <p:spPr>
          <a:xfrm>
            <a:off x="6732240" y="3356992"/>
            <a:ext cx="0" cy="174664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7" idx="0"/>
          </p:cNvCxnSpPr>
          <p:nvPr/>
        </p:nvCxnSpPr>
        <p:spPr>
          <a:xfrm flipH="1">
            <a:off x="6732240" y="5085184"/>
            <a:ext cx="1584176" cy="1845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0"/>
            <a:endCxn id="4" idx="3"/>
          </p:cNvCxnSpPr>
          <p:nvPr/>
        </p:nvCxnSpPr>
        <p:spPr>
          <a:xfrm>
            <a:off x="2303748" y="2276872"/>
            <a:ext cx="0" cy="2880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0"/>
            <a:endCxn id="7" idx="0"/>
          </p:cNvCxnSpPr>
          <p:nvPr/>
        </p:nvCxnSpPr>
        <p:spPr>
          <a:xfrm>
            <a:off x="2303748" y="2276872"/>
            <a:ext cx="4428492" cy="2826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3"/>
            <a:endCxn id="7" idx="0"/>
          </p:cNvCxnSpPr>
          <p:nvPr/>
        </p:nvCxnSpPr>
        <p:spPr>
          <a:xfrm flipV="1">
            <a:off x="2303748" y="5103641"/>
            <a:ext cx="4428492" cy="53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32240" y="3356992"/>
            <a:ext cx="1584176" cy="17281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51720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A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50851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B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216" y="285293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D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50851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C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16416" y="49411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Ubuntu" pitchFamily="34" charset="0"/>
              </a:rPr>
              <a:t>N</a:t>
            </a:r>
            <a:endParaRPr lang="ru-RU" sz="3200" b="1" i="1" dirty="0">
              <a:latin typeface="Ubuntu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5877272"/>
            <a:ext cx="6036897" cy="558924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Ubuntu" pitchFamily="34" charset="0"/>
              </a:rPr>
              <a:t>За </a:t>
            </a:r>
            <a:r>
              <a:rPr lang="ru-RU" dirty="0" err="1" smtClean="0">
                <a:solidFill>
                  <a:srgbClr val="0070C0"/>
                </a:solidFill>
                <a:latin typeface="Ubuntu" pitchFamily="34" charset="0"/>
              </a:rPr>
              <a:t>допомогою</a:t>
            </a:r>
            <a:r>
              <a:rPr lang="ru-RU" dirty="0" smtClean="0">
                <a:solidFill>
                  <a:srgbClr val="0070C0"/>
                </a:solidFill>
                <a:latin typeface="Ubuntu" pitchFamily="34" charset="0"/>
              </a:rPr>
              <a:t> зеркала</a:t>
            </a:r>
            <a:endParaRPr lang="ru-RU" dirty="0">
              <a:solidFill>
                <a:srgbClr val="0070C0"/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142</Words>
  <Application>Microsoft Office PowerPoint</Application>
  <PresentationFormat>Экран (4:3)</PresentationFormat>
  <Paragraphs>43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Подібність Трикутників у нашому житті</vt:lpstr>
      <vt:lpstr>Подібні фігури</vt:lpstr>
      <vt:lpstr>Використання Подібності Трикутників</vt:lpstr>
      <vt:lpstr>Вимірювання Висоти</vt:lpstr>
      <vt:lpstr>Спосіб Жуля Верна</vt:lpstr>
      <vt:lpstr>Презентация PowerPoint</vt:lpstr>
      <vt:lpstr>Спосіб Фалеса</vt:lpstr>
      <vt:lpstr>Презентация PowerPoint</vt:lpstr>
      <vt:lpstr>За допомогою зеркала</vt:lpstr>
      <vt:lpstr>Презентация PowerPoint</vt:lpstr>
      <vt:lpstr>Подібність у природі та житті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Самоподібність</vt:lpstr>
      <vt:lpstr>Само подібний об’єкт або  фрактал –  геометрична фігура, що має властивість само подібності, тобто складена з декількох частин, кожна з яких подібна до всієї фігури.</vt:lpstr>
      <vt:lpstr>Презентация PowerPoint</vt:lpstr>
      <vt:lpstr>Фрактальна форма качана капусти сорту Романеско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Подібність Трикутників у нашому житті</dc:title>
  <dc:creator>kulia</dc:creator>
  <cp:lastModifiedBy>RePack by Diakov</cp:lastModifiedBy>
  <cp:revision>58</cp:revision>
  <dcterms:created xsi:type="dcterms:W3CDTF">2014-01-30T10:54:10Z</dcterms:created>
  <dcterms:modified xsi:type="dcterms:W3CDTF">2015-01-28T17:01:39Z</dcterms:modified>
</cp:coreProperties>
</file>