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743" r:id="rId2"/>
    <p:sldMasterId id="2147483769" r:id="rId3"/>
    <p:sldMasterId id="2147483774" r:id="rId4"/>
  </p:sldMasterIdLst>
  <p:sldIdLst>
    <p:sldId id="257" r:id="rId5"/>
    <p:sldId id="264" r:id="rId6"/>
    <p:sldId id="268" r:id="rId7"/>
    <p:sldId id="281" r:id="rId8"/>
    <p:sldId id="260" r:id="rId9"/>
    <p:sldId id="261" r:id="rId10"/>
    <p:sldId id="262" r:id="rId11"/>
    <p:sldId id="265" r:id="rId12"/>
    <p:sldId id="266" r:id="rId13"/>
    <p:sldId id="267" r:id="rId14"/>
    <p:sldId id="272" r:id="rId15"/>
    <p:sldId id="271" r:id="rId16"/>
    <p:sldId id="273" r:id="rId17"/>
    <p:sldId id="274" r:id="rId18"/>
    <p:sldId id="269" r:id="rId19"/>
    <p:sldId id="270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FF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05" autoAdjust="0"/>
  </p:normalViewPr>
  <p:slideViewPr>
    <p:cSldViewPr>
      <p:cViewPr varScale="1">
        <p:scale>
          <a:sx n="64" d="100"/>
          <a:sy n="64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defRPr/>
                </a:pPr>
                <a:endParaRPr lang="uk-UA" sz="1800" b="0">
                  <a:latin typeface="Tahoma" pitchFamily="34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defRPr/>
                </a:pPr>
                <a:endParaRPr lang="uk-UA" sz="1800" b="0">
                  <a:latin typeface="Tahoma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defRPr/>
                </a:pPr>
                <a:endParaRPr lang="uk-UA" sz="1800" b="0">
                  <a:latin typeface="Tahoma" pitchFamily="34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defRPr/>
                </a:pPr>
                <a:endParaRPr lang="uk-UA" sz="1800" b="0">
                  <a:latin typeface="Tahoma" pitchFamily="34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defRPr/>
              </a:pPr>
              <a:endParaRPr lang="uk-UA" sz="1800" b="0">
                <a:latin typeface="Tahoma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defRPr/>
              </a:pPr>
              <a:endParaRPr lang="uk-UA" sz="1800" b="0">
                <a:latin typeface="Tahoma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defRPr/>
              </a:pPr>
              <a:endParaRPr lang="uk-UA" sz="1800" b="0">
                <a:latin typeface="Tahoma" pitchFamily="34" charset="0"/>
              </a:endParaRPr>
            </a:p>
          </p:txBody>
        </p:sp>
      </p:grpSp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6445B-59F6-44EB-8D9D-FAC84F551FC1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99244-777B-4358-9EDE-3D47BEF38D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542CD-E1A1-48B8-A073-66E3CEFE2CD5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1490E-A810-409A-A989-1DECBB5D6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5FCD1-42BF-41B6-87DE-7DB6F0B35532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668E5-9BC9-49FF-A47D-287840A46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uk-UA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A264E-E3A0-4314-9A1E-2215BECD6378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A2C78-26CA-4D7C-A9BF-18B36AFA1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021E7-2CAD-4F4C-9946-BA1CA2C43AF7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33293-FCD5-401D-94DE-C1E9FF3C1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FDA2B-D5A5-4F96-B6A8-65C488F5F80F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E1706-AF59-4F84-AB75-41769D285C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defRPr/>
                </a:pPr>
                <a:endParaRPr lang="uk-UA" sz="1800" b="0">
                  <a:latin typeface="Tahoma" pitchFamily="34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defRPr/>
                </a:pPr>
                <a:endParaRPr lang="uk-UA" sz="1800" b="0">
                  <a:latin typeface="Tahoma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defRPr/>
                </a:pPr>
                <a:endParaRPr lang="uk-UA" sz="1800" b="0">
                  <a:latin typeface="Tahoma" pitchFamily="34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defRPr/>
                </a:pPr>
                <a:endParaRPr lang="uk-UA" sz="1800" b="0">
                  <a:latin typeface="Tahoma" pitchFamily="34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defRPr/>
              </a:pPr>
              <a:endParaRPr lang="uk-UA" sz="1800" b="0">
                <a:latin typeface="Tahoma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defRPr/>
              </a:pPr>
              <a:endParaRPr lang="uk-UA" sz="1800" b="0">
                <a:latin typeface="Tahoma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defRPr/>
              </a:pPr>
              <a:endParaRPr lang="uk-UA" sz="1800" b="0">
                <a:latin typeface="Tahoma" pitchFamily="34" charset="0"/>
              </a:endParaRPr>
            </a:p>
          </p:txBody>
        </p:sp>
      </p:grpSp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B293E14-0207-4795-A237-B0A7E305D2D9}" type="datetimeFigureOut">
              <a:rPr lang="ru-RU" smtClean="0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080AFC6-F4B4-44ED-92B7-5200E48771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93E14-0207-4795-A237-B0A7E305D2D9}" type="datetimeFigureOut">
              <a:rPr lang="ru-RU" smtClean="0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0AFC6-F4B4-44ED-92B7-5200E48771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93E14-0207-4795-A237-B0A7E305D2D9}" type="datetimeFigureOut">
              <a:rPr lang="ru-RU" smtClean="0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0AFC6-F4B4-44ED-92B7-5200E48771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93E14-0207-4795-A237-B0A7E305D2D9}" type="datetimeFigureOut">
              <a:rPr lang="ru-RU" smtClean="0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0AFC6-F4B4-44ED-92B7-5200E48771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4779E-1D5F-43A8-A53B-5C1C1F52FE47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1771F-2FD2-42B5-AE8E-3088160673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1CE9F-E474-42C6-AB24-101C09FC4BBC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C9C25-4262-4B5D-8273-10CC10E788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4CF92-7209-40A9-9087-A3D599D4C466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3317E-73A3-4295-B2D9-BC11A2E0B6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71F7A-0F6E-4F1C-A881-C9736CA03B85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E657D-F86C-4C3D-870E-2C90E0ED8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8054-27EF-48EE-9962-E3AE215ED2FA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CA8AA-0307-437E-B252-1A2205C26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6445B-59F6-44EB-8D9D-FAC84F551FC1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99244-777B-4358-9EDE-3D47BEF38D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542CD-E1A1-48B8-A073-66E3CEFE2CD5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1490E-A810-409A-A989-1DECBB5D6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5FCD1-42BF-41B6-87DE-7DB6F0B35532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668E5-9BC9-49FF-A47D-287840A46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uk-UA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A264E-E3A0-4314-9A1E-2215BECD6378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A2C78-26CA-4D7C-A9BF-18B36AFA1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021E7-2CAD-4F4C-9946-BA1CA2C43AF7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33293-FCD5-401D-94DE-C1E9FF3C1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FDA2B-D5A5-4F96-B6A8-65C488F5F80F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E1706-AF59-4F84-AB75-41769D285C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4779E-1D5F-43A8-A53B-5C1C1F52FE47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1771F-2FD2-42B5-AE8E-3088160673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1CE9F-E474-42C6-AB24-101C09FC4BBC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C9C25-4262-4B5D-8273-10CC10E788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4CF92-7209-40A9-9087-A3D599D4C466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3317E-73A3-4295-B2D9-BC11A2E0B6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71F7A-0F6E-4F1C-A881-C9736CA03B85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E657D-F86C-4C3D-870E-2C90E0ED8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8054-27EF-48EE-9962-E3AE215ED2FA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CA8AA-0307-437E-B252-1A2205C26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rotWithShape="1">
          <a:gsLst>
            <a:gs pos="0">
              <a:srgbClr val="00FFCC"/>
            </a:gs>
            <a:gs pos="100000">
              <a:srgbClr val="B3FFB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endParaRPr lang="ru-RU"/>
          </a:p>
        </p:txBody>
      </p:sp>
      <p:sp>
        <p:nvSpPr>
          <p:cNvPr id="2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</p:sldLayoutIdLst>
  <p:transition advClick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pPr>
              <a:defRPr/>
            </a:pPr>
            <a:fld id="{CB293E14-0207-4795-A237-B0A7E305D2D9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080AFC6-F4B4-44ED-92B7-5200E4877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ransition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rotWithShape="1">
          <a:gsLst>
            <a:gs pos="0">
              <a:srgbClr val="00FFCC"/>
            </a:gs>
            <a:gs pos="100000">
              <a:srgbClr val="B3FFB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endParaRPr lang="ru-RU"/>
          </a:p>
        </p:txBody>
      </p:sp>
      <p:sp>
        <p:nvSpPr>
          <p:cNvPr id="2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</p:sldLayoutIdLst>
  <p:transition advClick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rotWithShape="1">
          <a:gsLst>
            <a:gs pos="0">
              <a:srgbClr val="00FFCC"/>
            </a:gs>
            <a:gs pos="100000">
              <a:srgbClr val="B3FFB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pPr>
              <a:defRPr/>
            </a:pPr>
            <a:fld id="{CB293E14-0207-4795-A237-B0A7E305D2D9}" type="datetimeFigureOut">
              <a:rPr lang="ru-RU"/>
              <a:pPr>
                <a:defRPr/>
              </a:pPr>
              <a:t>17.02.2013</a:t>
            </a:fld>
            <a:endParaRPr lang="ru-RU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080AFC6-F4B4-44ED-92B7-5200E4877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ransition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uk.wikipedia.org/wiki/%D0%92%D1%96%D0%B4%D1%81%D0%BE%D1%82%D0%BA%D0%BE%D0%B2%D0%B0_%D1%81%D1%82%D0%B0%D0%B2%D0%BA%D0%B0" TargetMode="Externa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571472" y="2357430"/>
            <a:ext cx="621510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kern="10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Відсотки</a:t>
            </a:r>
            <a:endParaRPr lang="uk-UA" sz="9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197" name="Рисунок 31" descr="188236-yana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0" y="0"/>
            <a:ext cx="3431939" cy="2611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pic>
        <p:nvPicPr>
          <p:cNvPr id="7" name="Picture 6" descr="MC900282188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368342">
            <a:off x="5890419" y="138265"/>
            <a:ext cx="2769705" cy="3429024"/>
          </a:xfrm>
          <a:prstGeom prst="rect">
            <a:avLst/>
          </a:prstGeom>
        </p:spPr>
      </p:pic>
      <p:sp>
        <p:nvSpPr>
          <p:cNvPr id="55298" name="AutoShape 2" descr="data:image/jpeg;base64,/9j/4AAQSkZJRgABAQAAAQABAAD/2wCEAAkGBhQSEBQUExQUFBUVFRcWFRQVFRQUFBQXFRYXFRQXFRYYHCYeGBkjGRcVHy8gIycpLCwsFR4xNTAqNSYsLCkBCQoKDgwOGg8PGikkHyQsLCoqLCwsLCwpKSkuLCwsKSwsKSksLCwsLCwsLCwpLCksKSwsLCwsLCwpLCwpKSwpKf/AABEIALcBEwMBIgACEQEDEQH/xAAbAAABBQEBAAAAAAAAAAAAAAAAAQMEBQYCB//EAEUQAAEDAgMEBwUGAgkDBQAAAAEAAhEDIQQSMQVBUXEGEyJhgZGhMkKxwdEjM1Ji4fAHchQVJFOSorLS8UOC4hZEVGNz/8QAGgEAAgMBAQAAAAAAAAAAAAAAAAQBAgMFBv/EACwRAAICAQQBAwQCAQUAAAAAAAABAgMRBBIhMUEiMlEFEyNhgbFxFCQzUqH/2gAMAwEAAhEDEQA/APV3FctXbWSU8SGjvTGShHcm045ckKQOCuV2khAHKF0GpcqgDlKusqIQBwQiE5lQAqknEIhOZUZVADcJYXcIhAHEIhdwiEANwiE5lRCAG4RCcypMqAGyEkJzKjKgBpEJ0tSZUANQkITuVJlVwGYRCdhJlUcANEJMqcyoyqSBmFyQny1HVHgfJADTQhPNYhAFk9+Ww1TBT7mButyuG1BwChEjaQp6vTA0TKMgcwiF1CIUkCQlhLCFBIkIhKhRkAhJCHuA1UV21Kc6k8gSs52Rh7ngsot9EuEJiljWOMAweBBHxUiFMJxnzF5Bxa7EQlRCsQIhLCIQAiIXUJIQQIhdQkhAHMIXUIhAHMIhKQiEEjVaQ0kawY5xZZj+s6hN6zR3NvH+ER6rT4odh06ZT8NyxjcOZAFIAd8z6lY2totEtG4x+pxPgA76Lp20j/8AI9HIoUDupU3dxDPqnKmBd/cUvJvyKW3F8ER20nE2rA8yR8Wqy2PiXva7PBh0NIgyI4hU+LwxEfYNHGJHwNladHKQDakAt7QkEz7u7et6m8lZdF41kMka/BMAkmxMpxpI0KMxKaMiWCN8IXFPCWuUigkV9QO1sVw0gXuVyUikDp9SU2+oBqYUHaG1Azstu70HNV1Gi+sbkkbh9UjqdbCjjtm1dLnz4LOptmmLTPISuP68p8HeSkYTo+AJPouMVSpMtAJ/eq5U/qV65aSGI1Vt7Ud0do03aO87KUAqKq1p90BLh8c+mfxN3jeOS1o+q5eLF/IT0v8A1L2EjjAlJQrB7Q5pkFRdtV8lFx7l2001lCTWDPY3apqPdB7IkC+u5XXR3DggSNFlcMyw7yt1sGhDF5i6Tv1OPGTo4VdIu3w1tEmBNgOZUbZNcvpidQY5xp6JvpZX9hnNx8LBdbCpxRn8RJ+Q+Cd0r/3UlHrBhJfiTZOhKlAXTacrtipxCROho70jmQYUZA4hEJ00wBfVcQgDlEJSob9qNzZWy48Gqs7IwWZPBKTfCJcJIXDK0kAgtJ0B38jvTsIhZGazFg012cwiEsJr+lNzZZk8Bc+imUlFZbBLPQldhLXCYsb8LarC0qbc2r3X1kNn4rfPuDyP7KxDK0O9sa7pjwssrXlZRaKJdPZ1PUtqef0CSphqQMRWHJSWVN4rxp7rpCkvxMf+4HKHfRLZLlTiMIwey+oD+b/lWnRg9moM2btAiZsCI+SiYnFaA1QfF3rIU/YBJNSS0+z2mxO+xj5rap+orJcFvCcaMok6nRctMFD3SZThkA70qG6IQAOCh7RxfV0y7y5qcQs10wq9ljRFzN9LXuqSeE2Sll4KllUkknUm62ewcOMgKwGArL0XYTppBeUhL7moTl5OnatlWEObWxWRkDU2HdxKzWIrhrS5xgC5Ktdv1O2Bwb8T+ixvTWqRg3wYktE81XUP7t+3+CaI7YZHqHSAPPZyxzkjnCsWVZsRBG7uOhB3hec9DdoZKjQ6CJyuJAzXNiT3H4r1XGYP7IPHu/A6/LyWOpq+zPabprCZxsivlqZdz/8AV+oXHS2vDGs4n4KJniCNQZ8kx0hxPWVWj8o9f2V1tDqcUyjLx0J31Zmn8jWApy5oW/wFPKwcljdh0M1RbecrZ4BKaNZm5vwidS+FFGO6R4jNXdHugNHPX4laHCYfJTa3g0D0v6rLYX7XEN/NUzHkCXH0C2EJ/wCmRzusfky1HCjE5hdtdCSEQuyKCgjcF1prqgCL70rNDxUANlp3ykTrBBkrh9ygCr29XLKDi3WFjdj7ddSrMJE5nBsW0ImRJ8Vu9oOZkIeRBCxFfopUe/PTa7qtWyBJnUtl0x3RvXO+oJSilnDGdO8N5XDL/afShj3Uw0ts8EuJ0G821tKV3SIVX5KLge1lzX18Qsrg9luoF5OUOykdu+UcBI0hVmDxbhJzCQ8ns20c0+CV/JTTJ55ZqownYox6N7t7FOwwYC8uL+MRwAAG8krnomM1ZzhMBtpMm/eu9rU3V6lKpTDnBmSYE6vhwdwGWfRPdGYbUxIHstcSD3SbJFWSnNLLxnJdpKD+SfSeDnMiXPfAm8N7Nh4FYVjzMgNFzr8JKs6df+20ZzWG7dmaXE8pcSqnC1LbyJtr+5Xdr/4oib7LqnXIAltHxLPqnqlZ0fdYfzb/ALk03CscAXUnm0WcR8k71NOPYqgbrj/aq5RJCxAcbmizm0/qrTo3rU7Bb7O8kHXSVW4mmwScrxprBPwVj0ZaM1QtLrhtiBa5vZa1NZKy6LyEkLuEkJxMzFaLIXTRZCkgCFkOmg7TPH4LYELL9NaPYaY0KymsxaLR4aMnhHaL0XoxXmkF5rh3enyW06I4r3V4/d9uxS/Z2Lo7q2T9v/ej+UfErLdKaGfCvHAtPkQtV0h9ph4gj4FUGOp56b28WkeirOWLnL9kUcwR5fghlqEfv9yvc9ju63Ct/Mz4j6rxZlA/0iBqQ7zHaXsXQszhW+nLUJ7V4nOP7RW2O2rP7KU/vwUTECagN/ZE8LSBCn7SblqvH5j63+aqNr4nJTLt5BaOZ+gJKRrbT2rya8PDLfojjDUxBaAMjQb7yRv5LWbdxGTDvO8iBzdZZn+G+E+zL+MAKz6Y4iGsZxJJ8B9Sn4fj085fLwKWrdcokDovRmq534WwObjHwBWnhUnRVoFJ7jbM8jwYA34yrN206QMZ2+a6ui21UrLxkXvzKbwSYRC5p1mu9kg8iCu4TyafRhjAhuiF1CIUkHEIK7hMY6tkpuPAFAGfcevxeUnss14QLun0ULbONr1qpax3V0WjMItYWHNx3BS9i0i6lUcPaqnIDwntPP8AhVHiqD6NUtJdGUdjVpGouTNo05LkTi7ZuaWecDMcRWGdYHaOKktqNbWZGjss+oPkq7auKa50f0VtJwDiS05cwj8u/vKucNhwQSWPO+wKj47Y1J5nq67TxutZ1RmsEQm4vI/0Z6YtpUDmYDJGjxmkANAfmjcBcK62fiy7DYmvABqWa0aC2UX3kkrBUcAxtZ8NJytN3gAzqD8Vrcww+xqW7NkPi5wcSudODre1vOF/Y29s1uiuWzva7XYepTZSBJZTzONibam/dNhxVPgwGuN4vrGs71oQRWxzDIINA+IIgws8wODota1+62/kr6KxuTS6MrEsLPZf08S2B9qRH5U63HNOlfwylRKQrRZtGO+E+G1P7qj5j6p/BhkjYoybVpjjIVnsF05+0HDs2i411toqquX72UxyLJ+KtdgNd25YG+zDhv1kakW+a2q9yIl0WsIhdQiE4Yit0QumiyEAcqm6UYXPQd3XV24JnE0MzCOIQB5O2zjum48Vd7DxeSoCqzaeFNOofymPAmx8/iu6LoIXlNbVsm4napmpwTN5tl2eiHDcQfA2KoHOVhgcVmpQeEFVdQQSDqPXgfELm8+S1cdqwZfE4UUdoUXutTe7XcMwLHA+PxC9R6JYbJhaQ/KJ9VjMXgKVbKKrM4a7MBJaQYg3G4iJHcFrNl7Up0aIFmtaIa0bhuA3ldCu6G6Ln4RjepShhFV0gtiH+HwWU6QgvdRpjVzneQDZ+avcdjM73Pdab8gP0VXgKfW4qo7+5ptpD/8ASq6XeQMeCyg/U5I3rWEkz0HolhOrwzBxEqi6VYqa5G5jQPmVsMOwMpgbg0egXnuJca1V0avc6PWPQJzU+iqEP5E6fXbKRXYLa9R4ZTYx1QjdOUSSTYC+p1K1o2BDcz+za4BmLXuu+hOxG06QcbuuJ5WUbpftEl4pA2Al3eToD4fFYzjmtTfno0cvybI/yQq2NYw9hxkbx9VModJahtmbpqW38VlKe0GOqmmD2hrYwI1upJBa4g2IP6g8oU03zokXnVGaNP8A+oKu9zBzYQnGbeqnQ0fGR8SqqhUa4CSL37TXH1ATrcODvo+Ud116SM90U0cuSw8FqNtVf/pP/eP9yqtvbbquApAU5eQLEmx5FBwU6mjawg6eqiYHBA4+nZkN7RLXTEDX2iicsRbISycY/a1TB1HtpBxbaSSHdsAAkCLBR8Rto16jM8F2RsZRbtCQCNxUzaje092YCSTa6h9GMKDi2vsWsw5cQLwczgJOkk3SiqVcMx4f9mu9t8k7C0RElz2wJsFK64C/XVBH5VBwmNAJHWPBg2EwO89pNVdp1JIFV5HiP1VZ2xh7mSoOXREwz+sqVHZs98oJEHSYjxCuv4hUP7JSoMgENkNmCQzKIb339Fj9vYp1MCoKmU6ZY9o69mBYpnHdLH16XWVJbVFIMYCDcZu08O0Lp4cAkfVOTsXkbUMJL4OmdM2gYemQadWkDTeXdmAD2XE7t/mtDh8U03LgRaIzGwFr/NYXYuw+vpvLO08PbY8DOZxJ5DzWw2bgm4duUuzu1j3WmNBxVpbapNVdkySazI0lGtSc0Qxx5OhOk049h/8AilV2Cr+91j2nubYA7rOUl20H7sRU55f1Tlalt9fYnJrPAxiDSzew8ad41Wh2Hlyuygi4kW7+Cz4qucb1C7TVpWg6Pnsv7U9obnWMd6ZrWJIq/ayzhJC7hJCaMAaLJV0wWQgBslKEFqUBAGV6W7EzDrGiY1HELG05b2T4HjxHML1x9MEQVlNt9Ec0up77wk9XpVfHjsYoudb/AEUez8faN6k18SCQDY7nd3A9yqcRs2ow3aQfL10UTEGrHYEu7wdONl52ekmpYaOnG2EllMvSU3UrACSQqOhSxlQ9il4ggD1VuOiVdtM1a7w2NGt7R/xGw8AtIaCyQSuhHtkLH7ShjnD3QCAd5nslw3DeBvjhKc/hzRL3wbzU6xxOpImJ8yVX7XYBSIG94E8YBMk79NStb/C/Z8MLzvCuq1tUF5f9EueIuX6NjtvEdXh3nflIHM2C8w2htE0cuU9omBy3/vvW76aYmKbGfidPg2/xheT9IMROIYNzbeJur3L7t7j4SMNItscnsvRp39mZyWK2vWzV6h/OfS3yWn6GYnNhG83D1WTx33r/AOd3+opadmYQj8BBflmZroRi4xEHR7nAzxJJHqPVbXpFg8pY8e8C0+Fx6SvPtktNPEn8tX5yvVuklGcKHfhLT8vmjV4ViaNstYz5KjZGKIBGYNg7xOvgeCsBir/eUz/Mz/wVPseqA8y7LI1jNv4QrQ1mz98PGl/4ruaGW6lHO1CxMcOKETnw4H8v1aouxCA6pXPV9qWU3AAA/iOmm5c1z1zuqp1KTt7z1Y7LRqdE3iNpDsimBkAgAtHzFuPijUXRi9jf+SkIOXKI21KxuG3N/ZHx4LrYrXUcJUdbM5zaZI3Al7jfebi/emHunX6KV0f6R0murYWpTq1C4hzRTpl9i0akWbu1SVmrlZ6Y8IYVCitz5IMJUbSqA1g2lTLGA9svqNe6wMNDWkhpmJuTbck6p0WgDe52g8vaPcue++WNJcFXt/ACpTB3sMgcZ1A71Jwuy2HDUmVmBuR7nQCczmuizvwzqeSt8BskuMt1Fs74Du/I3Ro9VNxGxw2OyHW1Lr+N03XVOaSfCRlO5R67KrDD7RtNjGU2EmQIY2IJ1sudlAAA7+LpPrwT1ajNRoLM/atTB9ruBF01sunIbAnuXUjVGEeBNzcpcmiput/0jzhOVaT47LaGu/LHxUWiCSAaNjvE/VSThh/dO8yq5wGCJVY4DtdU0j8Bj5q76Pt7DvZuQbEHzhU1WkN1Mt8/mrjo86zxlywW3vexO9bVPMiJcRLaEkLpImzA7ZohKzRCgDkhIuikUgJCIXUIQAzVwrXagFMDY9KZyjyU2FWbYruaW5SW21kga74UN4JXJOp4ZrdAAs/0yxMMDe+fK64ZtSp/fN8XM+YCzG2touq1SC8PAgWIOt/dJ4b1hdZsrbLwjmSRUbTZLKY4v+X6r0zodhMmGbbX5LDu2Q+t1QYJIffuBET4L07CURTptaNGgDyC4Ol9U8/CbOjqZYhtXkx3S/E5sQG7mNHmbn0XnO1WZmCr+Yk+JlvotbtvFZ31XfiJAkxvyi/JUGRrqb26NLZHcBw5EeirU3udn7NI4ilH9Gy/h3jZolv5pHiAVC2yyMRUH5p8xKougu2gx4pOsZid3Fs+ZC0vSCn9oH7nDKebbj0J8krbFwtaZfat25eSgwGys2IqWu59EjkS5j/kvSNtYb+yPHBnwWFwoitSeJ7DpIBgkRpwIkNMHgtZtrpA04Yt994iOHE8lonF5cu8cGVu6TjjwZXBvh2sa7pUqpiz+XwY2fMiyraN3/yj1dp6D1UoLevUzrr2RInUpS3Mq8f0qbgzWYWma1ItZ1eUZSYBLhaN/HRd7BxjqtBr3C5JjvA0XO09i06tSnUe0vy2c0GC5t9DxBM96MDWqU2in1L3ATBFiRJNwRA81M5RlDj3eS0YtN/BZwm6WHqNq56NnOYWPmwAIs6eIT9ZgbGd2Xflbdx8fdHqk6x1RvZhrZjKL6azxKXgtz2ryWb2rJ3RoAQ2m3ORa3sj6qbQ2aXQarHuNtCAByA3LrZuHaIHVuM+9cfJTn4FjROWpu0/4XUr00K3zyxKy1yH34drW/dPjgAq+rQaBalV8VIo0qTZtUE9y4xGEY4SA7T3j+iZXBl2UmIe1pbZ5AM5W+3a9kmya3ZFj4IcQyo1xOUCe1oRLSB4SRK62O+AIt3rd+0qvcXtPGMIg5xbW1v3KKdZgP3lTTkpFOrxc028U493ZMZNLWGviEtuL4IdSszi48x9VcbAe0sdlmxEzG8boJVJUc6+Yt3Who57le9HzLHaajSOG9b1e4iXtLLKkhdwkCbFztrbIXQchVAjE3XbQuixKGqwCQgBLCWEAcwqLpDUOcNBiw4cTxV/CzHSL76OLRxnQ6WKq+SyIJByntnznyhyydNsvPe4neO4a8lfbXxBZRPaF/y3vzpqm2dS7Q7u6PRc76hPbXj5GtNHM8mt6NYeXTwWh2viOroVHcGmOZsFA6OUIbKZ6a4mKLW/icPIXPyXLp9FEpfPBez13KJjsLh+sqNZMWcSbbhA9rW7gqjaezHUszZkEOynsgX1FjvWh2I0dY97hIAa0WB/M7XmE/th9Go3LkaTxyj6p+hVw063+eQscnb6fB5tRqllRtQC7faHEb16XgsZRxmHkPAfHaB3kaHucs1jdgMfBaercBEi4McRvPesljTWwVW1VjnakN4H8TSIE8EvOuOp9j9SGtyivUbariGtJa4wRxtPJRau0wXBlPtvOgvA73HgFicVtirUv7M6wT+wm8FUqMOYOc0neCQSrw+ntRzJ8kTujuxE9Lw1DK2Jk6uPEnUpyFT9FsRiaxh7MzB/1T2Y57nLQPrsZ7A6x/H3Ry4rn2xcJYZdPIjMPbM45W8Tv5Deq7H9JG0wW0hfed/nuVJtHbdSqbkgcN/6cgoLaeYho1JAHM2HxW9en8yLGpqAxSJ9o0WveeLqhc6/JuUKXso+2NbAxyMH0Ka2jHXVANGuyDlTaKY/0o2c6Kg7wW+YPzhLzeHleCsVlF5hKIdaHiOGnwU00Q2wqOG9V+Fe4GzyPOPCFYMfUdYVAT36x4hd3OeTltEluIZEZnc4aoWJFj9o8/D4qURVaLvp+ICjY2u8j7xp7gN6ESUdYg1Gx+a539k9mx0Ok96b2WbN32S1i5tQEz73fq0iIvczGm9PbLpkMaSAQQNNfgmH7Sq9xcuwrXCSwExucU62mIjqnWjQn6dy6p0KZiW+jT8ktfCUyNCO8AApfcXwRa9Hgxw8/or3o9TimZG8cb271Qmg1ugJ7zHetFsL7swN/dw7lvW+SsvaWCEsIhNGArUJQEKACEQukkKCRIRC6QgDnKsr0ikYicoPZBmG8CDckLVlZvbDHGsYDogNEB8XFzaRN/RBKMnt/FHsNIAG8ADdycmdk0kdJ2HrRM6H8WusXCi4HEEQfFcP6m3lf4OhpFwz0/ZVHLTCyvTPEZq7W/hb6uP0Cudkbda6mJmfjyWL6S449dVn2ycrW75IhqTdkZVRrj/JNVclY5MY2fVJpzNnOc4ciYHoFIypKFHK1rR7oA8hCcVJM3K/bO0Opolw9o2bzO/wXnmJBcZJkk3J1JO9avpWXVKrKTQXHLZouSXHcOQU3Y/QPKBUxLg0ahmo9LvPcLc10aLIUV7n2zKUdzwUezdgPqNa1jczju3Dn3d61OB6I0aEGsetqfgFmju7uZVwyoGsy0W9WzeffdxkxZQtnMLnnND4cbciec80V1338t4j/wChbfFcRRK2kyo2lMBrR7LGxl7rb/FRWNiBewi+vfPendu0JDG5XNkjfDeNimmrLW1wqUYRK0Sc25Mzu3cFkqZh7L78jvHzSdHKObF0QdA/OeVMF5/0q/x2E6ymW79QeBGiqujNEh9ZxsadFw5OqOFP4FyrXZmt58DEnwTc03OpknmTJ+K6ovyuB4EHyK6ZQcdGk+Cdbs928tbzN/IXSLLZwaDDWkZmiCQAQO+N3JTaOYXAZwmBMWULADNMZXRAJNpOUAxN93qpwwbvwA6aE/Vdmh5rWTnWY3MkZMzW5g091rE6qDiGmDZgF7wFKds63sev6qDiqTspimB5yPXvWqKcFHiqgDwc4HtSdwEHwnh3p7Y4s20JpxJcBIs15gwAIY4yTzAsntis0vHOPmmZe0qvcaZrxa8d5suGufms9pE7ssxKc6sxFiDbQfJyYexzHHLTBsLnN8jqlIvJZhinRv3/AKq42H934qoxTXkCWD/Md3NXOxhFPcO4buaYp7Kz6J0IhdITZiIAhKhAAhCEACEJJQApWX6S4ttN8wC4gRMT6gT5rTF6wnT1jusa4eyLGxt36/JUnna8dkxxnkrcViS90kD9PFZzbGDNFhfTqFjR/wBMkxJ3MO6eCtaG0Bo8EH8Tbg7pUHbeyhicuWqGBvuuaYJ3kwvOxnL7n5GdZJKPpMzg+mtem8FsyOLpnu7vBPbO6TTXdVrtc4kmIM9WDqQN571Z4b+H+Y3xFIeDloaH8PcO5oz1gHWlzSTMflgfEpqdulzhLv4I9aXqYmHxDXsD2EOadCP3ZOUqFSoYptED2qr7U2/7j3DzVxs/orgcMIDXVSTMOJyk8S3RTmbLdVM1OywezTa0hgHIapaOnlOXo5KO5JclTs7Z4Dj1LTVqGz67ha25sbhwFle4fo9Bz1HOc/eSG2/lBsArChTawQ1sf9jk44zu/wAhXUp0ca+ZcsVnc5cIzu3MPFMy4QNxeG87NG83VLsao3tNLGm5AvJF+SvNt0C5hAY47wA3iL96rNkbGdcvblNzlIIPHenvBh5J2J2O2qQclRsXGWI+PyUSrsAiYdUPNjT5XV/h8JAAh/MP/VSOoO41B4t+qylCMvcsl1JroyJ2VVEQ1x49jX/Mkw2yHjrfs3g1CwuNgPs54nfPoFsP6O78T/MfVNVKTt5efEfVZf6er4Lfcn8mGxTKjQd0ePndM4LBF0FzjcAwT7WoDrcle7V2Y6HGxiDfW43aqs2Xhvyngb6kakToLi3ctFVXFcJFHKTfLNDgsKGNEsdfeHce4j5qSxjZAl4Jgfu6jYan3vHP/lT21I9/zb80vLOS4HChoJLn/H5qJimtP4jY6wJUrM8++3zCZrPMGXcsoJ+CEvkEZrHtOaMhdZ5gEg+yb8hqeSkYDF5xTBHs8N9gPko20acXcXD2hmGpMGBBOhsD3KZsellIBkHgAZ8x4ph+0qvcXtGsOEcte9PnFD83iI+aSk4DUzf3gfmE4941t5folcmmCuxDmwZZrvtN960GxB9i20Kpe9p97yE+mVXOyh9nqTffqt6XyUn0TUIQmzEEIQgAQhCABCEIAE3VohwhwBHehCAKiv0TouMhuU91kwehlLvQhUdcZdolSa6Z1T6HUgdSplHo/TbulCFH24LpInfJ+SbTwbG6NHkE51Y4BCFcqLkHBLlHBCFIBCC1CEAcmkOA8kdSOAQhRgBOobwCOobwHkhCMIBRRHAeQXNTDNdq0HwQhGAGv6tp/hCT+q2cPVIhV2r4JywGy2cEp2Yzh6pEI2R+AyxDsekdabTzEpBsakDIaByQhS4oMs6/qxvek/qxvehCr9uPwG5ijZje9SaVINEBIhWUEugbbHEIQrEAhCE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" name="Рисунок 12" descr="images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4000504"/>
            <a:ext cx="3214710" cy="25717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загруженное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20" y="4071942"/>
            <a:ext cx="3429024" cy="25546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/>
        </p:nvSpPr>
        <p:spPr>
          <a:xfrm>
            <a:off x="214282" y="1428736"/>
            <a:ext cx="7286676" cy="3583002"/>
          </a:xfrm>
          <a:prstGeom prst="rect">
            <a:avLst/>
          </a:prstGeo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1" i="1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СОТА ЧАСТИНА ЧИСЛА     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1" i="1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ДЕСЯТА ЧАСТИНА ЧИСЛА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1" i="1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0" lang="en-US" sz="3200" b="1" i="1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`</a:t>
            </a:r>
            <a:r>
              <a:rPr kumimoji="0" lang="ru-RU" sz="3200" b="1" i="1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ЯТА ЧАСТИНА ЧИСЛА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1" i="1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ЧЕТВЕРТА ЧАСТИНА ЧИСЛА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1" i="1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ПОЛОВИНА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1" i="1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ТРИ ЧВЕРТІ ЧИСЛА </a:t>
            </a: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0" y="214290"/>
            <a:ext cx="7286676" cy="923330"/>
          </a:xfrm>
          <a:prstGeom prst="rect">
            <a:avLst/>
          </a:prstGeom>
          <a:noFill/>
        </p:spPr>
        <p:txBody>
          <a:bodyPr vert="horz" wrap="square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uLnTx/>
                <a:uFillTx/>
                <a:latin typeface="+mj-lt"/>
                <a:ea typeface="+mj-ea"/>
                <a:cs typeface="+mj-cs"/>
              </a:rPr>
              <a:t>Корисно</a:t>
            </a:r>
            <a:r>
              <a:rPr kumimoji="0" lang="uk-UA" sz="5400" b="1" i="1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uk-UA" sz="5400" b="1" i="1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uLnTx/>
                <a:uFillTx/>
                <a:latin typeface="+mj-lt"/>
                <a:ea typeface="+mj-ea"/>
                <a:cs typeface="+mj-cs"/>
              </a:rPr>
              <a:t>пам´ятати</a:t>
            </a:r>
            <a:endParaRPr kumimoji="0" lang="ru-RU" sz="5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6215074" y="1357298"/>
            <a:ext cx="1695450" cy="3744912"/>
          </a:xfrm>
          <a:prstGeom prst="rect">
            <a:avLst/>
          </a:prstGeom>
        </p:spPr>
        <p:txBody>
          <a:bodyPr vert="horz" lIns="182880" tIns="91440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1" i="0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1%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1" i="0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10%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1" i="0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20%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1" i="0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25%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1" i="0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50%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1" i="0" u="none" strike="noStrike" kern="1200" normalizeH="0" baseline="0" noProof="0" dirty="0" smtClean="0">
                <a:ln w="50800"/>
                <a:solidFill>
                  <a:srgbClr val="7030A0"/>
                </a:solidFill>
                <a:uLnTx/>
                <a:uFillTx/>
                <a:latin typeface="+mn-lt"/>
                <a:ea typeface="+mn-ea"/>
                <a:cs typeface="+mn-cs"/>
              </a:rPr>
              <a:t>75%</a:t>
            </a:r>
          </a:p>
        </p:txBody>
      </p:sp>
      <p:pic>
        <p:nvPicPr>
          <p:cNvPr id="7" name="Picture 7" descr="0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12" y="1"/>
            <a:ext cx="1828787" cy="1714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 t="21216" r="45509" b="24798"/>
          <a:stretch>
            <a:fillRect/>
          </a:stretch>
        </p:blipFill>
        <p:spPr bwMode="auto">
          <a:xfrm>
            <a:off x="1785918" y="4572008"/>
            <a:ext cx="1888899" cy="20717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/>
          <a:srcRect l="45730" t="32218" b="2912"/>
          <a:stretch>
            <a:fillRect/>
          </a:stretch>
        </p:blipFill>
        <p:spPr bwMode="auto">
          <a:xfrm rot="365674">
            <a:off x="4681754" y="4633640"/>
            <a:ext cx="1532310" cy="21490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71480"/>
            <a:ext cx="5657864" cy="1143000"/>
          </a:xfrm>
        </p:spPr>
        <p:txBody>
          <a:bodyPr/>
          <a:lstStyle/>
          <a:p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Відсотки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r>
              <a:rPr lang="uk-UA" dirty="0" smtClean="0"/>
              <a:t>                 </a:t>
            </a:r>
            <a:r>
              <a:rPr lang="uk-UA" sz="4800" b="1" i="1" dirty="0" smtClean="0">
                <a:solidFill>
                  <a:srgbClr val="3366FF"/>
                </a:solidFill>
              </a:rPr>
              <a:t>Типи задач</a:t>
            </a:r>
            <a:endParaRPr lang="uk-UA" b="1" i="1" dirty="0" smtClean="0">
              <a:solidFill>
                <a:srgbClr val="3366FF"/>
              </a:solidFill>
            </a:endParaRPr>
          </a:p>
          <a:p>
            <a:r>
              <a:rPr lang="uk-UA" sz="3600" dirty="0" smtClean="0">
                <a:solidFill>
                  <a:srgbClr val="FFC000"/>
                </a:solidFill>
              </a:rPr>
              <a:t>Задачі на знаходження числа за його </a:t>
            </a:r>
            <a:r>
              <a:rPr lang="uk-UA" sz="3600" dirty="0" smtClean="0">
                <a:solidFill>
                  <a:srgbClr val="FFC000"/>
                </a:solidFill>
              </a:rPr>
              <a:t>відсотками</a:t>
            </a:r>
          </a:p>
          <a:p>
            <a:r>
              <a:rPr lang="uk-UA" sz="3600" dirty="0" smtClean="0">
                <a:solidFill>
                  <a:srgbClr val="FFC000"/>
                </a:solidFill>
              </a:rPr>
              <a:t>Задачі на знаходження відсотка від числа</a:t>
            </a:r>
          </a:p>
          <a:p>
            <a:r>
              <a:rPr lang="uk-UA" sz="3600" dirty="0" smtClean="0">
                <a:solidFill>
                  <a:srgbClr val="FFC000"/>
                </a:solidFill>
              </a:rPr>
              <a:t>Задачі на відсоткового відношення</a:t>
            </a:r>
            <a:endParaRPr lang="ru-RU" sz="3600" dirty="0"/>
          </a:p>
        </p:txBody>
      </p:sp>
      <p:pic>
        <p:nvPicPr>
          <p:cNvPr id="7" name="Picture 2" descr="http://t2.gstatic.com/images?q=tbn:ANd9GcSuPZMrpMDwo8CdycPRn7a2CgLSy1JJIodO_q6F6w5HJeeelwk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214291"/>
            <a:ext cx="2652714" cy="1989536"/>
          </a:xfrm>
          <a:prstGeom prst="rect">
            <a:avLst/>
          </a:prstGeom>
          <a:noFill/>
        </p:spPr>
      </p:pic>
    </p:spTree>
  </p:cSld>
  <p:clrMapOvr>
    <a:masterClrMapping/>
  </p:clrMapOvr>
  <p:transition advTm="103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C000"/>
                </a:solidFill>
              </a:rPr>
              <a:t>Задачі на знаходження числа за його відсотками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430213" y="1643050"/>
            <a:ext cx="8285191" cy="1038225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Знайдіть</a:t>
            </a:r>
            <a:r>
              <a:rPr kumimoji="0" lang="ru-RU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число, 1% яке </a:t>
            </a:r>
            <a:r>
              <a:rPr kumimoji="0" lang="ru-RU" sz="36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дорівнює</a:t>
            </a:r>
            <a:r>
              <a:rPr kumimoji="0" lang="ru-RU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7.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971550" y="2714620"/>
            <a:ext cx="7632700" cy="270669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Невідоме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число – 100%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 – 1%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7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100 = 700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Відповідь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: 700 –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невідоме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 число.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</p:txBody>
      </p:sp>
      <p:pic>
        <p:nvPicPr>
          <p:cNvPr id="5" name="Рисунок 4" descr="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4735" y="2501492"/>
            <a:ext cx="2796355" cy="19990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33CCC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58" y="1857364"/>
            <a:ext cx="8541038" cy="105156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i="1" dirty="0" err="1" smtClean="0">
                <a:solidFill>
                  <a:srgbClr val="FFFF00"/>
                </a:solidFill>
              </a:rPr>
              <a:t>Знайдіть</a:t>
            </a:r>
            <a:r>
              <a:rPr lang="ru-RU" sz="3600" b="1" i="1" dirty="0" smtClean="0">
                <a:solidFill>
                  <a:srgbClr val="FFFF00"/>
                </a:solidFill>
              </a:rPr>
              <a:t> число, 60% 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якого</a:t>
            </a:r>
            <a:r>
              <a:rPr lang="ru-RU" sz="3600" b="1" i="1" dirty="0" smtClean="0">
                <a:solidFill>
                  <a:srgbClr val="FFFF00"/>
                </a:solidFill>
              </a:rPr>
              <a:t> 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дорівнює</a:t>
            </a:r>
            <a:r>
              <a:rPr lang="ru-RU" sz="3600" b="1" i="1" dirty="0" smtClean="0">
                <a:solidFill>
                  <a:srgbClr val="FFFF00"/>
                </a:solidFill>
              </a:rPr>
              <a:t> 90.</a:t>
            </a: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571472" y="3214686"/>
            <a:ext cx="8286808" cy="25003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Невідоме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число – 100%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60% </a:t>
            </a:r>
            <a:r>
              <a:rPr kumimoji="0" lang="ru-RU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невідомого</a:t>
            </a:r>
            <a: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числа - </a:t>
            </a:r>
            <a:r>
              <a:rPr kumimoji="0" lang="ru-RU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90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  90 : 60 = 1,5 – 1%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невідомого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числа.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1,5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·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100 = 150 -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невідоме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число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Відповідь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150 -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невідоме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число.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00034" y="500042"/>
            <a:ext cx="8183880" cy="1051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2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Задачі на знаходження числа за його відсотками</a:t>
            </a: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33CCC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C000"/>
                </a:solidFill>
              </a:rPr>
              <a:t>Задачі на знаходження числа за його відсотками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642910" y="1785926"/>
            <a:ext cx="7772400" cy="157480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Після</a:t>
            </a:r>
            <a:r>
              <a:rPr kumimoji="0" lang="ru-RU" sz="3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того, як число </a:t>
            </a:r>
            <a:r>
              <a:rPr kumimoji="0" lang="ru-RU" sz="3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зменшили</a:t>
            </a:r>
            <a:r>
              <a:rPr kumimoji="0" lang="ru-RU" sz="3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на 40% </a:t>
            </a:r>
            <a:r>
              <a:rPr kumimoji="0" lang="ru-RU" sz="3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цього</a:t>
            </a:r>
            <a:r>
              <a:rPr kumimoji="0" lang="ru-RU" sz="3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числа, </a:t>
            </a:r>
            <a:r>
              <a:rPr kumimoji="0" lang="ru-RU" sz="3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отримали</a:t>
            </a:r>
            <a:r>
              <a:rPr kumimoji="0" lang="ru-RU" sz="3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48. </a:t>
            </a:r>
            <a:r>
              <a:rPr kumimoji="0" lang="ru-RU" sz="3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Знайдіть</a:t>
            </a:r>
            <a:r>
              <a:rPr kumimoji="0" lang="ru-RU" sz="3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це</a:t>
            </a:r>
            <a:r>
              <a:rPr kumimoji="0" lang="ru-RU" sz="3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число.</a:t>
            </a: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428597" y="3789363"/>
            <a:ext cx="8286808" cy="2139967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            </a:t>
            </a:r>
            <a:r>
              <a:rPr kumimoji="0" lang="ru-RU" sz="28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Невідоме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число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- 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100% </a:t>
            </a:r>
            <a:endParaRPr kumimoji="0" lang="ru-RU" sz="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  100 – 40 = 60(%) –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залишилось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48 - </a:t>
            </a:r>
            <a:r>
              <a:rPr kumimoji="0" lang="ru-RU" sz="28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60% 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 48 : 60 = 0,8 –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1%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невідомого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числа.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3)  0,8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100 = 80 –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невідоме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число.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Відповідь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80 - 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невідоме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число.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          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2786058"/>
            <a:ext cx="2076450" cy="16716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183880" cy="192882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rgbClr val="FFC000"/>
                </a:solidFill>
              </a:rPr>
              <a:t>Задачі на знаходження відсотка від числа</a:t>
            </a:r>
            <a:br>
              <a:rPr lang="uk-UA" dirty="0" smtClean="0">
                <a:solidFill>
                  <a:srgbClr val="FFC000"/>
                </a:solidFill>
              </a:rPr>
            </a:br>
            <a:r>
              <a:rPr lang="ru-RU" b="1" i="1" dirty="0" err="1" smtClean="0">
                <a:solidFill>
                  <a:srgbClr val="FFFF00"/>
                </a:solidFill>
              </a:rPr>
              <a:t>Знайдіть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 smtClean="0">
                <a:solidFill>
                  <a:srgbClr val="FFFF00"/>
                </a:solidFill>
              </a:rPr>
              <a:t>1% </a:t>
            </a:r>
            <a:r>
              <a:rPr lang="ru-RU" b="1" i="1" dirty="0" err="1" smtClean="0">
                <a:solidFill>
                  <a:srgbClr val="FFFF00"/>
                </a:solidFill>
              </a:rPr>
              <a:t>від</a:t>
            </a:r>
            <a:r>
              <a:rPr lang="ru-RU" b="1" i="1" dirty="0" smtClean="0">
                <a:solidFill>
                  <a:srgbClr val="FFFF00"/>
                </a:solidFill>
              </a:rPr>
              <a:t> 200</a:t>
            </a:r>
            <a:r>
              <a:rPr lang="ru-RU" sz="4000" b="1" i="1" dirty="0" smtClean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74675" y="4357694"/>
            <a:ext cx="8569325" cy="22685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 –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100%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200 : 100 = 2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Відповідь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2 –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43174" y="3500438"/>
            <a:ext cx="40398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5400" b="1" i="0" u="none" strike="noStrike" kern="1200" cap="none" spc="0" normalizeH="0" baseline="0" noProof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Відповідь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2285992"/>
            <a:ext cx="28575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200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292" name="AutoShape 4" descr="data:image/jpeg;base64,/9j/4AAQSkZJRgABAQAAAQABAAD/2wCEAAkGBhQSEBQUExQUFBUVFRcWFRQVFRQUFBQXFRYXFRQXFRYYHCYeGBkjGRcVHy8gIycpLCwsFR4xNTAqNSYsLCkBCQoKDgwOGg8PGikkHyQsLCoqLCwsLCwpKSkuLCwsKSwsKSksLCwsLCwsLCwpLCksKSwsLCwsLCwpLCwpKSwpKf/AABEIALcBEwMBIgACEQEDEQH/xAAbAAABBQEBAAAAAAAAAAAAAAAAAQMEBQYCB//EAEUQAAEDAgMEBwUGAgkDBQAAAAEAAhEDIQQSMQVBUXEGEyJhgZGhMkKxwdEjM1Ji4fAHchQVJFOSorLS8UOC4hZEVGNz/8QAGgEAAgMBAQAAAAAAAAAAAAAAAAQBAgMFBv/EACwRAAICAQQBAwQCAQUAAAAAAAABAgMRBBIhMUEiMlEFEyNhgbFxFCQzUqH/2gAMAwEAAhEDEQA/APV3FctXbWSU8SGjvTGShHcm045ckKQOCuV2khAHKF0GpcqgDlKusqIQBwQiE5lQAqknEIhOZUZVADcJYXcIhAHEIhdwiEANwiE5lRCAG4RCcypMqAGyEkJzKjKgBpEJ0tSZUANQkITuVJlVwGYRCdhJlUcANEJMqcyoyqSBmFyQny1HVHgfJADTQhPNYhAFk9+Ww1TBT7mButyuG1BwChEjaQp6vTA0TKMgcwiF1CIUkCQlhLCFBIkIhKhRkAhJCHuA1UV21Kc6k8gSs52Rh7ngsot9EuEJiljWOMAweBBHxUiFMJxnzF5Bxa7EQlRCsQIhLCIQAiIXUJIQQIhdQkhAHMIXUIhAHMIhKQiEEjVaQ0kawY5xZZj+s6hN6zR3NvH+ER6rT4odh06ZT8NyxjcOZAFIAd8z6lY2totEtG4x+pxPgA76Lp20j/8AI9HIoUDupU3dxDPqnKmBd/cUvJvyKW3F8ER20nE2rA8yR8Wqy2PiXva7PBh0NIgyI4hU+LwxEfYNHGJHwNladHKQDakAt7QkEz7u7et6m8lZdF41kMka/BMAkmxMpxpI0KMxKaMiWCN8IXFPCWuUigkV9QO1sVw0gXuVyUikDp9SU2+oBqYUHaG1Azstu70HNV1Gi+sbkkbh9UjqdbCjjtm1dLnz4LOptmmLTPISuP68p8HeSkYTo+AJPouMVSpMtAJ/eq5U/qV65aSGI1Vt7Ud0do03aO87KUAqKq1p90BLh8c+mfxN3jeOS1o+q5eLF/IT0v8A1L2EjjAlJQrB7Q5pkFRdtV8lFx7l2001lCTWDPY3apqPdB7IkC+u5XXR3DggSNFlcMyw7yt1sGhDF5i6Tv1OPGTo4VdIu3w1tEmBNgOZUbZNcvpidQY5xp6JvpZX9hnNx8LBdbCpxRn8RJ+Q+Cd0r/3UlHrBhJfiTZOhKlAXTacrtipxCROho70jmQYUZA4hEJ00wBfVcQgDlEJSob9qNzZWy48Gqs7IwWZPBKTfCJcJIXDK0kAgtJ0B38jvTsIhZGazFg012cwiEsJr+lNzZZk8Bc+imUlFZbBLPQldhLXCYsb8LarC0qbc2r3X1kNn4rfPuDyP7KxDK0O9sa7pjwssrXlZRaKJdPZ1PUtqef0CSphqQMRWHJSWVN4rxp7rpCkvxMf+4HKHfRLZLlTiMIwey+oD+b/lWnRg9moM2btAiZsCI+SiYnFaA1QfF3rIU/YBJNSS0+z2mxO+xj5rap+orJcFvCcaMok6nRctMFD3SZThkA70qG6IQAOCh7RxfV0y7y5qcQs10wq9ljRFzN9LXuqSeE2Sll4KllUkknUm62ewcOMgKwGArL0XYTppBeUhL7moTl5OnatlWEObWxWRkDU2HdxKzWIrhrS5xgC5Ktdv1O2Bwb8T+ixvTWqRg3wYktE81XUP7t+3+CaI7YZHqHSAPPZyxzkjnCsWVZsRBG7uOhB3hec9DdoZKjQ6CJyuJAzXNiT3H4r1XGYP7IPHu/A6/LyWOpq+zPabprCZxsivlqZdz/8AV+oXHS2vDGs4n4KJniCNQZ8kx0hxPWVWj8o9f2V1tDqcUyjLx0J31Zmn8jWApy5oW/wFPKwcljdh0M1RbecrZ4BKaNZm5vwidS+FFGO6R4jNXdHugNHPX4laHCYfJTa3g0D0v6rLYX7XEN/NUzHkCXH0C2EJ/wCmRzusfky1HCjE5hdtdCSEQuyKCgjcF1prqgCL70rNDxUANlp3ykTrBBkrh9ygCr29XLKDi3WFjdj7ddSrMJE5nBsW0ImRJ8Vu9oOZkIeRBCxFfopUe/PTa7qtWyBJnUtl0x3RvXO+oJSilnDGdO8N5XDL/afShj3Uw0ts8EuJ0G821tKV3SIVX5KLge1lzX18Qsrg9luoF5OUOykdu+UcBI0hVmDxbhJzCQ8ns20c0+CV/JTTJ55ZqownYox6N7t7FOwwYC8uL+MRwAAG8krnomM1ZzhMBtpMm/eu9rU3V6lKpTDnBmSYE6vhwdwGWfRPdGYbUxIHstcSD3SbJFWSnNLLxnJdpKD+SfSeDnMiXPfAm8N7Nh4FYVjzMgNFzr8JKs6df+20ZzWG7dmaXE8pcSqnC1LbyJtr+5Xdr/4oib7LqnXIAltHxLPqnqlZ0fdYfzb/ALk03CscAXUnm0WcR8k71NOPYqgbrj/aq5RJCxAcbmizm0/qrTo3rU7Bb7O8kHXSVW4mmwScrxprBPwVj0ZaM1QtLrhtiBa5vZa1NZKy6LyEkLuEkJxMzFaLIXTRZCkgCFkOmg7TPH4LYELL9NaPYaY0KymsxaLR4aMnhHaL0XoxXmkF5rh3enyW06I4r3V4/d9uxS/Z2Lo7q2T9v/ej+UfErLdKaGfCvHAtPkQtV0h9ph4gj4FUGOp56b28WkeirOWLnL9kUcwR5fghlqEfv9yvc9ju63Ct/Mz4j6rxZlA/0iBqQ7zHaXsXQszhW+nLUJ7V4nOP7RW2O2rP7KU/vwUTECagN/ZE8LSBCn7SblqvH5j63+aqNr4nJTLt5BaOZ+gJKRrbT2rya8PDLfojjDUxBaAMjQb7yRv5LWbdxGTDvO8iBzdZZn+G+E+zL+MAKz6Y4iGsZxJJ8B9Sn4fj085fLwKWrdcokDovRmq534WwObjHwBWnhUnRVoFJ7jbM8jwYA34yrN206QMZ2+a6ui21UrLxkXvzKbwSYRC5p1mu9kg8iCu4TyafRhjAhuiF1CIUkHEIK7hMY6tkpuPAFAGfcevxeUnss14QLun0ULbONr1qpax3V0WjMItYWHNx3BS9i0i6lUcPaqnIDwntPP8AhVHiqD6NUtJdGUdjVpGouTNo05LkTi7ZuaWecDMcRWGdYHaOKktqNbWZGjss+oPkq7auKa50f0VtJwDiS05cwj8u/vKucNhwQSWPO+wKj47Y1J5nq67TxutZ1RmsEQm4vI/0Z6YtpUDmYDJGjxmkANAfmjcBcK62fiy7DYmvABqWa0aC2UX3kkrBUcAxtZ8NJytN3gAzqD8Vrcww+xqW7NkPi5wcSudODre1vOF/Y29s1uiuWzva7XYepTZSBJZTzONibam/dNhxVPgwGuN4vrGs71oQRWxzDIINA+IIgws8wODota1+62/kr6KxuTS6MrEsLPZf08S2B9qRH5U63HNOlfwylRKQrRZtGO+E+G1P7qj5j6p/BhkjYoybVpjjIVnsF05+0HDs2i411toqquX72UxyLJ+KtdgNd25YG+zDhv1kakW+a2q9yIl0WsIhdQiE4Yit0QumiyEAcqm6UYXPQd3XV24JnE0MzCOIQB5O2zjum48Vd7DxeSoCqzaeFNOofymPAmx8/iu6LoIXlNbVsm4napmpwTN5tl2eiHDcQfA2KoHOVhgcVmpQeEFVdQQSDqPXgfELm8+S1cdqwZfE4UUdoUXutTe7XcMwLHA+PxC9R6JYbJhaQ/KJ9VjMXgKVbKKrM4a7MBJaQYg3G4iJHcFrNl7Up0aIFmtaIa0bhuA3ldCu6G6Ln4RjepShhFV0gtiH+HwWU6QgvdRpjVzneQDZ+avcdjM73Pdab8gP0VXgKfW4qo7+5ptpD/8ASq6XeQMeCyg/U5I3rWEkz0HolhOrwzBxEqi6VYqa5G5jQPmVsMOwMpgbg0egXnuJca1V0avc6PWPQJzU+iqEP5E6fXbKRXYLa9R4ZTYx1QjdOUSSTYC+p1K1o2BDcz+za4BmLXuu+hOxG06QcbuuJ5WUbpftEl4pA2Al3eToD4fFYzjmtTfno0cvybI/yQq2NYw9hxkbx9VModJahtmbpqW38VlKe0GOqmmD2hrYwI1upJBa4g2IP6g8oU03zokXnVGaNP8A+oKu9zBzYQnGbeqnQ0fGR8SqqhUa4CSL37TXH1ATrcODvo+Ud116SM90U0cuSw8FqNtVf/pP/eP9yqtvbbquApAU5eQLEmx5FBwU6mjawg6eqiYHBA4+nZkN7RLXTEDX2iicsRbISycY/a1TB1HtpBxbaSSHdsAAkCLBR8Rto16jM8F2RsZRbtCQCNxUzaje092YCSTa6h9GMKDi2vsWsw5cQLwczgJOkk3SiqVcMx4f9mu9t8k7C0RElz2wJsFK64C/XVBH5VBwmNAJHWPBg2EwO89pNVdp1JIFV5HiP1VZ2xh7mSoOXREwz+sqVHZs98oJEHSYjxCuv4hUP7JSoMgENkNmCQzKIb339Fj9vYp1MCoKmU6ZY9o69mBYpnHdLH16XWVJbVFIMYCDcZu08O0Lp4cAkfVOTsXkbUMJL4OmdM2gYemQadWkDTeXdmAD2XE7t/mtDh8U03LgRaIzGwFr/NYXYuw+vpvLO08PbY8DOZxJ5DzWw2bgm4duUuzu1j3WmNBxVpbapNVdkySazI0lGtSc0Qxx5OhOk049h/8AilV2Cr+91j2nubYA7rOUl20H7sRU55f1Tlalt9fYnJrPAxiDSzew8ad41Wh2Hlyuygi4kW7+Cz4qucb1C7TVpWg6Pnsv7U9obnWMd6ZrWJIq/ayzhJC7hJCaMAaLJV0wWQgBslKEFqUBAGV6W7EzDrGiY1HELG05b2T4HjxHML1x9MEQVlNt9Ec0up77wk9XpVfHjsYoudb/AEUez8faN6k18SCQDY7nd3A9yqcRs2ow3aQfL10UTEGrHYEu7wdONl52ekmpYaOnG2EllMvSU3UrACSQqOhSxlQ9il4ggD1VuOiVdtM1a7w2NGt7R/xGw8AtIaCyQSuhHtkLH7ShjnD3QCAd5nslw3DeBvjhKc/hzRL3wbzU6xxOpImJ8yVX7XYBSIG94E8YBMk79NStb/C/Z8MLzvCuq1tUF5f9EueIuX6NjtvEdXh3nflIHM2C8w2htE0cuU9omBy3/vvW76aYmKbGfidPg2/xheT9IMROIYNzbeJur3L7t7j4SMNItscnsvRp39mZyWK2vWzV6h/OfS3yWn6GYnNhG83D1WTx33r/AOd3+opadmYQj8BBflmZroRi4xEHR7nAzxJJHqPVbXpFg8pY8e8C0+Fx6SvPtktNPEn8tX5yvVuklGcKHfhLT8vmjV4ViaNstYz5KjZGKIBGYNg7xOvgeCsBir/eUz/Mz/wVPseqA8y7LI1jNv4QrQ1mz98PGl/4ruaGW6lHO1CxMcOKETnw4H8v1aouxCA6pXPV9qWU3AAA/iOmm5c1z1zuqp1KTt7z1Y7LRqdE3iNpDsimBkAgAtHzFuPijUXRi9jf+SkIOXKI21KxuG3N/ZHx4LrYrXUcJUdbM5zaZI3Al7jfebi/emHunX6KV0f6R0murYWpTq1C4hzRTpl9i0akWbu1SVmrlZ6Y8IYVCitz5IMJUbSqA1g2lTLGA9svqNe6wMNDWkhpmJuTbck6p0WgDe52g8vaPcue++WNJcFXt/ACpTB3sMgcZ1A71Jwuy2HDUmVmBuR7nQCczmuizvwzqeSt8BskuMt1Fs74Du/I3Ro9VNxGxw2OyHW1Lr+N03XVOaSfCRlO5R67KrDD7RtNjGU2EmQIY2IJ1sudlAAA7+LpPrwT1ajNRoLM/atTB9ruBF01sunIbAnuXUjVGEeBNzcpcmiput/0jzhOVaT47LaGu/LHxUWiCSAaNjvE/VSThh/dO8yq5wGCJVY4DtdU0j8Bj5q76Pt7DvZuQbEHzhU1WkN1Mt8/mrjo86zxlywW3vexO9bVPMiJcRLaEkLpImzA7ZohKzRCgDkhIuikUgJCIXUIQAzVwrXagFMDY9KZyjyU2FWbYruaW5SW21kga74UN4JXJOp4ZrdAAs/0yxMMDe+fK64ZtSp/fN8XM+YCzG2touq1SC8PAgWIOt/dJ4b1hdZsrbLwjmSRUbTZLKY4v+X6r0zodhMmGbbX5LDu2Q+t1QYJIffuBET4L07CURTptaNGgDyC4Ol9U8/CbOjqZYhtXkx3S/E5sQG7mNHmbn0XnO1WZmCr+Yk+JlvotbtvFZ31XfiJAkxvyi/JUGRrqb26NLZHcBw5EeirU3udn7NI4ilH9Gy/h3jZolv5pHiAVC2yyMRUH5p8xKougu2gx4pOsZid3Fs+ZC0vSCn9oH7nDKebbj0J8krbFwtaZfat25eSgwGys2IqWu59EjkS5j/kvSNtYb+yPHBnwWFwoitSeJ7DpIBgkRpwIkNMHgtZtrpA04Yt994iOHE8lonF5cu8cGVu6TjjwZXBvh2sa7pUqpiz+XwY2fMiyraN3/yj1dp6D1UoLevUzrr2RInUpS3Mq8f0qbgzWYWma1ItZ1eUZSYBLhaN/HRd7BxjqtBr3C5JjvA0XO09i06tSnUe0vy2c0GC5t9DxBM96MDWqU2in1L3ATBFiRJNwRA81M5RlDj3eS0YtN/BZwm6WHqNq56NnOYWPmwAIs6eIT9ZgbGd2Xflbdx8fdHqk6x1RvZhrZjKL6azxKXgtz2ryWb2rJ3RoAQ2m3ORa3sj6qbQ2aXQarHuNtCAByA3LrZuHaIHVuM+9cfJTn4FjROWpu0/4XUr00K3zyxKy1yH34drW/dPjgAq+rQaBalV8VIo0qTZtUE9y4xGEY4SA7T3j+iZXBl2UmIe1pbZ5AM5W+3a9kmya3ZFj4IcQyo1xOUCe1oRLSB4SRK62O+AIt3rd+0qvcXtPGMIg5xbW1v3KKdZgP3lTTkpFOrxc028U493ZMZNLWGviEtuL4IdSszi48x9VcbAe0sdlmxEzG8boJVJUc6+Yt3Who57le9HzLHaajSOG9b1e4iXtLLKkhdwkCbFztrbIXQchVAjE3XbQuixKGqwCQgBLCWEAcwqLpDUOcNBiw4cTxV/CzHSL76OLRxnQ6WKq+SyIJByntnznyhyydNsvPe4neO4a8lfbXxBZRPaF/y3vzpqm2dS7Q7u6PRc76hPbXj5GtNHM8mt6NYeXTwWh2viOroVHcGmOZsFA6OUIbKZ6a4mKLW/icPIXPyXLp9FEpfPBez13KJjsLh+sqNZMWcSbbhA9rW7gqjaezHUszZkEOynsgX1FjvWh2I0dY97hIAa0WB/M7XmE/th9Go3LkaTxyj6p+hVw063+eQscnb6fB5tRqllRtQC7faHEb16XgsZRxmHkPAfHaB3kaHucs1jdgMfBaercBEi4McRvPesljTWwVW1VjnakN4H8TSIE8EvOuOp9j9SGtyivUbariGtJa4wRxtPJRau0wXBlPtvOgvA73HgFicVtirUv7M6wT+wm8FUqMOYOc0neCQSrw+ntRzJ8kTujuxE9Lw1DK2Jk6uPEnUpyFT9FsRiaxh7MzB/1T2Y57nLQPrsZ7A6x/H3Ry4rn2xcJYZdPIjMPbM45W8Tv5Deq7H9JG0wW0hfed/nuVJtHbdSqbkgcN/6cgoLaeYho1JAHM2HxW9en8yLGpqAxSJ9o0WveeLqhc6/JuUKXso+2NbAxyMH0Ka2jHXVANGuyDlTaKY/0o2c6Kg7wW+YPzhLzeHleCsVlF5hKIdaHiOGnwU00Q2wqOG9V+Fe4GzyPOPCFYMfUdYVAT36x4hd3OeTltEluIZEZnc4aoWJFj9o8/D4qURVaLvp+ICjY2u8j7xp7gN6ESUdYg1Gx+a539k9mx0Ok96b2WbN32S1i5tQEz73fq0iIvczGm9PbLpkMaSAQQNNfgmH7Sq9xcuwrXCSwExucU62mIjqnWjQn6dy6p0KZiW+jT8ktfCUyNCO8AApfcXwRa9Hgxw8/or3o9TimZG8cb271Qmg1ugJ7zHetFsL7swN/dw7lvW+SsvaWCEsIhNGArUJQEKACEQukkKCRIRC6QgDnKsr0ikYicoPZBmG8CDckLVlZvbDHGsYDogNEB8XFzaRN/RBKMnt/FHsNIAG8ADdycmdk0kdJ2HrRM6H8WusXCi4HEEQfFcP6m3lf4OhpFwz0/ZVHLTCyvTPEZq7W/hb6uP0Cudkbda6mJmfjyWL6S449dVn2ycrW75IhqTdkZVRrj/JNVclY5MY2fVJpzNnOc4ciYHoFIypKFHK1rR7oA8hCcVJM3K/bO0Opolw9o2bzO/wXnmJBcZJkk3J1JO9avpWXVKrKTQXHLZouSXHcOQU3Y/QPKBUxLg0ahmo9LvPcLc10aLIUV7n2zKUdzwUezdgPqNa1jczju3Dn3d61OB6I0aEGsetqfgFmju7uZVwyoGsy0W9WzeffdxkxZQtnMLnnND4cbciec80V1338t4j/wChbfFcRRK2kyo2lMBrR7LGxl7rb/FRWNiBewi+vfPendu0JDG5XNkjfDeNimmrLW1wqUYRK0Sc25Mzu3cFkqZh7L78jvHzSdHKObF0QdA/OeVMF5/0q/x2E6ymW79QeBGiqujNEh9ZxsadFw5OqOFP4FyrXZmt58DEnwTc03OpknmTJ+K6ovyuB4EHyK6ZQcdGk+Cdbs928tbzN/IXSLLZwaDDWkZmiCQAQO+N3JTaOYXAZwmBMWULADNMZXRAJNpOUAxN93qpwwbvwA6aE/Vdmh5rWTnWY3MkZMzW5g091rE6qDiGmDZgF7wFKds63sev6qDiqTspimB5yPXvWqKcFHiqgDwc4HtSdwEHwnh3p7Y4s20JpxJcBIs15gwAIY4yTzAsntis0vHOPmmZe0qvcaZrxa8d5suGufms9pE7ssxKc6sxFiDbQfJyYexzHHLTBsLnN8jqlIvJZhinRv3/AKq42H934qoxTXkCWD/Md3NXOxhFPcO4buaYp7Kz6J0IhdITZiIAhKhAAhCEACEJJQApWX6S4ttN8wC4gRMT6gT5rTF6wnT1jusa4eyLGxt36/JUnna8dkxxnkrcViS90kD9PFZzbGDNFhfTqFjR/wBMkxJ3MO6eCtaG0Bo8EH8Tbg7pUHbeyhicuWqGBvuuaYJ3kwvOxnL7n5GdZJKPpMzg+mtem8FsyOLpnu7vBPbO6TTXdVrtc4kmIM9WDqQN571Z4b+H+Y3xFIeDloaH8PcO5oz1gHWlzSTMflgfEpqdulzhLv4I9aXqYmHxDXsD2EOadCP3ZOUqFSoYptED2qr7U2/7j3DzVxs/orgcMIDXVSTMOJyk8S3RTmbLdVM1OywezTa0hgHIapaOnlOXo5KO5JclTs7Z4Dj1LTVqGz67ha25sbhwFle4fo9Bz1HOc/eSG2/lBsArChTawQ1sf9jk44zu/wAhXUp0ca+ZcsVnc5cIzu3MPFMy4QNxeG87NG83VLsao3tNLGm5AvJF+SvNt0C5hAY47wA3iL96rNkbGdcvblNzlIIPHenvBh5J2J2O2qQclRsXGWI+PyUSrsAiYdUPNjT5XV/h8JAAh/MP/VSOoO41B4t+qylCMvcsl1JroyJ2VVEQ1x49jX/Mkw2yHjrfs3g1CwuNgPs54nfPoFsP6O78T/MfVNVKTt5efEfVZf6er4Lfcn8mGxTKjQd0ePndM4LBF0FzjcAwT7WoDrcle7V2Y6HGxiDfW43aqs2Xhvyngb6kakToLi3ctFVXFcJFHKTfLNDgsKGNEsdfeHce4j5qSxjZAl4Jgfu6jYan3vHP/lT21I9/zb80vLOS4HChoJLn/H5qJimtP4jY6wJUrM8++3zCZrPMGXcsoJ+CEvkEZrHtOaMhdZ5gEg+yb8hqeSkYDF5xTBHs8N9gPko20acXcXD2hmGpMGBBOhsD3KZsellIBkHgAZ8x4ph+0qvcXtGsOEcte9PnFD83iI+aSk4DUzf3gfmE4941t5folcmmCuxDmwZZrvtN960GxB9i20Kpe9p97yE+mVXOyh9nqTffqt6XyUn0TUIQmzEEIQgAQhCABCEIAE3VohwhwBHehCAKiv0TouMhuU91kwehlLvQhUdcZdolSa6Z1T6HUgdSplHo/TbulCFH24LpInfJ+SbTwbG6NHkE51Y4BCFcqLkHBLlHBCFIBCC1CEAcmkOA8kdSOAQhRgBOobwCOobwHkhCMIBRRHAeQXNTDNdq0HwQhGAGv6tp/hCT+q2cPVIhV2r4JywGy2cEp2Yzh6pEI2R+AyxDsekdabTzEpBsakDIaByQhS4oMs6/qxvek/qxvehCr9uPwG5ijZje9SaVINEBIhWUEugbbHEIQrEAhCE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4" name="AutoShape 6" descr="data:image/jpeg;base64,/9j/4AAQSkZJRgABAQAAAQABAAD/2wCEAAkGBhQSEBQUExQUFBUVFRcWFRQVFRQUFBQXFRYXFRQXFRYYHCYeGBkjGRcVHy8gIycpLCwsFR4xNTAqNSYsLCkBCQoKDgwOGg8PGikkHyQsLCoqLCwsLCwpKSkuLCwsKSwsKSksLCwsLCwsLCwpLCksKSwsLCwsLCwpLCwpKSwpKf/AABEIALcBEwMBIgACEQEDEQH/xAAbAAABBQEBAAAAAAAAAAAAAAAAAQMEBQYCB//EAEUQAAEDAgMEBwUGAgkDBQAAAAEAAhEDIQQSMQVBUXEGEyJhgZGhMkKxwdEjM1Ji4fAHchQVJFOSorLS8UOC4hZEVGNz/8QAGgEAAgMBAQAAAAAAAAAAAAAAAAQBAgMFBv/EACwRAAICAQQBAwQCAQUAAAAAAAABAgMRBBIhMUEiMlEFEyNhgbFxFCQzUqH/2gAMAwEAAhEDEQA/APV3FctXbWSU8SGjvTGShHcm045ckKQOCuV2khAHKF0GpcqgDlKusqIQBwQiE5lQAqknEIhOZUZVADcJYXcIhAHEIhdwiEANwiE5lRCAG4RCcypMqAGyEkJzKjKgBpEJ0tSZUANQkITuVJlVwGYRCdhJlUcANEJMqcyoyqSBmFyQny1HVHgfJADTQhPNYhAFk9+Ww1TBT7mButyuG1BwChEjaQp6vTA0TKMgcwiF1CIUkCQlhLCFBIkIhKhRkAhJCHuA1UV21Kc6k8gSs52Rh7ngsot9EuEJiljWOMAweBBHxUiFMJxnzF5Bxa7EQlRCsQIhLCIQAiIXUJIQQIhdQkhAHMIXUIhAHMIhKQiEEjVaQ0kawY5xZZj+s6hN6zR3NvH+ER6rT4odh06ZT8NyxjcOZAFIAd8z6lY2totEtG4x+pxPgA76Lp20j/8AI9HIoUDupU3dxDPqnKmBd/cUvJvyKW3F8ER20nE2rA8yR8Wqy2PiXva7PBh0NIgyI4hU+LwxEfYNHGJHwNladHKQDakAt7QkEz7u7et6m8lZdF41kMka/BMAkmxMpxpI0KMxKaMiWCN8IXFPCWuUigkV9QO1sVw0gXuVyUikDp9SU2+oBqYUHaG1Azstu70HNV1Gi+sbkkbh9UjqdbCjjtm1dLnz4LOptmmLTPISuP68p8HeSkYTo+AJPouMVSpMtAJ/eq5U/qV65aSGI1Vt7Ud0do03aO87KUAqKq1p90BLh8c+mfxN3jeOS1o+q5eLF/IT0v8A1L2EjjAlJQrB7Q5pkFRdtV8lFx7l2001lCTWDPY3apqPdB7IkC+u5XXR3DggSNFlcMyw7yt1sGhDF5i6Tv1OPGTo4VdIu3w1tEmBNgOZUbZNcvpidQY5xp6JvpZX9hnNx8LBdbCpxRn8RJ+Q+Cd0r/3UlHrBhJfiTZOhKlAXTacrtipxCROho70jmQYUZA4hEJ00wBfVcQgDlEJSob9qNzZWy48Gqs7IwWZPBKTfCJcJIXDK0kAgtJ0B38jvTsIhZGazFg012cwiEsJr+lNzZZk8Bc+imUlFZbBLPQldhLXCYsb8LarC0qbc2r3X1kNn4rfPuDyP7KxDK0O9sa7pjwssrXlZRaKJdPZ1PUtqef0CSphqQMRWHJSWVN4rxp7rpCkvxMf+4HKHfRLZLlTiMIwey+oD+b/lWnRg9moM2btAiZsCI+SiYnFaA1QfF3rIU/YBJNSS0+z2mxO+xj5rap+orJcFvCcaMok6nRctMFD3SZThkA70qG6IQAOCh7RxfV0y7y5qcQs10wq9ljRFzN9LXuqSeE2Sll4KllUkknUm62ewcOMgKwGArL0XYTppBeUhL7moTl5OnatlWEObWxWRkDU2HdxKzWIrhrS5xgC5Ktdv1O2Bwb8T+ixvTWqRg3wYktE81XUP7t+3+CaI7YZHqHSAPPZyxzkjnCsWVZsRBG7uOhB3hec9DdoZKjQ6CJyuJAzXNiT3H4r1XGYP7IPHu/A6/LyWOpq+zPabprCZxsivlqZdz/8AV+oXHS2vDGs4n4KJniCNQZ8kx0hxPWVWj8o9f2V1tDqcUyjLx0J31Zmn8jWApy5oW/wFPKwcljdh0M1RbecrZ4BKaNZm5vwidS+FFGO6R4jNXdHugNHPX4laHCYfJTa3g0D0v6rLYX7XEN/NUzHkCXH0C2EJ/wCmRzusfky1HCjE5hdtdCSEQuyKCgjcF1prqgCL70rNDxUANlp3ykTrBBkrh9ygCr29XLKDi3WFjdj7ddSrMJE5nBsW0ImRJ8Vu9oOZkIeRBCxFfopUe/PTa7qtWyBJnUtl0x3RvXO+oJSilnDGdO8N5XDL/afShj3Uw0ts8EuJ0G821tKV3SIVX5KLge1lzX18Qsrg9luoF5OUOykdu+UcBI0hVmDxbhJzCQ8ns20c0+CV/JTTJ55ZqownYox6N7t7FOwwYC8uL+MRwAAG8krnomM1ZzhMBtpMm/eu9rU3V6lKpTDnBmSYE6vhwdwGWfRPdGYbUxIHstcSD3SbJFWSnNLLxnJdpKD+SfSeDnMiXPfAm8N7Nh4FYVjzMgNFzr8JKs6df+20ZzWG7dmaXE8pcSqnC1LbyJtr+5Xdr/4oib7LqnXIAltHxLPqnqlZ0fdYfzb/ALk03CscAXUnm0WcR8k71NOPYqgbrj/aq5RJCxAcbmizm0/qrTo3rU7Bb7O8kHXSVW4mmwScrxprBPwVj0ZaM1QtLrhtiBa5vZa1NZKy6LyEkLuEkJxMzFaLIXTRZCkgCFkOmg7TPH4LYELL9NaPYaY0KymsxaLR4aMnhHaL0XoxXmkF5rh3enyW06I4r3V4/d9uxS/Z2Lo7q2T9v/ej+UfErLdKaGfCvHAtPkQtV0h9ph4gj4FUGOp56b28WkeirOWLnL9kUcwR5fghlqEfv9yvc9ju63Ct/Mz4j6rxZlA/0iBqQ7zHaXsXQszhW+nLUJ7V4nOP7RW2O2rP7KU/vwUTECagN/ZE8LSBCn7SblqvH5j63+aqNr4nJTLt5BaOZ+gJKRrbT2rya8PDLfojjDUxBaAMjQb7yRv5LWbdxGTDvO8iBzdZZn+G+E+zL+MAKz6Y4iGsZxJJ8B9Sn4fj085fLwKWrdcokDovRmq534WwObjHwBWnhUnRVoFJ7jbM8jwYA34yrN206QMZ2+a6ui21UrLxkXvzKbwSYRC5p1mu9kg8iCu4TyafRhjAhuiF1CIUkHEIK7hMY6tkpuPAFAGfcevxeUnss14QLun0ULbONr1qpax3V0WjMItYWHNx3BS9i0i6lUcPaqnIDwntPP8AhVHiqD6NUtJdGUdjVpGouTNo05LkTi7ZuaWecDMcRWGdYHaOKktqNbWZGjss+oPkq7auKa50f0VtJwDiS05cwj8u/vKucNhwQSWPO+wKj47Y1J5nq67TxutZ1RmsEQm4vI/0Z6YtpUDmYDJGjxmkANAfmjcBcK62fiy7DYmvABqWa0aC2UX3kkrBUcAxtZ8NJytN3gAzqD8Vrcww+xqW7NkPi5wcSudODre1vOF/Y29s1uiuWzva7XYepTZSBJZTzONibam/dNhxVPgwGuN4vrGs71oQRWxzDIINA+IIgws8wODota1+62/kr6KxuTS6MrEsLPZf08S2B9qRH5U63HNOlfwylRKQrRZtGO+E+G1P7qj5j6p/BhkjYoybVpjjIVnsF05+0HDs2i411toqquX72UxyLJ+KtdgNd25YG+zDhv1kakW+a2q9yIl0WsIhdQiE4Yit0QumiyEAcqm6UYXPQd3XV24JnE0MzCOIQB5O2zjum48Vd7DxeSoCqzaeFNOofymPAmx8/iu6LoIXlNbVsm4napmpwTN5tl2eiHDcQfA2KoHOVhgcVmpQeEFVdQQSDqPXgfELm8+S1cdqwZfE4UUdoUXutTe7XcMwLHA+PxC9R6JYbJhaQ/KJ9VjMXgKVbKKrM4a7MBJaQYg3G4iJHcFrNl7Up0aIFmtaIa0bhuA3ldCu6G6Ln4RjepShhFV0gtiH+HwWU6QgvdRpjVzneQDZ+avcdjM73Pdab8gP0VXgKfW4qo7+5ptpD/8ASq6XeQMeCyg/U5I3rWEkz0HolhOrwzBxEqi6VYqa5G5jQPmVsMOwMpgbg0egXnuJca1V0avc6PWPQJzU+iqEP5E6fXbKRXYLa9R4ZTYx1QjdOUSSTYC+p1K1o2BDcz+za4BmLXuu+hOxG06QcbuuJ5WUbpftEl4pA2Al3eToD4fFYzjmtTfno0cvybI/yQq2NYw9hxkbx9VModJahtmbpqW38VlKe0GOqmmD2hrYwI1upJBa4g2IP6g8oU03zokXnVGaNP8A+oKu9zBzYQnGbeqnQ0fGR8SqqhUa4CSL37TXH1ATrcODvo+Ud116SM90U0cuSw8FqNtVf/pP/eP9yqtvbbquApAU5eQLEmx5FBwU6mjawg6eqiYHBA4+nZkN7RLXTEDX2iicsRbISycY/a1TB1HtpBxbaSSHdsAAkCLBR8Rto16jM8F2RsZRbtCQCNxUzaje092YCSTa6h9GMKDi2vsWsw5cQLwczgJOkk3SiqVcMx4f9mu9t8k7C0RElz2wJsFK64C/XVBH5VBwmNAJHWPBg2EwO89pNVdp1JIFV5HiP1VZ2xh7mSoOXREwz+sqVHZs98oJEHSYjxCuv4hUP7JSoMgENkNmCQzKIb339Fj9vYp1MCoKmU6ZY9o69mBYpnHdLH16XWVJbVFIMYCDcZu08O0Lp4cAkfVOTsXkbUMJL4OmdM2gYemQadWkDTeXdmAD2XE7t/mtDh8U03LgRaIzGwFr/NYXYuw+vpvLO08PbY8DOZxJ5DzWw2bgm4duUuzu1j3WmNBxVpbapNVdkySazI0lGtSc0Qxx5OhOk049h/8AilV2Cr+91j2nubYA7rOUl20H7sRU55f1Tlalt9fYnJrPAxiDSzew8ad41Wh2Hlyuygi4kW7+Cz4qucb1C7TVpWg6Pnsv7U9obnWMd6ZrWJIq/ayzhJC7hJCaMAaLJV0wWQgBslKEFqUBAGV6W7EzDrGiY1HELG05b2T4HjxHML1x9MEQVlNt9Ec0up77wk9XpVfHjsYoudb/AEUez8faN6k18SCQDY7nd3A9yqcRs2ow3aQfL10UTEGrHYEu7wdONl52ekmpYaOnG2EllMvSU3UrACSQqOhSxlQ9il4ggD1VuOiVdtM1a7w2NGt7R/xGw8AtIaCyQSuhHtkLH7ShjnD3QCAd5nslw3DeBvjhKc/hzRL3wbzU6xxOpImJ8yVX7XYBSIG94E8YBMk79NStb/C/Z8MLzvCuq1tUF5f9EueIuX6NjtvEdXh3nflIHM2C8w2htE0cuU9omBy3/vvW76aYmKbGfidPg2/xheT9IMROIYNzbeJur3L7t7j4SMNItscnsvRp39mZyWK2vWzV6h/OfS3yWn6GYnNhG83D1WTx33r/AOd3+opadmYQj8BBflmZroRi4xEHR7nAzxJJHqPVbXpFg8pY8e8C0+Fx6SvPtktNPEn8tX5yvVuklGcKHfhLT8vmjV4ViaNstYz5KjZGKIBGYNg7xOvgeCsBir/eUz/Mz/wVPseqA8y7LI1jNv4QrQ1mz98PGl/4ruaGW6lHO1CxMcOKETnw4H8v1aouxCA6pXPV9qWU3AAA/iOmm5c1z1zuqp1KTt7z1Y7LRqdE3iNpDsimBkAgAtHzFuPijUXRi9jf+SkIOXKI21KxuG3N/ZHx4LrYrXUcJUdbM5zaZI3Al7jfebi/emHunX6KV0f6R0murYWpTq1C4hzRTpl9i0akWbu1SVmrlZ6Y8IYVCitz5IMJUbSqA1g2lTLGA9svqNe6wMNDWkhpmJuTbck6p0WgDe52g8vaPcue++WNJcFXt/ACpTB3sMgcZ1A71Jwuy2HDUmVmBuR7nQCczmuizvwzqeSt8BskuMt1Fs74Du/I3Ro9VNxGxw2OyHW1Lr+N03XVOaSfCRlO5R67KrDD7RtNjGU2EmQIY2IJ1sudlAAA7+LpPrwT1ajNRoLM/atTB9ruBF01sunIbAnuXUjVGEeBNzcpcmiput/0jzhOVaT47LaGu/LHxUWiCSAaNjvE/VSThh/dO8yq5wGCJVY4DtdU0j8Bj5q76Pt7DvZuQbEHzhU1WkN1Mt8/mrjo86zxlywW3vexO9bVPMiJcRLaEkLpImzA7ZohKzRCgDkhIuikUgJCIXUIQAzVwrXagFMDY9KZyjyU2FWbYruaW5SW21kga74UN4JXJOp4ZrdAAs/0yxMMDe+fK64ZtSp/fN8XM+YCzG2touq1SC8PAgWIOt/dJ4b1hdZsrbLwjmSRUbTZLKY4v+X6r0zodhMmGbbX5LDu2Q+t1QYJIffuBET4L07CURTptaNGgDyC4Ol9U8/CbOjqZYhtXkx3S/E5sQG7mNHmbn0XnO1WZmCr+Yk+JlvotbtvFZ31XfiJAkxvyi/JUGRrqb26NLZHcBw5EeirU3udn7NI4ilH9Gy/h3jZolv5pHiAVC2yyMRUH5p8xKougu2gx4pOsZid3Fs+ZC0vSCn9oH7nDKebbj0J8krbFwtaZfat25eSgwGys2IqWu59EjkS5j/kvSNtYb+yPHBnwWFwoitSeJ7DpIBgkRpwIkNMHgtZtrpA04Yt994iOHE8lonF5cu8cGVu6TjjwZXBvh2sa7pUqpiz+XwY2fMiyraN3/yj1dp6D1UoLevUzrr2RInUpS3Mq8f0qbgzWYWma1ItZ1eUZSYBLhaN/HRd7BxjqtBr3C5JjvA0XO09i06tSnUe0vy2c0GC5t9DxBM96MDWqU2in1L3ATBFiRJNwRA81M5RlDj3eS0YtN/BZwm6WHqNq56NnOYWPmwAIs6eIT9ZgbGd2Xflbdx8fdHqk6x1RvZhrZjKL6azxKXgtz2ryWb2rJ3RoAQ2m3ORa3sj6qbQ2aXQarHuNtCAByA3LrZuHaIHVuM+9cfJTn4FjROWpu0/4XUr00K3zyxKy1yH34drW/dPjgAq+rQaBalV8VIo0qTZtUE9y4xGEY4SA7T3j+iZXBl2UmIe1pbZ5AM5W+3a9kmya3ZFj4IcQyo1xOUCe1oRLSB4SRK62O+AIt3rd+0qvcXtPGMIg5xbW1v3KKdZgP3lTTkpFOrxc028U493ZMZNLWGviEtuL4IdSszi48x9VcbAe0sdlmxEzG8boJVJUc6+Yt3Who57le9HzLHaajSOG9b1e4iXtLLKkhdwkCbFztrbIXQchVAjE3XbQuixKGqwCQgBLCWEAcwqLpDUOcNBiw4cTxV/CzHSL76OLRxnQ6WKq+SyIJByntnznyhyydNsvPe4neO4a8lfbXxBZRPaF/y3vzpqm2dS7Q7u6PRc76hPbXj5GtNHM8mt6NYeXTwWh2viOroVHcGmOZsFA6OUIbKZ6a4mKLW/icPIXPyXLp9FEpfPBez13KJjsLh+sqNZMWcSbbhA9rW7gqjaezHUszZkEOynsgX1FjvWh2I0dY97hIAa0WB/M7XmE/th9Go3LkaTxyj6p+hVw063+eQscnb6fB5tRqllRtQC7faHEb16XgsZRxmHkPAfHaB3kaHucs1jdgMfBaercBEi4McRvPesljTWwVW1VjnakN4H8TSIE8EvOuOp9j9SGtyivUbariGtJa4wRxtPJRau0wXBlPtvOgvA73HgFicVtirUv7M6wT+wm8FUqMOYOc0neCQSrw+ntRzJ8kTujuxE9Lw1DK2Jk6uPEnUpyFT9FsRiaxh7MzB/1T2Y57nLQPrsZ7A6x/H3Ry4rn2xcJYZdPIjMPbM45W8Tv5Deq7H9JG0wW0hfed/nuVJtHbdSqbkgcN/6cgoLaeYho1JAHM2HxW9en8yLGpqAxSJ9o0WveeLqhc6/JuUKXso+2NbAxyMH0Ka2jHXVANGuyDlTaKY/0o2c6Kg7wW+YPzhLzeHleCsVlF5hKIdaHiOGnwU00Q2wqOG9V+Fe4GzyPOPCFYMfUdYVAT36x4hd3OeTltEluIZEZnc4aoWJFj9o8/D4qURVaLvp+ICjY2u8j7xp7gN6ESUdYg1Gx+a539k9mx0Ok96b2WbN32S1i5tQEz73fq0iIvczGm9PbLpkMaSAQQNNfgmH7Sq9xcuwrXCSwExucU62mIjqnWjQn6dy6p0KZiW+jT8ktfCUyNCO8AApfcXwRa9Hgxw8/or3o9TimZG8cb271Qmg1ugJ7zHetFsL7swN/dw7lvW+SsvaWCEsIhNGArUJQEKACEQukkKCRIRC6QgDnKsr0ikYicoPZBmG8CDckLVlZvbDHGsYDogNEB8XFzaRN/RBKMnt/FHsNIAG8ADdycmdk0kdJ2HrRM6H8WusXCi4HEEQfFcP6m3lf4OhpFwz0/ZVHLTCyvTPEZq7W/hb6uP0Cudkbda6mJmfjyWL6S449dVn2ycrW75IhqTdkZVRrj/JNVclY5MY2fVJpzNnOc4ciYHoFIypKFHK1rR7oA8hCcVJM3K/bO0Opolw9o2bzO/wXnmJBcZJkk3J1JO9avpWXVKrKTQXHLZouSXHcOQU3Y/QPKBUxLg0ahmo9LvPcLc10aLIUV7n2zKUdzwUezdgPqNa1jczju3Dn3d61OB6I0aEGsetqfgFmju7uZVwyoGsy0W9WzeffdxkxZQtnMLnnND4cbciec80V1338t4j/wChbfFcRRK2kyo2lMBrR7LGxl7rb/FRWNiBewi+vfPendu0JDG5XNkjfDeNimmrLW1wqUYRK0Sc25Mzu3cFkqZh7L78jvHzSdHKObF0QdA/OeVMF5/0q/x2E6ymW79QeBGiqujNEh9ZxsadFw5OqOFP4FyrXZmt58DEnwTc03OpknmTJ+K6ovyuB4EHyK6ZQcdGk+Cdbs928tbzN/IXSLLZwaDDWkZmiCQAQO+N3JTaOYXAZwmBMWULADNMZXRAJNpOUAxN93qpwwbvwA6aE/Vdmh5rWTnWY3MkZMzW5g091rE6qDiGmDZgF7wFKds63sev6qDiqTspimB5yPXvWqKcFHiqgDwc4HtSdwEHwnh3p7Y4s20JpxJcBIs15gwAIY4yTzAsntis0vHOPmmZe0qvcaZrxa8d5suGufms9pE7ssxKc6sxFiDbQfJyYexzHHLTBsLnN8jqlIvJZhinRv3/AKq42H934qoxTXkCWD/Md3NXOxhFPcO4buaYp7Kz6J0IhdITZiIAhKhAAhCEACEJJQApWX6S4ttN8wC4gRMT6gT5rTF6wnT1jusa4eyLGxt36/JUnna8dkxxnkrcViS90kD9PFZzbGDNFhfTqFjR/wBMkxJ3MO6eCtaG0Bo8EH8Tbg7pUHbeyhicuWqGBvuuaYJ3kwvOxnL7n5GdZJKPpMzg+mtem8FsyOLpnu7vBPbO6TTXdVrtc4kmIM9WDqQN571Z4b+H+Y3xFIeDloaH8PcO5oz1gHWlzSTMflgfEpqdulzhLv4I9aXqYmHxDXsD2EOadCP3ZOUqFSoYptED2qr7U2/7j3DzVxs/orgcMIDXVSTMOJyk8S3RTmbLdVM1OywezTa0hgHIapaOnlOXo5KO5JclTs7Z4Dj1LTVqGz67ha25sbhwFle4fo9Bz1HOc/eSG2/lBsArChTawQ1sf9jk44zu/wAhXUp0ca+ZcsVnc5cIzu3MPFMy4QNxeG87NG83VLsao3tNLGm5AvJF+SvNt0C5hAY47wA3iL96rNkbGdcvblNzlIIPHenvBh5J2J2O2qQclRsXGWI+PyUSrsAiYdUPNjT5XV/h8JAAh/MP/VSOoO41B4t+qylCMvcsl1JroyJ2VVEQ1x49jX/Mkw2yHjrfs3g1CwuNgPs54nfPoFsP6O78T/MfVNVKTt5efEfVZf6er4Lfcn8mGxTKjQd0ePndM4LBF0FzjcAwT7WoDrcle7V2Y6HGxiDfW43aqs2Xhvyngb6kakToLi3ctFVXFcJFHKTfLNDgsKGNEsdfeHce4j5qSxjZAl4Jgfu6jYan3vHP/lT21I9/zb80vLOS4HChoJLn/H5qJimtP4jY6wJUrM8++3zCZrPMGXcsoJ+CEvkEZrHtOaMhdZ5gEg+yb8hqeSkYDF5xTBHs8N9gPko20acXcXD2hmGpMGBBOhsD3KZsellIBkHgAZ8x4ph+0qvcXtGsOEcte9PnFD83iI+aSk4DUzf3gfmE4941t5folcmmCuxDmwZZrvtN960GxB9i20Kpe9p97yE+mVXOyh9nqTffqt6XyUn0TUIQmzEEIQgAQhCABCEIAE3VohwhwBHehCAKiv0TouMhuU91kwehlLvQhUdcZdolSa6Z1T6HUgdSplHo/TbulCFH24LpInfJ+SbTwbG6NHkE51Y4BCFcqLkHBLlHBCFIBCC1CEAcmkOA8kdSOAQhRgBOobwCOobwHkhCMIBRRHAeQXNTDNdq0HwQhGAGv6tp/hCT+q2cPVIhV2r4JywGy2cEp2Yzh6pEI2R+AyxDsekdabTzEpBsakDIaByQhS4oMs6/qxvek/qxvehCr9uPwG5ijZje9SaVINEBIhWUEugbbHEIQrEAhCE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11408">
            <a:off x="595003" y="2605174"/>
            <a:ext cx="2171700" cy="2105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0">
                                          <p:val>
                                            <p:clrVal>
                                              <a:srgbClr val="33CCCC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2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00100" y="500042"/>
            <a:ext cx="7643866" cy="2357454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Банк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«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Віні-Пух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і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П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’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ят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чок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»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начисляє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своїм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вкладникам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по 10%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щомісячно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Іа-Іа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зробив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внесок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в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цей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банк в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розмірі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1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гривни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Скільки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грошей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він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зніме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зі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свого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рахунку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через два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місяці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3286124"/>
            <a:ext cx="8215370" cy="2857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</a:t>
            </a:r>
            <a:r>
              <a:rPr kumimoji="0" lang="ru-RU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гривня</a:t>
            </a: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 </a:t>
            </a:r>
            <a:r>
              <a:rPr kumimoji="0" lang="ru-RU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100%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 1 : 100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·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10 = 0,1(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грн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.) –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10%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гривни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1 + 0,1  = 1,1 (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грн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.) –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внесок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через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місяць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1,1 </a:t>
            </a:r>
            <a:r>
              <a:rPr kumimoji="0" lang="ru-RU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гривни</a:t>
            </a: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100%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3) 1,1 : 100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·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10 = 0,11 (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грн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.) –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10%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1,1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гривни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4) 1,1 + 0,11 = 1,21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(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грн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.) –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зніме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Іа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–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Іа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з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рахунку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.   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rial" charset="0"/>
              </a:rPr>
              <a:t>Відповідь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: </a:t>
            </a: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1,21 </a:t>
            </a:r>
            <a:r>
              <a:rPr kumimoji="0" lang="ru-RU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гривні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чи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1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гривня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21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копійка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.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33CCC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FFC000"/>
                </a:solidFill>
              </a:rPr>
              <a:t>Задачі на знаходження відсоткового відношення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500034" y="1857364"/>
            <a:ext cx="8072494" cy="124619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Скільки</a:t>
            </a:r>
            <a:r>
              <a:rPr kumimoji="0" lang="ru-RU" sz="3600" b="1" i="1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1" i="1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відсотків</a:t>
            </a:r>
            <a:r>
              <a:rPr kumimoji="0" lang="ru-RU" sz="3600" b="1" i="1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1" i="1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складає</a:t>
            </a:r>
            <a:r>
              <a:rPr kumimoji="0" lang="ru-RU" sz="3600" b="1" i="1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200 м </a:t>
            </a:r>
            <a:r>
              <a:rPr kumimoji="0" lang="ru-RU" sz="3600" b="1" i="1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від</a:t>
            </a:r>
            <a:r>
              <a:rPr kumimoji="0" lang="ru-RU" sz="3600" b="1" i="1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500 м ?</a:t>
            </a: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428597" y="3500438"/>
            <a:ext cx="8286808" cy="21383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500 м – </a:t>
            </a:r>
            <a:r>
              <a:rPr kumimoji="0" lang="ru-RU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100%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 500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: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 = 5 (м) - 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1%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500 м   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200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: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5 = 40 (%) –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це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200 м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від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500 м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Відповідь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: 40%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складає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200 м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від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500 м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FFC000"/>
                </a:solidFill>
              </a:rPr>
              <a:t>Задачі на відсоткового відношення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285720" y="1714488"/>
            <a:ext cx="8858280" cy="1285884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1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Розчин</a:t>
            </a:r>
            <a:r>
              <a:rPr kumimoji="0" lang="ru-RU" sz="11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1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солі</a:t>
            </a:r>
            <a:r>
              <a:rPr kumimoji="0" lang="ru-RU" sz="11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1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масою</a:t>
            </a:r>
            <a:r>
              <a:rPr kumimoji="0" lang="ru-RU" sz="11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350 г </a:t>
            </a:r>
            <a:r>
              <a:rPr kumimoji="0" lang="ru-RU" sz="11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містить</a:t>
            </a:r>
            <a:r>
              <a:rPr kumimoji="0" lang="ru-RU" sz="11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14 г </a:t>
            </a:r>
            <a:r>
              <a:rPr kumimoji="0" lang="ru-RU" sz="11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солі</a:t>
            </a:r>
            <a:r>
              <a:rPr kumimoji="0" lang="ru-RU" sz="11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1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Визначити</a:t>
            </a:r>
            <a:r>
              <a:rPr kumimoji="0" lang="ru-RU" sz="11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1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концентрацію</a:t>
            </a:r>
            <a:r>
              <a:rPr kumimoji="0" lang="ru-RU" sz="11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11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відсоткове</a:t>
            </a:r>
            <a:r>
              <a:rPr kumimoji="0" lang="ru-RU" sz="11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1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відношення</a:t>
            </a:r>
            <a:r>
              <a:rPr kumimoji="0" lang="ru-RU" sz="11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11200" b="1" i="0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1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солі</a:t>
            </a:r>
            <a:r>
              <a:rPr kumimoji="0" lang="ru-RU" sz="11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</a:t>
            </a:r>
            <a:r>
              <a:rPr kumimoji="0" lang="ru-RU" sz="11200" b="1" i="0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12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розчині</a:t>
            </a:r>
            <a:r>
              <a:rPr kumimoji="0" lang="ru-RU" sz="112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642910" y="3286124"/>
            <a:ext cx="792003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ru-RU" sz="2800" b="1" u="sng" dirty="0"/>
              <a:t>350 г -  </a:t>
            </a:r>
            <a:r>
              <a:rPr lang="ru-RU" sz="2800" b="1" u="sng" dirty="0" err="1"/>
              <a:t>це</a:t>
            </a:r>
            <a:r>
              <a:rPr lang="ru-RU" sz="2800" b="1" u="sng" dirty="0"/>
              <a:t> 100%</a:t>
            </a:r>
          </a:p>
          <a:p>
            <a:pPr marL="609600" indent="-609600">
              <a:spcBef>
                <a:spcPct val="20000"/>
              </a:spcBef>
            </a:pPr>
            <a:r>
              <a:rPr lang="ru-RU" sz="2800" b="1" dirty="0"/>
              <a:t>1)  350 : 100 = 3,5 (г) - 1%.</a:t>
            </a:r>
          </a:p>
          <a:p>
            <a:pPr marL="609600" indent="-609600">
              <a:spcBef>
                <a:spcPct val="20000"/>
              </a:spcBef>
            </a:pPr>
            <a:r>
              <a:rPr lang="ru-RU" sz="2800" b="1" dirty="0"/>
              <a:t>2)  14 : 3,5 = 4 (%) – </a:t>
            </a:r>
            <a:r>
              <a:rPr lang="ru-RU" sz="2800" b="1" dirty="0" err="1"/>
              <a:t>солі</a:t>
            </a:r>
            <a:r>
              <a:rPr lang="ru-RU" sz="2800" b="1" dirty="0"/>
              <a:t> в </a:t>
            </a:r>
            <a:r>
              <a:rPr lang="ru-RU" sz="2800" b="1" dirty="0" err="1"/>
              <a:t>розчині</a:t>
            </a:r>
            <a:r>
              <a:rPr lang="ru-RU" sz="2800" b="1" dirty="0"/>
              <a:t>.</a:t>
            </a:r>
          </a:p>
          <a:p>
            <a:pPr marL="609600" indent="-609600">
              <a:spcBef>
                <a:spcPct val="20000"/>
              </a:spcBef>
            </a:pPr>
            <a:r>
              <a:rPr lang="ru-RU" sz="2800" b="1" dirty="0"/>
              <a:t>                       </a:t>
            </a:r>
            <a:r>
              <a:rPr lang="ru-RU" sz="2800" b="1" dirty="0" err="1"/>
              <a:t>або</a:t>
            </a:r>
            <a:endParaRPr lang="ru-RU" sz="2800" b="1" dirty="0"/>
          </a:p>
          <a:p>
            <a:pPr marL="609600" indent="-609600">
              <a:spcBef>
                <a:spcPct val="20000"/>
              </a:spcBef>
            </a:pPr>
            <a:r>
              <a:rPr lang="ru-RU" sz="2800" b="1" dirty="0"/>
              <a:t>14 : 350</a:t>
            </a:r>
            <a:r>
              <a:rPr lang="ru-RU" sz="2800" b="1" dirty="0">
                <a:cs typeface="Arial" charset="0"/>
              </a:rPr>
              <a:t> </a:t>
            </a:r>
            <a:r>
              <a:rPr lang="en-US" sz="2800" b="1" dirty="0">
                <a:cs typeface="Arial" charset="0"/>
              </a:rPr>
              <a:t>·</a:t>
            </a:r>
            <a:r>
              <a:rPr lang="ru-RU" sz="2800" b="1" dirty="0"/>
              <a:t> 100= 4 (%) – </a:t>
            </a:r>
            <a:r>
              <a:rPr lang="ru-RU" sz="2800" b="1" dirty="0" err="1"/>
              <a:t>солі</a:t>
            </a:r>
            <a:r>
              <a:rPr lang="ru-RU" sz="2800" b="1" dirty="0"/>
              <a:t> в </a:t>
            </a:r>
            <a:r>
              <a:rPr lang="ru-RU" sz="2800" b="1" dirty="0" err="1"/>
              <a:t>розчині</a:t>
            </a:r>
            <a:r>
              <a:rPr lang="ru-RU" sz="2800" b="1" dirty="0"/>
              <a:t>.</a:t>
            </a:r>
          </a:p>
          <a:p>
            <a:pPr marL="609600" indent="-609600">
              <a:spcBef>
                <a:spcPct val="20000"/>
              </a:spcBef>
            </a:pPr>
            <a:r>
              <a:rPr lang="ru-RU" sz="2800" b="1" dirty="0" err="1"/>
              <a:t>Відповідь</a:t>
            </a:r>
            <a:r>
              <a:rPr lang="ru-RU" sz="2800" b="1" dirty="0"/>
              <a:t>: 4 %</a:t>
            </a:r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2714620"/>
            <a:ext cx="2027640" cy="1485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00"/>
                            </p:stCondLst>
                            <p:childTnLst>
                              <p:par>
                                <p:cTn id="5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-214346" y="285728"/>
            <a:ext cx="9358346" cy="142876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err="1" smtClean="0">
                <a:solidFill>
                  <a:srgbClr val="FFFF00"/>
                </a:solidFill>
              </a:rPr>
              <a:t>Розв</a:t>
            </a:r>
            <a:r>
              <a:rPr lang="en-US" sz="2400" b="1" dirty="0" smtClean="0">
                <a:solidFill>
                  <a:srgbClr val="FFFF00"/>
                </a:solidFill>
              </a:rPr>
              <a:t>’</a:t>
            </a:r>
            <a:r>
              <a:rPr lang="uk-UA" sz="2400" b="1" dirty="0" err="1" smtClean="0">
                <a:solidFill>
                  <a:srgbClr val="FFFF00"/>
                </a:solidFill>
              </a:rPr>
              <a:t>яжіть</a:t>
            </a:r>
            <a:r>
              <a:rPr lang="ru-RU" sz="2400" b="1" dirty="0" smtClean="0">
                <a:solidFill>
                  <a:srgbClr val="FFFF00"/>
                </a:solidFill>
              </a:rPr>
              <a:t> задачу.</a:t>
            </a:r>
            <a:br>
              <a:rPr lang="ru-RU" sz="2400" b="1" dirty="0" smtClean="0">
                <a:solidFill>
                  <a:srgbClr val="FFFF00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Щоденник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коштує</a:t>
            </a:r>
            <a:r>
              <a:rPr lang="ru-RU" sz="2400" b="1" dirty="0" smtClean="0">
                <a:solidFill>
                  <a:srgbClr val="FFFF00"/>
                </a:solidFill>
              </a:rPr>
              <a:t> 50 </a:t>
            </a:r>
            <a:r>
              <a:rPr lang="ru-RU" sz="2400" b="1" dirty="0" err="1" smtClean="0">
                <a:solidFill>
                  <a:srgbClr val="FFFF00"/>
                </a:solidFill>
              </a:rPr>
              <a:t>гривень</a:t>
            </a:r>
            <a:r>
              <a:rPr lang="ru-RU" sz="2400" b="1" dirty="0" smtClean="0">
                <a:solidFill>
                  <a:srgbClr val="FFFF00"/>
                </a:solidFill>
              </a:rPr>
              <a:t>, а </a:t>
            </a:r>
            <a:r>
              <a:rPr lang="ru-RU" sz="2400" b="1" dirty="0" err="1" smtClean="0">
                <a:solidFill>
                  <a:srgbClr val="FFFF00"/>
                </a:solidFill>
              </a:rPr>
              <a:t>підручник</a:t>
            </a:r>
            <a:r>
              <a:rPr lang="ru-RU" sz="2400" b="1" dirty="0" smtClean="0">
                <a:solidFill>
                  <a:srgbClr val="FFFF00"/>
                </a:solidFill>
              </a:rPr>
              <a:t> – 90 </a:t>
            </a:r>
            <a:r>
              <a:rPr lang="ru-RU" sz="2400" b="1" dirty="0" err="1" smtClean="0">
                <a:solidFill>
                  <a:srgbClr val="FFFF00"/>
                </a:solidFill>
              </a:rPr>
              <a:t>гривень</a:t>
            </a:r>
            <a:r>
              <a:rPr lang="ru-RU" sz="2400" b="1" dirty="0" smtClean="0">
                <a:solidFill>
                  <a:srgbClr val="FFFF00"/>
                </a:solidFill>
              </a:rPr>
              <a:t>. </a:t>
            </a:r>
            <a:br>
              <a:rPr lang="ru-RU" sz="2400" b="1" dirty="0" smtClean="0">
                <a:solidFill>
                  <a:srgbClr val="FFFF00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 На </a:t>
            </a:r>
            <a:r>
              <a:rPr lang="ru-RU" sz="2400" b="1" dirty="0" err="1" smtClean="0">
                <a:solidFill>
                  <a:srgbClr val="FFFF00"/>
                </a:solidFill>
              </a:rPr>
              <a:t>скільки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відсотків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щоденник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дешевше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підручника</a:t>
            </a:r>
            <a:r>
              <a:rPr lang="ru-RU" sz="2400" b="1" dirty="0" smtClean="0">
                <a:solidFill>
                  <a:srgbClr val="FFFF00"/>
                </a:solidFill>
              </a:rPr>
              <a:t>?</a:t>
            </a:r>
            <a:br>
              <a:rPr lang="ru-RU" sz="2400" b="1" dirty="0" smtClean="0">
                <a:solidFill>
                  <a:srgbClr val="FFFF00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 На </a:t>
            </a:r>
            <a:r>
              <a:rPr lang="ru-RU" sz="2400" b="1" dirty="0" err="1" smtClean="0">
                <a:solidFill>
                  <a:srgbClr val="FFFF00"/>
                </a:solidFill>
              </a:rPr>
              <a:t>скільки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відсотків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підручник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дорожче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щоденника</a:t>
            </a:r>
            <a:r>
              <a:rPr lang="ru-RU" sz="2400" b="1" dirty="0" smtClean="0">
                <a:solidFill>
                  <a:srgbClr val="FFC000"/>
                </a:solidFill>
              </a:rPr>
              <a:t>?</a:t>
            </a:r>
            <a:endParaRPr lang="ru-RU" sz="2800" b="1" dirty="0" smtClean="0">
              <a:solidFill>
                <a:srgbClr val="6600CC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0034" y="2143116"/>
            <a:ext cx="8186766" cy="418625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90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гривень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100%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1)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90 : 100 = 0,9(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грн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.)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1%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2)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50 : 0,9 = 55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(%)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складає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вартість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щоденника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3)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 – 55   = 44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(%)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</a:t>
            </a:r>
            <a:r>
              <a:rPr kumimoji="0" lang="ru-RU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стільки</a:t>
            </a:r>
            <a:r>
              <a:rPr kumimoji="0" 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щоденник</a:t>
            </a:r>
            <a:r>
              <a:rPr kumimoji="0" 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дешевше</a:t>
            </a:r>
            <a:r>
              <a:rPr kumimoji="0" 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підручника</a:t>
            </a:r>
            <a:r>
              <a:rPr kumimoji="0" 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50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гривень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100%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1)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50 : 100 = 0,5(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грн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.)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1%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2)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90 : 0,5 = 180(%)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складає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вартість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підручника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3)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180 – 100 = 80(%)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</a:t>
            </a:r>
            <a:r>
              <a:rPr kumimoji="0" lang="ru-RU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стільки</a:t>
            </a:r>
            <a:r>
              <a:rPr kumimoji="0" 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підручник</a:t>
            </a:r>
            <a:r>
              <a:rPr kumimoji="0" 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дорожче</a:t>
            </a:r>
            <a:r>
              <a:rPr kumimoji="0" 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sng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щоденника</a:t>
            </a:r>
            <a:r>
              <a:rPr kumimoji="0" 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endParaRPr kumimoji="0" lang="ru-RU" sz="2400" b="0" i="0" u="sng" strike="noStrike" kern="1200" cap="none" spc="0" normalizeH="0" baseline="0" noProof="0" dirty="0" smtClean="0">
              <a:ln>
                <a:noFill/>
              </a:ln>
              <a:solidFill>
                <a:srgbClr val="66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CCCC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solidFill>
                  <a:srgbClr val="006600"/>
                </a:solidFill>
              </a:rPr>
              <a:t>Що ви знаєте про відсотки?</a:t>
            </a:r>
          </a:p>
        </p:txBody>
      </p:sp>
      <p:sp>
        <p:nvSpPr>
          <p:cNvPr id="2052" name="Прямокутник 7"/>
          <p:cNvSpPr>
            <a:spLocks noChangeArrowheads="1"/>
          </p:cNvSpPr>
          <p:nvPr/>
        </p:nvSpPr>
        <p:spPr bwMode="auto">
          <a:xfrm>
            <a:off x="785786" y="1357298"/>
            <a:ext cx="7429552" cy="166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200" b="1" dirty="0" err="1" smtClean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3200" b="1" dirty="0" smtClean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слово </a:t>
            </a:r>
            <a:r>
              <a:rPr lang="ru-RU" sz="3200" b="1" dirty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«процент» походить </a:t>
            </a:r>
            <a:r>
              <a:rPr lang="ru-RU" sz="3200" b="1" dirty="0" err="1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200" b="1" dirty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латинського</a:t>
            </a:r>
            <a:r>
              <a:rPr lang="ru-RU" sz="3200" b="1" dirty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3200" b="1" dirty="0" smtClean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</a:t>
            </a:r>
            <a:r>
              <a:rPr lang="uk-UA" sz="3200" b="1" dirty="0" smtClean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centum</a:t>
            </a:r>
            <a:r>
              <a:rPr lang="uk-UA" sz="3200" b="1" dirty="0" smtClean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b="1" dirty="0" smtClean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b="1" dirty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означа</a:t>
            </a:r>
            <a:r>
              <a:rPr lang="uk-UA" sz="3200" b="1" dirty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200" b="1" dirty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200" b="1" dirty="0" err="1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сота</a:t>
            </a:r>
            <a:r>
              <a:rPr lang="ru-RU" sz="3200" b="1" dirty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3200" b="1" dirty="0" smtClean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»,</a:t>
            </a:r>
            <a:r>
              <a:rPr lang="ru-RU" sz="3200" b="1" dirty="0" err="1" smtClean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b="1" dirty="0" smtClean="0">
                <a:ln w="31550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</a:rPr>
              <a:t>«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</a:rPr>
              <a:t>від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</a:rPr>
              <a:t>сотні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</a:rPr>
              <a:t>» (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</a:rPr>
              <a:t>звідси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</a:rPr>
              <a:t>українською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</a:rPr>
              <a:t> «</a:t>
            </a:r>
            <a:r>
              <a:rPr lang="ru-RU" sz="3200" b="1" dirty="0" err="1" smtClean="0">
                <a:solidFill>
                  <a:srgbClr val="FFFF00"/>
                </a:solidFill>
                <a:latin typeface="Times New Roman" pitchFamily="18" charset="0"/>
              </a:rPr>
              <a:t>відсоток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</a:rPr>
              <a:t>»).</a:t>
            </a:r>
            <a:endParaRPr lang="ru-RU" sz="3200" b="1" dirty="0">
              <a:ln w="31550" cmpd="sng">
                <a:noFill/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Рисунок1.png"/>
          <p:cNvPicPr>
            <a:picLocks noGrp="1" noChangeAspect="1"/>
          </p:cNvPicPr>
          <p:nvPr>
            <p:ph idx="1"/>
          </p:nvPr>
        </p:nvPicPr>
        <p:blipFill>
          <a:blip r:embed="rId2"/>
          <a:srcRect l="19585" t="22778" r="20303" b="27474"/>
          <a:stretch>
            <a:fillRect/>
          </a:stretch>
        </p:blipFill>
        <p:spPr>
          <a:xfrm>
            <a:off x="1428728" y="2857496"/>
            <a:ext cx="6000792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14282" y="100010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FFFF00"/>
                </a:solidFill>
              </a:rPr>
              <a:t>Свіжий</a:t>
            </a:r>
            <a:r>
              <a:rPr lang="ru-RU" sz="2800" b="1" dirty="0">
                <a:solidFill>
                  <a:srgbClr val="FFFF00"/>
                </a:solidFill>
              </a:rPr>
              <a:t> гриб </a:t>
            </a:r>
            <a:r>
              <a:rPr lang="ru-RU" sz="2800" b="1" dirty="0" err="1">
                <a:solidFill>
                  <a:srgbClr val="FFFF00"/>
                </a:solidFill>
              </a:rPr>
              <a:t>містить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u="sng" dirty="0">
                <a:solidFill>
                  <a:srgbClr val="FFFF00"/>
                </a:solidFill>
              </a:rPr>
              <a:t>90%</a:t>
            </a:r>
            <a:r>
              <a:rPr lang="ru-RU" sz="2800" b="1" dirty="0">
                <a:solidFill>
                  <a:srgbClr val="FFFF00"/>
                </a:solidFill>
              </a:rPr>
              <a:t> води, а сушений 1</a:t>
            </a:r>
            <a:r>
              <a:rPr lang="ru-RU" sz="2800" b="1" u="sng" dirty="0">
                <a:solidFill>
                  <a:srgbClr val="FFFF00"/>
                </a:solidFill>
              </a:rPr>
              <a:t>5</a:t>
            </a:r>
            <a:r>
              <a:rPr lang="ru-RU" sz="2800" b="1" u="sng" dirty="0" smtClean="0">
                <a:solidFill>
                  <a:srgbClr val="FFFF00"/>
                </a:solidFill>
              </a:rPr>
              <a:t>%.</a:t>
            </a:r>
            <a:r>
              <a:rPr lang="ru-RU" sz="2800" b="1" dirty="0" smtClean="0">
                <a:solidFill>
                  <a:srgbClr val="FFFF00"/>
                </a:solidFill>
              </a:rPr>
              <a:t>  </a:t>
            </a:r>
            <a:r>
              <a:rPr lang="ru-RU" sz="2800" b="1" dirty="0" err="1" smtClean="0">
                <a:solidFill>
                  <a:srgbClr val="FFFF00"/>
                </a:solidFill>
              </a:rPr>
              <a:t>Скільки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вийде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сушених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грибів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з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u="sng" dirty="0" smtClean="0">
                <a:solidFill>
                  <a:srgbClr val="FFFF00"/>
                </a:solidFill>
              </a:rPr>
              <a:t>17 кг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свіжих</a:t>
            </a:r>
            <a:r>
              <a:rPr lang="ru-RU" sz="2800" b="1" dirty="0" smtClean="0">
                <a:solidFill>
                  <a:srgbClr val="FFFF00"/>
                </a:solidFill>
              </a:rPr>
              <a:t>? 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571472" y="2214554"/>
            <a:ext cx="8215371" cy="407196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AutoNum type="arabicParenR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 – 90 = 10 (%)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сухої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речовини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свіжих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грибах.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AutoNum type="arabicParenR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 : 10 =1,7(кг)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маса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сухої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речовини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17 кг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свіжих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грибов и в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сушених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грибах.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AutoNum type="arabicParenR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 – 15 = 85(%)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сухої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речовини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сушених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грибах.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AutoNum type="arabicParenR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1,7 : 85 = 0,02 (кг)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містить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1%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маси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сушених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грибів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AutoNum type="arabicParenR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0,02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·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100 = 2 (кг)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-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маса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сушених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грибів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Відповідь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кг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сушених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грибів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вийде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17 кг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свіжих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грибів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28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14348" y="357166"/>
            <a:ext cx="8183880" cy="6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2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Задача </a:t>
            </a: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Arial" charset="0"/>
              </a:rPr>
              <a:t>«</a:t>
            </a:r>
            <a:r>
              <a: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Arial" charset="0"/>
              </a:rPr>
              <a:t>на суху речовину</a:t>
            </a:r>
            <a:r>
              <a: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Arial" charset="0"/>
                <a:sym typeface="Symbol" pitchFamily="18" charset="2"/>
              </a:rPr>
              <a:t>»</a:t>
            </a: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Складні відсотки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64" y="785794"/>
            <a:ext cx="871543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/>
              <a:t>Складні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відсотки</a:t>
            </a:r>
            <a:r>
              <a:rPr lang="ru-RU" sz="2400" b="1" i="1" dirty="0" smtClean="0"/>
              <a:t> - </a:t>
            </a:r>
            <a:r>
              <a:rPr lang="ru-RU" sz="2400" b="1" i="1" dirty="0" err="1" smtClean="0"/>
              <a:t>це</a:t>
            </a:r>
            <a:r>
              <a:rPr lang="ru-RU" sz="2400" b="1" i="1" dirty="0" smtClean="0"/>
              <a:t> </a:t>
            </a:r>
            <a:r>
              <a:rPr lang="ru-RU" sz="2400" b="1" i="1" dirty="0" err="1" smtClean="0">
                <a:hlinkClick r:id="rId2" tooltip="Відсоткова ставка"/>
              </a:rPr>
              <a:t>відсоткові</a:t>
            </a:r>
            <a:r>
              <a:rPr lang="ru-RU" sz="2400" b="1" i="1" dirty="0" smtClean="0">
                <a:hlinkClick r:id="rId2" tooltip="Відсоткова ставка"/>
              </a:rPr>
              <a:t> </a:t>
            </a:r>
            <a:r>
              <a:rPr lang="ru-RU" sz="2400" b="1" i="1" dirty="0" err="1" smtClean="0">
                <a:hlinkClick r:id="rId2" tooltip="Відсоткова ставка"/>
              </a:rPr>
              <a:t>гроші</a:t>
            </a:r>
            <a:r>
              <a:rPr lang="ru-RU" sz="2400" b="1" i="1" dirty="0" smtClean="0"/>
              <a:t>, при </a:t>
            </a:r>
            <a:r>
              <a:rPr lang="ru-RU" sz="2400" b="1" i="1" dirty="0" err="1" smtClean="0"/>
              <a:t>нарахуванні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яких</a:t>
            </a:r>
            <a:r>
              <a:rPr lang="ru-RU" sz="2400" b="1" i="1" dirty="0" smtClean="0"/>
              <a:t> за базу </a:t>
            </a:r>
            <a:r>
              <a:rPr lang="ru-RU" sz="2400" b="1" i="1" dirty="0" err="1" smtClean="0"/>
              <a:t>береться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нарощена</a:t>
            </a:r>
            <a:r>
              <a:rPr lang="ru-RU" sz="2400" b="1" i="1" dirty="0" smtClean="0"/>
              <a:t> сума </a:t>
            </a:r>
            <a:r>
              <a:rPr lang="ru-RU" sz="2400" b="1" i="1" dirty="0" err="1" smtClean="0"/>
              <a:t>попереднього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періоду</a:t>
            </a:r>
            <a:r>
              <a:rPr lang="ru-RU" sz="2400" b="1" i="1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dirty="0" smtClean="0"/>
              <a:t>Формула для </a:t>
            </a:r>
            <a:r>
              <a:rPr lang="ru-RU" sz="2400" dirty="0" err="1" smtClean="0"/>
              <a:t>обчислення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річного</a:t>
            </a:r>
            <a:r>
              <a:rPr lang="ru-RU" sz="2400" dirty="0" smtClean="0"/>
              <a:t> складного </a:t>
            </a:r>
            <a:r>
              <a:rPr lang="ru-RU" sz="2400" dirty="0" err="1" smtClean="0"/>
              <a:t>відсотку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така</a:t>
            </a:r>
            <a:r>
              <a:rPr lang="ru-RU" sz="2400" dirty="0" smtClean="0"/>
              <a:t>:</a:t>
            </a:r>
          </a:p>
          <a:p>
            <a:endParaRPr lang="ru-RU" sz="3200" dirty="0" smtClean="0"/>
          </a:p>
          <a:p>
            <a:endParaRPr lang="uk-UA" sz="2400" dirty="0" smtClean="0"/>
          </a:p>
          <a:p>
            <a:endParaRPr lang="uk-UA" sz="2400" dirty="0" smtClean="0"/>
          </a:p>
          <a:p>
            <a:r>
              <a:rPr lang="uk-UA" sz="2400" dirty="0" smtClean="0"/>
              <a:t>Де</a:t>
            </a:r>
          </a:p>
          <a:p>
            <a:r>
              <a:rPr lang="uk-UA" sz="2400" dirty="0" smtClean="0"/>
              <a:t> </a:t>
            </a:r>
            <a:r>
              <a:rPr lang="en-US" sz="2400" dirty="0" smtClean="0"/>
              <a:t>A </a:t>
            </a:r>
            <a:r>
              <a:rPr lang="en-US" sz="2400" dirty="0" smtClean="0"/>
              <a:t>= </a:t>
            </a:r>
            <a:r>
              <a:rPr lang="ru-RU" sz="2400" dirty="0" err="1" smtClean="0"/>
              <a:t>майбутня</a:t>
            </a:r>
            <a:r>
              <a:rPr lang="ru-RU" sz="2400" dirty="0" smtClean="0"/>
              <a:t> сума,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нарахування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відсотків</a:t>
            </a:r>
            <a:endParaRPr lang="ru-RU" sz="2400" dirty="0" smtClean="0"/>
          </a:p>
          <a:p>
            <a:r>
              <a:rPr lang="en-US" sz="2400" dirty="0" smtClean="0"/>
              <a:t>P = </a:t>
            </a:r>
            <a:r>
              <a:rPr lang="ru-RU" sz="2400" dirty="0" err="1" smtClean="0"/>
              <a:t>початкова</a:t>
            </a:r>
            <a:r>
              <a:rPr lang="ru-RU" sz="2400" dirty="0" smtClean="0"/>
              <a:t> сума</a:t>
            </a:r>
            <a:endParaRPr lang="ru-RU" sz="2400" dirty="0" smtClean="0"/>
          </a:p>
          <a:p>
            <a:r>
              <a:rPr lang="en-US" sz="2400" dirty="0" smtClean="0"/>
              <a:t>r = </a:t>
            </a:r>
            <a:r>
              <a:rPr lang="ru-RU" sz="2400" dirty="0" err="1" smtClean="0"/>
              <a:t>річна</a:t>
            </a:r>
            <a:r>
              <a:rPr lang="ru-RU" sz="2400" dirty="0" smtClean="0"/>
              <a:t> </a:t>
            </a:r>
            <a:r>
              <a:rPr lang="ru-RU" sz="2400" dirty="0" err="1" smtClean="0"/>
              <a:t>номінальна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процентна</a:t>
            </a:r>
            <a:r>
              <a:rPr lang="ru-RU" sz="2400" dirty="0" smtClean="0"/>
              <a:t> ставка (як </a:t>
            </a:r>
            <a:r>
              <a:rPr lang="ru-RU" sz="2400" dirty="0" err="1" smtClean="0"/>
              <a:t>дріб</a:t>
            </a:r>
            <a:r>
              <a:rPr lang="ru-RU" sz="2400" dirty="0" smtClean="0"/>
              <a:t>, не </a:t>
            </a:r>
            <a:r>
              <a:rPr lang="ru-RU" sz="2400" dirty="0" err="1" smtClean="0"/>
              <a:t>відсоток</a:t>
            </a:r>
            <a:r>
              <a:rPr lang="ru-RU" sz="2400" dirty="0" smtClean="0"/>
              <a:t>)</a:t>
            </a:r>
          </a:p>
          <a:p>
            <a:r>
              <a:rPr lang="en-US" sz="2400" dirty="0" smtClean="0"/>
              <a:t>n =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разів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відсотку</a:t>
            </a:r>
            <a:r>
              <a:rPr lang="ru-RU" sz="2400" dirty="0" smtClean="0"/>
              <a:t> за </a:t>
            </a:r>
            <a:r>
              <a:rPr lang="ru-RU" sz="2400" dirty="0" err="1" smtClean="0"/>
              <a:t>рік</a:t>
            </a:r>
            <a:endParaRPr lang="ru-RU" sz="2400" dirty="0" smtClean="0"/>
          </a:p>
          <a:p>
            <a:r>
              <a:rPr lang="en-US" sz="2400" dirty="0" smtClean="0"/>
              <a:t>t =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років</a:t>
            </a:r>
            <a:endParaRPr lang="ru-RU" sz="2400" dirty="0" smtClean="0"/>
          </a:p>
          <a:p>
            <a:endParaRPr lang="ru-RU" sz="2400" b="1" i="1" dirty="0" smtClean="0"/>
          </a:p>
          <a:p>
            <a:endParaRPr lang="ru-RU" sz="2400" b="1" i="1" dirty="0"/>
          </a:p>
        </p:txBody>
      </p:sp>
      <p:pic>
        <p:nvPicPr>
          <p:cNvPr id="8" name="Рисунок 7" descr="3c61f664e4b9ae0ea85f89dff6b5254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2428868"/>
            <a:ext cx="3338534" cy="1022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8643966" cy="1428752"/>
          </a:xfrm>
        </p:spPr>
        <p:txBody>
          <a:bodyPr/>
          <a:lstStyle/>
          <a:p>
            <a:r>
              <a:rPr lang="ru-RU" sz="4000" dirty="0" smtClean="0">
                <a:solidFill>
                  <a:srgbClr val="FFC000"/>
                </a:solidFill>
              </a:rPr>
              <a:t>Задача на </a:t>
            </a:r>
            <a:r>
              <a:rPr lang="ru-RU" sz="4000" dirty="0" err="1" smtClean="0">
                <a:solidFill>
                  <a:srgbClr val="FFC000"/>
                </a:solidFill>
              </a:rPr>
              <a:t>складні</a:t>
            </a:r>
            <a:r>
              <a:rPr lang="ru-RU" sz="4000" dirty="0" smtClean="0">
                <a:solidFill>
                  <a:srgbClr val="FFC000"/>
                </a:solidFill>
              </a:rPr>
              <a:t> </a:t>
            </a:r>
            <a:r>
              <a:rPr lang="ru-RU" sz="4000" dirty="0" err="1" smtClean="0">
                <a:solidFill>
                  <a:srgbClr val="FFC000"/>
                </a:solidFill>
              </a:rPr>
              <a:t>відсотки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Сума </a:t>
            </a:r>
            <a:r>
              <a:rPr lang="ru-RU" sz="3200" dirty="0" smtClean="0"/>
              <a:t>1500.00 </a:t>
            </a:r>
            <a:r>
              <a:rPr lang="ru-RU" sz="3200" dirty="0" err="1" smtClean="0"/>
              <a:t>грн.вкладена</a:t>
            </a:r>
            <a:r>
              <a:rPr lang="ru-RU" sz="3200" dirty="0" smtClean="0"/>
              <a:t> </a:t>
            </a:r>
            <a:r>
              <a:rPr lang="ru-RU" sz="3200" dirty="0" smtClean="0"/>
              <a:t>в банк, </a:t>
            </a:r>
            <a:r>
              <a:rPr lang="ru-RU" sz="3200" dirty="0" err="1" smtClean="0"/>
              <a:t>річна</a:t>
            </a:r>
            <a:r>
              <a:rPr lang="ru-RU" sz="3200" dirty="0" smtClean="0"/>
              <a:t> </a:t>
            </a:r>
            <a:r>
              <a:rPr lang="ru-RU" sz="3200" dirty="0" err="1" smtClean="0"/>
              <a:t>відсоткова</a:t>
            </a:r>
            <a:r>
              <a:rPr lang="ru-RU" sz="3200" dirty="0" smtClean="0"/>
              <a:t> ставка </a:t>
            </a:r>
            <a:r>
              <a:rPr lang="ru-RU" sz="3200" dirty="0" err="1" smtClean="0"/>
              <a:t>якого</a:t>
            </a:r>
            <a:r>
              <a:rPr lang="ru-RU" sz="3200" dirty="0" smtClean="0"/>
              <a:t> становить 4.3%,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складається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щоквартально</a:t>
            </a:r>
            <a:r>
              <a:rPr lang="ru-RU" sz="3200" dirty="0" smtClean="0"/>
              <a:t>. </a:t>
            </a:r>
            <a:r>
              <a:rPr lang="ru-RU" sz="3200" dirty="0" err="1" smtClean="0"/>
              <a:t>Знайти</a:t>
            </a:r>
            <a:r>
              <a:rPr lang="ru-RU" sz="3200" dirty="0" smtClean="0"/>
              <a:t> </a:t>
            </a:r>
            <a:r>
              <a:rPr lang="ru-RU" sz="3200" dirty="0" smtClean="0"/>
              <a:t>баланс  </a:t>
            </a:r>
            <a:r>
              <a:rPr lang="ru-RU" sz="3200" dirty="0" smtClean="0"/>
              <a:t>A </a:t>
            </a:r>
            <a:r>
              <a:rPr lang="ru-RU" sz="3200" dirty="0" smtClean="0"/>
              <a:t>через </a:t>
            </a:r>
            <a:r>
              <a:rPr lang="ru-RU" sz="3200" dirty="0" smtClean="0"/>
              <a:t>6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err="1" smtClean="0"/>
              <a:t>Отже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умови</a:t>
            </a:r>
            <a:r>
              <a:rPr lang="ru-RU" sz="3200" dirty="0" smtClean="0"/>
              <a:t> </a:t>
            </a:r>
            <a:r>
              <a:rPr lang="ru-RU" sz="3200" dirty="0" err="1" smtClean="0"/>
              <a:t>маємо</a:t>
            </a:r>
            <a:r>
              <a:rPr lang="ru-RU" sz="3200" dirty="0" smtClean="0"/>
              <a:t>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P </a:t>
            </a:r>
            <a:r>
              <a:rPr lang="ru-RU" sz="3200" dirty="0" smtClean="0"/>
              <a:t>= 1500, </a:t>
            </a:r>
            <a:r>
              <a:rPr lang="ru-RU" sz="3200" dirty="0" err="1" smtClean="0"/>
              <a:t>r</a:t>
            </a:r>
            <a:r>
              <a:rPr lang="ru-RU" sz="3200" dirty="0" smtClean="0"/>
              <a:t> = 4.3/100 = 0.043, </a:t>
            </a:r>
            <a:r>
              <a:rPr lang="ru-RU" sz="3200" dirty="0" err="1" smtClean="0"/>
              <a:t>n</a:t>
            </a:r>
            <a:r>
              <a:rPr lang="ru-RU" sz="3200" dirty="0" smtClean="0"/>
              <a:t> = 4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t</a:t>
            </a:r>
            <a:r>
              <a:rPr lang="ru-RU" sz="3200" dirty="0" smtClean="0"/>
              <a:t> = </a:t>
            </a:r>
            <a:r>
              <a:rPr lang="ru-RU" sz="3200" dirty="0" smtClean="0"/>
              <a:t>6.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3" name="Рисунок 2" descr="3d67c3983b6c1b55bfa21cd8550ac0c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3929066"/>
            <a:ext cx="7072362" cy="13573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" name="Прямоугольник 3"/>
          <p:cNvSpPr/>
          <p:nvPr/>
        </p:nvSpPr>
        <p:spPr>
          <a:xfrm>
            <a:off x="785786" y="5357826"/>
            <a:ext cx="814793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 err="1" smtClean="0"/>
              <a:t>Відповідь</a:t>
            </a:r>
            <a:r>
              <a:rPr lang="ru-RU" sz="3200" dirty="0" smtClean="0"/>
              <a:t>: </a:t>
            </a:r>
            <a:r>
              <a:rPr lang="ru-RU" sz="3200" dirty="0" smtClean="0"/>
              <a:t>баланс по </a:t>
            </a:r>
            <a:r>
              <a:rPr lang="ru-RU" sz="3200" dirty="0" err="1" smtClean="0"/>
              <a:t>проходженні</a:t>
            </a:r>
            <a:r>
              <a:rPr lang="ru-RU" sz="3200" dirty="0" smtClean="0"/>
              <a:t> 6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 </a:t>
            </a:r>
            <a:endParaRPr lang="ru-RU" sz="3200" dirty="0" smtClean="0"/>
          </a:p>
          <a:p>
            <a:pPr algn="ctr"/>
            <a:r>
              <a:rPr lang="ru-RU" sz="3200" dirty="0" err="1" smtClean="0"/>
              <a:t>становитиме</a:t>
            </a:r>
            <a:r>
              <a:rPr lang="ru-RU" sz="3200" dirty="0" smtClean="0"/>
              <a:t> </a:t>
            </a:r>
            <a:r>
              <a:rPr lang="ru-RU" sz="3200" dirty="0" err="1" smtClean="0"/>
              <a:t>близько</a:t>
            </a:r>
            <a:r>
              <a:rPr lang="ru-RU" sz="3200" dirty="0" smtClean="0"/>
              <a:t> </a:t>
            </a:r>
            <a:r>
              <a:rPr lang="ru-RU" sz="3200" dirty="0" smtClean="0"/>
              <a:t>1,938.84 </a:t>
            </a:r>
            <a:r>
              <a:rPr lang="ru-RU" sz="3200" dirty="0" err="1" smtClean="0"/>
              <a:t>грн</a:t>
            </a:r>
            <a:r>
              <a:rPr lang="ru-RU" sz="3200" dirty="0" smtClean="0"/>
              <a:t>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642918"/>
            <a:ext cx="6072198" cy="3357586"/>
          </a:xfrm>
          <a:prstGeom prst="wedgeRectCallout">
            <a:avLst>
              <a:gd name="adj1" fmla="val -35870"/>
              <a:gd name="adj2" fmla="val 68537"/>
            </a:avLst>
          </a:prstGeom>
          <a:solidFill>
            <a:schemeClr val="accent1">
              <a:lumMod val="25000"/>
              <a:lumOff val="75000"/>
            </a:schemeClr>
          </a:solidFill>
          <a:ln w="76200">
            <a:solidFill>
              <a:srgbClr val="7030A0"/>
            </a:solidFill>
          </a:ln>
        </p:spPr>
        <p:txBody>
          <a:bodyPr/>
          <a:lstStyle/>
          <a:p>
            <a:pPr>
              <a:buNone/>
            </a:pPr>
            <a:r>
              <a:rPr lang="ru-RU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3366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Відсоток</a:t>
            </a:r>
            <a:r>
              <a:rPr lang="ru-RU" sz="4000" b="1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4000" b="1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ru-RU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це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сота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частина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4000" b="1" dirty="0" err="1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3366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будь-якої</a:t>
            </a:r>
            <a:r>
              <a:rPr lang="ru-RU" sz="4000" b="1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3366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3366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величини</a:t>
            </a:r>
            <a:r>
              <a:rPr lang="ru-RU" sz="4000" b="1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3366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шляху, </a:t>
            </a:r>
            <a:r>
              <a:rPr lang="ru-RU" sz="4000" b="1" dirty="0" err="1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3366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маси</a:t>
            </a:r>
            <a:r>
              <a:rPr lang="ru-RU" sz="4000" b="1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3366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4000" b="1" dirty="0" err="1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3366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площі</a:t>
            </a:r>
            <a:r>
              <a:rPr lang="ru-RU" sz="4000" b="1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3366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4000" b="1" dirty="0" err="1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3366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кількості</a:t>
            </a:r>
            <a:r>
              <a:rPr lang="ru-RU" sz="4000" b="1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3366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3366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об'єму</a:t>
            </a:r>
            <a:r>
              <a:rPr lang="ru-RU" sz="4000" b="1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3366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...</a:t>
            </a:r>
            <a:endParaRPr lang="ru-RU" b="1" dirty="0">
              <a:ln w="3175" cmpd="sng">
                <a:solidFill>
                  <a:srgbClr val="FFFFFF"/>
                </a:solidFill>
                <a:prstDash val="solid"/>
              </a:ln>
              <a:solidFill>
                <a:srgbClr val="3366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4" descr="пчёл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19937" y="0"/>
            <a:ext cx="2024063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book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14884"/>
            <a:ext cx="2041324" cy="21431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images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01193">
            <a:off x="6215074" y="4357694"/>
            <a:ext cx="2555695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4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5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sz="4000" b="1" u="sng" dirty="0">
                <a:solidFill>
                  <a:srgbClr val="FF33CC"/>
                </a:solidFill>
              </a:rPr>
              <a:t>З </a:t>
            </a:r>
            <a:r>
              <a:rPr lang="ru-RU" sz="4000" b="1" u="sng" dirty="0" err="1">
                <a:solidFill>
                  <a:srgbClr val="FF33CC"/>
                </a:solidFill>
              </a:rPr>
              <a:t>історії</a:t>
            </a:r>
            <a:r>
              <a:rPr lang="ru-RU" sz="4000" b="1" u="sng" dirty="0">
                <a:solidFill>
                  <a:srgbClr val="FF33CC"/>
                </a:solidFill>
              </a:rPr>
              <a:t> </a:t>
            </a:r>
            <a:r>
              <a:rPr lang="ru-RU" sz="4000" b="1" u="sng" dirty="0" err="1">
                <a:solidFill>
                  <a:srgbClr val="FF33CC"/>
                </a:solidFill>
              </a:rPr>
              <a:t>відсотків</a:t>
            </a:r>
            <a:r>
              <a:rPr lang="ru-RU" sz="4000" b="1" u="sng" dirty="0">
                <a:solidFill>
                  <a:srgbClr val="FF33CC"/>
                </a:solidFill>
              </a:rPr>
              <a:t> (</a:t>
            </a:r>
            <a:r>
              <a:rPr lang="ru-RU" sz="4000" b="1" u="sng" dirty="0" err="1">
                <a:solidFill>
                  <a:srgbClr val="FF33CC"/>
                </a:solidFill>
              </a:rPr>
              <a:t>процентів</a:t>
            </a:r>
            <a:r>
              <a:rPr lang="ru-RU" sz="4000" b="1" u="sng" dirty="0">
                <a:solidFill>
                  <a:srgbClr val="FF33CC"/>
                </a:solidFill>
              </a:rPr>
              <a:t>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92867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</a:rPr>
              <a:t>Проценти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дають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можливість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 легко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порівнювати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між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собою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частини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цілого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спрощують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розрахунки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і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тому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дуже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поширені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.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    Почали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використовувати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відсотки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у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Древньому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Римі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але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ідея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процентів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виникла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набагато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раніше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—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вавілонські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ростовщики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вже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вміли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знаходити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проценти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Знак %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з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</a:rPr>
              <a:t>’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явився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тільки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в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середині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19ст.,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і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то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завдяки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itchFamily="18" charset="0"/>
              </a:rPr>
              <a:t>опечатці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</a:rPr>
              <a:t>. </a:t>
            </a:r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4786322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8001000" cy="107156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ru-RU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 </a:t>
            </a:r>
            <a:r>
              <a:rPr lang="ru-RU" sz="4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en-US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’</a:t>
            </a:r>
            <a:r>
              <a:rPr lang="ru-RU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явились </a:t>
            </a:r>
            <a:r>
              <a:rPr lang="ru-RU" sz="4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відсотки</a:t>
            </a:r>
            <a:r>
              <a:rPr lang="ru-RU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357158" y="1714488"/>
            <a:ext cx="814393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 1685 </a:t>
            </a:r>
            <a:r>
              <a:rPr lang="uk-UA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році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 Парижі була надрукована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книга — «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Керівництво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комерційної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арифметики»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Матье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де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ла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Порта. У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ній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ішлося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про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відсотки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,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які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тоді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позначали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«</a:t>
            </a:r>
            <a:r>
              <a:rPr lang="en-US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cto</a:t>
            </a:r>
            <a:r>
              <a:rPr lang="uk-UA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».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Однак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друкар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прийняв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«</a:t>
            </a:r>
            <a:r>
              <a:rPr lang="en-US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cto</a:t>
            </a:r>
            <a:r>
              <a:rPr lang="uk-UA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»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за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дріб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і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надрукував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«%».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Після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цієї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помилки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багато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математиків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також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почали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застосовувати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знак % для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позначення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відсотків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,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і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поступово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він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одержав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всесвітнє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признання</a:t>
            </a:r>
            <a:r>
              <a:rPr lang="ru-RU" sz="2800" b="1" dirty="0">
                <a:ln w="17780" cmpd="sng">
                  <a:noFill/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.</a:t>
            </a:r>
          </a:p>
        </p:txBody>
      </p:sp>
      <p:pic>
        <p:nvPicPr>
          <p:cNvPr id="7" name="Рисунок 6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958" y="357166"/>
            <a:ext cx="1443040" cy="139873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14282" y="1500174"/>
            <a:ext cx="4643470" cy="4429156"/>
          </a:xfrm>
          <a:prstGeom prst="rect">
            <a:avLst/>
          </a:prstGeom>
        </p:spPr>
        <p:txBody>
          <a:bodyPr vert="horz" lIns="182880" tIns="91440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2900" b="1" i="0" u="none" strike="noStrike" kern="1200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    </a:t>
            </a:r>
            <a:endParaRPr kumimoji="0" lang="ru-RU" sz="2000" b="1" i="0" u="none" strike="noStrike" kern="1200" spc="150" normalizeH="0" baseline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57166"/>
            <a:ext cx="73572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Історія створення відсотків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214422"/>
            <a:ext cx="8001056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400" b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ПРОЦЕНТИ БУЛИ ВІДОМІ ІНДУСАМ  ЩЕ В </a:t>
            </a:r>
            <a:r>
              <a:rPr lang="en-US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V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СТОЛІТТІ НАШОЇ ЕРИ. ЦЕ НЕДИВНО, ТОМУ ЩО В ІНД</a:t>
            </a: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І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Ї З СТАРОДАВНІХ ЧАСІВ РАХУНОК ВІВСЯ В ДЕСЯТКОВІЙ СИСТЕМІ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ОБЧИСЛЕННЯ.У СТАРОДАВНЬОМУ РИМІ БУЛИ ПОШИРЕНІ ГРОШОВІ РОЗРАХУНКИ З ВІДСОТКАМИ. </a:t>
            </a:r>
            <a:endParaRPr lang="ru-RU" sz="2400" b="1" spc="150" dirty="0" smtClean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Європі за часів середньовіччя розширилася торгівля, тому особливу увагу почали приділяти вмінню обчислювати проценти. Тоді доводилося обчислювати не тільки відсотки,але й відсотки від відсотків(складні відсотки).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5072074"/>
            <a:ext cx="2047145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cap="all" dirty="0" smtClean="0">
                <a:ln/>
                <a:solidFill>
                  <a:srgbClr val="FFC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Історія створення відсотків</a:t>
            </a:r>
            <a:r>
              <a:rPr lang="ru-RU" b="1" cap="all" dirty="0" smtClean="0">
                <a:ln/>
                <a:solidFill>
                  <a:srgbClr val="FFC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br>
              <a:rPr lang="ru-RU" b="1" cap="all" dirty="0" smtClean="0">
                <a:ln/>
                <a:solidFill>
                  <a:srgbClr val="FFC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b="1" cap="all" dirty="0">
              <a:ln/>
              <a:solidFill>
                <a:srgbClr val="FFC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8596" y="1928778"/>
            <a:ext cx="5572164" cy="4929222"/>
          </a:xfrm>
          <a:prstGeom prst="rect">
            <a:avLst/>
          </a:prstGeom>
        </p:spPr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uk-UA" sz="2800" b="1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Часто контори і підприємства для полегшення розрахунків розробляли особливі таблиці обчислення відсотків.</a:t>
            </a:r>
            <a:endParaRPr lang="ru-RU" sz="2800" b="1" dirty="0" smtClean="0">
              <a:ln w="1905">
                <a:noFill/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    </a:t>
            </a:r>
            <a:r>
              <a:rPr kumimoji="0" lang="ru-RU" sz="2800" b="1" i="0" u="none" strike="noStrike" kern="1200" normalizeH="0" baseline="0" noProof="0" dirty="0" err="1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Їх</a:t>
            </a:r>
            <a:r>
              <a:rPr kumimoji="0" lang="ru-RU" sz="2800" b="1" i="0" u="none" strike="noStrike" kern="120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normalizeH="0" baseline="0" noProof="0" dirty="0" err="1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ввів</a:t>
            </a:r>
            <a:r>
              <a:rPr kumimoji="0" lang="ru-RU" sz="2800" b="1" i="0" u="none" strike="noStrike" kern="120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normalizeH="0" baseline="0" noProof="0" dirty="0" err="1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фламандський</a:t>
            </a:r>
            <a:r>
              <a:rPr kumimoji="0" lang="ru-RU" sz="2800" b="1" i="0" u="none" strike="noStrike" kern="120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normalizeH="0" baseline="0" noProof="0" dirty="0" err="1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вчений,військовий</a:t>
            </a:r>
            <a:r>
              <a:rPr kumimoji="0" lang="ru-RU" sz="2800" b="1" i="0" u="none" strike="noStrike" kern="120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normalizeH="0" baseline="0" noProof="0" dirty="0" err="1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інженер</a:t>
            </a:r>
            <a:r>
              <a:rPr kumimoji="0" lang="ru-RU" sz="2800" b="1" i="0" u="none" strike="noStrike" kern="120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800" b="1" i="1" u="none" strike="noStrike" kern="1200" normalizeH="0" baseline="0" noProof="0" dirty="0" err="1" smtClean="0">
                <a:ln w="1905"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Сімон</a:t>
            </a:r>
            <a:r>
              <a:rPr kumimoji="0" lang="ru-RU" sz="2800" b="1" i="1" u="none" strike="noStrike" kern="1200" normalizeH="0" baseline="0" noProof="0" dirty="0" smtClean="0">
                <a:ln w="1905"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800" b="1" i="1" u="none" strike="noStrike" kern="1200" normalizeH="0" baseline="0" noProof="0" dirty="0" err="1" smtClean="0">
                <a:ln w="1905"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Стевін</a:t>
            </a:r>
            <a:r>
              <a:rPr kumimoji="0" lang="ru-RU" sz="2800" b="1" i="0" u="none" strike="noStrike" kern="1200" normalizeH="0" baseline="0" noProof="0" dirty="0" smtClean="0">
                <a:ln w="1905">
                  <a:noFill/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r>
              <a:rPr kumimoji="0" lang="ru-RU" sz="2800" b="1" i="0" u="none" strike="noStrike" kern="1200" normalizeH="0" baseline="0" noProof="0" dirty="0" err="1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Він</a:t>
            </a:r>
            <a:r>
              <a:rPr kumimoji="0" lang="ru-RU" sz="2800" b="1" i="0" u="none" strike="noStrike" kern="120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 у 1584 </a:t>
            </a:r>
            <a:r>
              <a:rPr kumimoji="0" lang="ru-RU" sz="2800" b="1" i="0" u="none" strike="noStrike" kern="1200" normalizeH="0" baseline="0" noProof="0" dirty="0" err="1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році</a:t>
            </a:r>
            <a:r>
              <a:rPr kumimoji="0" lang="ru-RU" sz="2800" b="1" i="0" u="none" strike="noStrike" kern="120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normalizeH="0" baseline="0" noProof="0" dirty="0" err="1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вперше</a:t>
            </a:r>
            <a:r>
              <a:rPr kumimoji="0" lang="ru-RU" sz="2800" b="1" i="0" u="none" strike="noStrike" kern="120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normalizeH="0" baseline="0" noProof="0" dirty="0" err="1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опублікував</a:t>
            </a:r>
            <a:r>
              <a:rPr kumimoji="0" lang="ru-RU" sz="2800" b="1" i="0" u="none" strike="noStrike" kern="120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normalizeH="0" baseline="0" noProof="0" dirty="0" err="1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таблицю</a:t>
            </a:r>
            <a:r>
              <a:rPr kumimoji="0" lang="ru-RU" sz="2800" b="1" i="0" u="none" strike="noStrike" kern="120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normalizeH="0" baseline="0" noProof="0" dirty="0" err="1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процентів</a:t>
            </a:r>
            <a:r>
              <a:rPr kumimoji="0" lang="ru-RU" sz="2800" b="1" i="0" u="none" strike="noStrike" kern="120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  <p:pic>
        <p:nvPicPr>
          <p:cNvPr id="4" name="Picture 136" descr="Изображение 197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1928802"/>
            <a:ext cx="2564391" cy="344806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4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-214346" y="285728"/>
            <a:ext cx="7000924" cy="1368412"/>
          </a:xfrm>
        </p:spPr>
        <p:txBody>
          <a:bodyPr/>
          <a:lstStyle/>
          <a:p>
            <a:pPr eaLnBrk="1" hangingPunct="1"/>
            <a:r>
              <a:rPr lang="ru-RU" sz="4800" b="1" i="1" spc="50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3366FF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Для </a:t>
            </a:r>
            <a:r>
              <a:rPr lang="ru-RU" sz="4800" b="1" i="1" spc="50" dirty="0" err="1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3366FF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чого</a:t>
            </a:r>
            <a:r>
              <a:rPr lang="ru-RU" sz="4800" b="1" i="1" spc="50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3366FF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4800" b="1" i="1" spc="50" dirty="0" err="1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3366FF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потрібні</a:t>
            </a:r>
            <a:r>
              <a:rPr lang="ru-RU" sz="4800" b="1" i="1" spc="50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3366FF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4800" b="1" i="1" spc="50" dirty="0" err="1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3366FF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відсотки</a:t>
            </a:r>
            <a:r>
              <a:rPr lang="ru-RU" sz="4800" b="1" i="1" spc="50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3366FF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714488"/>
            <a:ext cx="7072330" cy="4786346"/>
          </a:xfrm>
        </p:spPr>
        <p:txBody>
          <a:bodyPr/>
          <a:lstStyle/>
          <a:p>
            <a:pPr eaLnBrk="1" hangingPunct="1"/>
            <a:r>
              <a:rPr lang="ru-RU" b="1" dirty="0" err="1" smtClean="0">
                <a:solidFill>
                  <a:srgbClr val="FFC000"/>
                </a:solidFill>
              </a:rPr>
              <a:t>Відсотки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творять</a:t>
            </a:r>
            <a:r>
              <a:rPr lang="ru-RU" b="1" dirty="0" smtClean="0">
                <a:solidFill>
                  <a:srgbClr val="FFC000"/>
                </a:solidFill>
              </a:rPr>
              <a:t> чудеса.</a:t>
            </a:r>
          </a:p>
          <a:p>
            <a:pPr eaLnBrk="1" hangingPunct="1"/>
            <a:r>
              <a:rPr lang="ru-RU" b="1" dirty="0" err="1" smtClean="0">
                <a:solidFill>
                  <a:srgbClr val="FFC000"/>
                </a:solidFill>
              </a:rPr>
              <a:t>Знаючи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їх</a:t>
            </a:r>
            <a:r>
              <a:rPr lang="ru-RU" b="1" dirty="0" smtClean="0">
                <a:solidFill>
                  <a:srgbClr val="FFC000"/>
                </a:solidFill>
              </a:rPr>
              <a:t>, </a:t>
            </a:r>
            <a:r>
              <a:rPr lang="ru-RU" b="1" dirty="0" err="1" smtClean="0">
                <a:solidFill>
                  <a:srgbClr val="FFC000"/>
                </a:solidFill>
              </a:rPr>
              <a:t>бідний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може</a:t>
            </a:r>
            <a:r>
              <a:rPr lang="ru-RU" b="1" dirty="0" smtClean="0">
                <a:solidFill>
                  <a:srgbClr val="FFC000"/>
                </a:solidFill>
              </a:rPr>
              <a:t> стати </a:t>
            </a:r>
            <a:r>
              <a:rPr lang="ru-RU" b="1" dirty="0" err="1" smtClean="0">
                <a:solidFill>
                  <a:srgbClr val="FFC000"/>
                </a:solidFill>
              </a:rPr>
              <a:t>багатим</a:t>
            </a:r>
            <a:r>
              <a:rPr lang="ru-RU" b="1" dirty="0" smtClean="0">
                <a:solidFill>
                  <a:srgbClr val="FFC000"/>
                </a:solidFill>
              </a:rPr>
              <a:t>. </a:t>
            </a:r>
            <a:r>
              <a:rPr lang="ru-RU" b="1" dirty="0" err="1" smtClean="0">
                <a:solidFill>
                  <a:srgbClr val="FFC000"/>
                </a:solidFill>
              </a:rPr>
              <a:t>Обманутий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вчора</a:t>
            </a:r>
            <a:r>
              <a:rPr lang="ru-RU" b="1" dirty="0" smtClean="0">
                <a:solidFill>
                  <a:srgbClr val="FFC000"/>
                </a:solidFill>
              </a:rPr>
              <a:t> в </a:t>
            </a:r>
            <a:r>
              <a:rPr lang="ru-RU" b="1" dirty="0" err="1" smtClean="0">
                <a:solidFill>
                  <a:srgbClr val="FFC000"/>
                </a:solidFill>
              </a:rPr>
              <a:t>торговій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угоді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покупець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сьогодні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обгрунтовано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вимагає</a:t>
            </a:r>
            <a:r>
              <a:rPr lang="ru-RU" b="1" dirty="0" smtClean="0">
                <a:solidFill>
                  <a:srgbClr val="FFC000"/>
                </a:solidFill>
              </a:rPr>
              <a:t> процент </a:t>
            </a:r>
            <a:r>
              <a:rPr lang="ru-RU" b="1" dirty="0" err="1" smtClean="0">
                <a:solidFill>
                  <a:srgbClr val="FFC000"/>
                </a:solidFill>
              </a:rPr>
              <a:t>торгової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знижки</a:t>
            </a:r>
            <a:r>
              <a:rPr lang="ru-RU" b="1" dirty="0" smtClean="0">
                <a:solidFill>
                  <a:srgbClr val="FFC000"/>
                </a:solidFill>
              </a:rPr>
              <a:t>.</a:t>
            </a:r>
          </a:p>
          <a:p>
            <a:pPr eaLnBrk="1" hangingPunct="1"/>
            <a:r>
              <a:rPr lang="ru-RU" b="1" dirty="0" err="1" smtClean="0">
                <a:solidFill>
                  <a:srgbClr val="FFC000"/>
                </a:solidFill>
              </a:rPr>
              <a:t>Вкладник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збережень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вчиться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жити</a:t>
            </a:r>
            <a:r>
              <a:rPr lang="ru-RU" b="1" dirty="0" smtClean="0">
                <a:solidFill>
                  <a:srgbClr val="FFC000"/>
                </a:solidFill>
              </a:rPr>
              <a:t> на </a:t>
            </a:r>
            <a:r>
              <a:rPr lang="ru-RU" b="1" dirty="0" err="1" smtClean="0">
                <a:solidFill>
                  <a:srgbClr val="FFC000"/>
                </a:solidFill>
              </a:rPr>
              <a:t>проценти</a:t>
            </a:r>
            <a:r>
              <a:rPr lang="ru-RU" b="1" dirty="0" smtClean="0">
                <a:solidFill>
                  <a:srgbClr val="FFC000"/>
                </a:solidFill>
              </a:rPr>
              <a:t>, грамотно </a:t>
            </a:r>
            <a:r>
              <a:rPr lang="ru-RU" b="1" dirty="0" err="1" smtClean="0">
                <a:solidFill>
                  <a:srgbClr val="FFC000"/>
                </a:solidFill>
              </a:rPr>
              <a:t>розміщуючи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гроші</a:t>
            </a:r>
            <a:r>
              <a:rPr lang="ru-RU" b="1" dirty="0" smtClean="0">
                <a:solidFill>
                  <a:srgbClr val="FFC000"/>
                </a:solidFill>
              </a:rPr>
              <a:t> у </a:t>
            </a:r>
            <a:r>
              <a:rPr lang="ru-RU" b="1" dirty="0" err="1" smtClean="0">
                <a:solidFill>
                  <a:srgbClr val="FFC000"/>
                </a:solidFill>
              </a:rPr>
              <a:t>прибуткову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smtClean="0">
                <a:solidFill>
                  <a:srgbClr val="FFC000"/>
                </a:solidFill>
              </a:rPr>
              <a:t>справу.</a:t>
            </a:r>
            <a:endParaRPr lang="ru-RU" dirty="0" smtClean="0"/>
          </a:p>
          <a:p>
            <a:pPr eaLnBrk="1" hangingPunct="1"/>
            <a:endParaRPr lang="ru-RU" dirty="0" smtClean="0"/>
          </a:p>
        </p:txBody>
      </p:sp>
      <p:pic>
        <p:nvPicPr>
          <p:cNvPr id="4" name="Picture 9" descr="MC90028100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838854">
            <a:off x="6642546" y="480036"/>
            <a:ext cx="2150997" cy="34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>
          <a:xfrm>
            <a:off x="642910" y="1285860"/>
            <a:ext cx="7429500" cy="4000500"/>
          </a:xfrm>
        </p:spPr>
        <p:txBody>
          <a:bodyPr/>
          <a:lstStyle/>
          <a:p>
            <a:pPr algn="ctr"/>
            <a:r>
              <a:rPr lang="uk-UA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Знання про відсотки потрібні в різних сферах діяльності людини, особливо - у </a:t>
            </a:r>
            <a:r>
              <a:rPr lang="uk-UA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фінансовій. </a:t>
            </a:r>
            <a:endParaRPr lang="ru-RU" sz="4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3316" name="Рисунок 31" descr="188236-yana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357158" y="4714884"/>
            <a:ext cx="3429000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Рисунок 31" descr="188236-yana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5715000" y="285728"/>
            <a:ext cx="3429000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/>
    </p:bldLst>
  </p:timing>
</p:sld>
</file>

<file path=ppt/theme/theme1.xml><?xml version="1.0" encoding="utf-8"?>
<a:theme xmlns:a="http://schemas.openxmlformats.org/drawingml/2006/main" name="Тема2">
  <a:themeElements>
    <a:clrScheme name="Палитра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2_Палитра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7">
        <a:dk1>
          <a:srgbClr val="000000"/>
        </a:dk1>
        <a:lt1>
          <a:srgbClr val="99CC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CAE2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8">
        <a:dk1>
          <a:srgbClr val="000000"/>
        </a:dk1>
        <a:lt1>
          <a:srgbClr val="CC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E2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Тема2">
  <a:themeElements>
    <a:clrScheme name="Палитра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2_Палитра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7">
        <a:dk1>
          <a:srgbClr val="000000"/>
        </a:dk1>
        <a:lt1>
          <a:srgbClr val="99CC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CAE2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8">
        <a:dk1>
          <a:srgbClr val="000000"/>
        </a:dk1>
        <a:lt1>
          <a:srgbClr val="CC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E2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175</TotalTime>
  <Words>1110</Words>
  <PresentationFormat>Экран (4:3)</PresentationFormat>
  <Paragraphs>125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Тема2</vt:lpstr>
      <vt:lpstr>Оформление по умолчанию</vt:lpstr>
      <vt:lpstr>1_Тема2</vt:lpstr>
      <vt:lpstr>1_Оформление по умолчанию</vt:lpstr>
      <vt:lpstr>Слайд 1</vt:lpstr>
      <vt:lpstr>Що ви знаєте про відсотки?</vt:lpstr>
      <vt:lpstr>Слайд 3</vt:lpstr>
      <vt:lpstr>З історії відсотків (процентів)</vt:lpstr>
      <vt:lpstr>  Як з’явились відсотки? </vt:lpstr>
      <vt:lpstr>Слайд 6</vt:lpstr>
      <vt:lpstr>Історія створення відсотків  </vt:lpstr>
      <vt:lpstr>Для чого потрібні відсотки?</vt:lpstr>
      <vt:lpstr>Знання про відсотки потрібні в різних сферах діяльності людини, особливо - у фінансовій. </vt:lpstr>
      <vt:lpstr>Слайд 10</vt:lpstr>
      <vt:lpstr>Відсотки</vt:lpstr>
      <vt:lpstr>Задачі на знаходження числа за його відсотками</vt:lpstr>
      <vt:lpstr>Знайдіть число, 60% якого дорівнює 90.</vt:lpstr>
      <vt:lpstr>Задачі на знаходження числа за його відсотками</vt:lpstr>
      <vt:lpstr>Задачі на знаходження відсотка від числа Знайдіть 1% від 200.</vt:lpstr>
      <vt:lpstr>Слайд 16</vt:lpstr>
      <vt:lpstr>Задачі на знаходження відсоткового відношення</vt:lpstr>
      <vt:lpstr>Задачі на відсоткового відношення</vt:lpstr>
      <vt:lpstr>Розв’яжіть задачу.  Щоденник коштує 50 гривень, а підручник – 90 гривень.   На скільки відсотків щоденник дешевше підручника?  На скільки відсотків підручник дорожче щоденника?</vt:lpstr>
      <vt:lpstr>Свіжий гриб містить 90% води, а сушений 15%.  Скільки вийде сушених грибів з 17 кг свіжих? </vt:lpstr>
      <vt:lpstr>Складні відсотки </vt:lpstr>
      <vt:lpstr>Задача на складні відсотки Сума 1500.00 грн.вкладена в банк, річна відсоткова ставка якого становить 4.3%, і складається щоквартально. Знайти баланс  A через 6 років. Отже з умови маємо: P = 1500, r = 4.3/100 = 0.043, n = 4 і t = 6.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19</cp:revision>
  <dcterms:modified xsi:type="dcterms:W3CDTF">2013-02-17T21:37:14Z</dcterms:modified>
</cp:coreProperties>
</file>