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 id="264" r:id="rId10"/>
    <p:sldId id="267" r:id="rId11"/>
    <p:sldId id="266"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14.05.2014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uk.wikipedia.org/wiki/%D0%95%D0%BD%D0%B5%D1%80%D0%B3%D1%96%D1%8F" TargetMode="External"/><Relationship Id="rId13" Type="http://schemas.openxmlformats.org/officeDocument/2006/relationships/hyperlink" Target="http://uk.wikipedia.org/wiki/%D0%A2%D0%B5%D0%BC%D0%BF%D0%B5%D1%80%D0%B0%D1%82%D1%83%D1%80%D0%B0" TargetMode="External"/><Relationship Id="rId3" Type="http://schemas.openxmlformats.org/officeDocument/2006/relationships/hyperlink" Target="http://uk.wikipedia.org/wiki/%D0%90%D0%B1%D1%81%D0%BE%D0%BB%D1%8E%D1%82%D0%BD%D0%BE_%D1%87%D0%BE%D1%80%D0%BD%D0%B5_%D1%82%D1%96%D0%BB%D0%BE" TargetMode="External"/><Relationship Id="rId7" Type="http://schemas.openxmlformats.org/officeDocument/2006/relationships/hyperlink" Target="http://uk.wikipedia.org/wiki/%D0%95%D0%BB%D0%B5%D0%BA%D1%82%D1%80%D0%BE%D0%BC%D0%B0%D0%B3%D0%BD%D1%96%D1%82%D0%BD%D1%96_%D1%85%D0%B2%D0%B8%D0%BB%D1%96" TargetMode="External"/><Relationship Id="rId12" Type="http://schemas.openxmlformats.org/officeDocument/2006/relationships/hyperlink" Target="http://uk.wikipedia.org/wiki/%D0%A2%D0%B5%D1%80%D0%BC%D0%BE%D0%B4%D0%B8%D0%BD%D0%B0%D0%BC%D1%96%D1%87%D0%BD%D0%B0_%D1%80%D1%96%D0%B2%D0%BD%D0%BE%D0%B2%D0%B0%D0%B3%D0%B0" TargetMode="External"/><Relationship Id="rId17" Type="http://schemas.openxmlformats.org/officeDocument/2006/relationships/image" Target="../media/image8.jpeg"/><Relationship Id="rId2" Type="http://schemas.openxmlformats.org/officeDocument/2006/relationships/hyperlink" Target="http://uk.wikipedia.org/wiki/%D0%A2%D0%B5%D1%80%D0%BC%D0%BE%D0%B4%D0%B8%D0%BD%D0%B0%D0%BC%D1%96%D0%BA%D0%B0" TargetMode="External"/><Relationship Id="rId16" Type="http://schemas.openxmlformats.org/officeDocument/2006/relationships/hyperlink" Target="http://uk.wikipedia.org/wiki/%D0%A1%D1%82%D0%B0%D0%BB%D0%B0_%D0%91%D0%BE%D0%BB%D1%8C%D1%86%D0%BC%D0%B0%D0%BD%D0%B0" TargetMode="External"/><Relationship Id="rId1" Type="http://schemas.openxmlformats.org/officeDocument/2006/relationships/slideLayout" Target="../slideLayouts/slideLayout2.xml"/><Relationship Id="rId6" Type="http://schemas.openxmlformats.org/officeDocument/2006/relationships/hyperlink" Target="http://uk.wikipedia.org/wiki/%D0%9A%D0%B2%D0%B0%D0%BD%D1%82" TargetMode="External"/><Relationship Id="rId11" Type="http://schemas.openxmlformats.org/officeDocument/2006/relationships/hyperlink" Target="http://uk.wikipedia.org/wiki/%D0%A1%D1%82%D0%B0%D0%BB%D0%B0_%D0%9F%D0%BB%D0%B0%D0%BD%D0%BA%D0%B0" TargetMode="External"/><Relationship Id="rId5" Type="http://schemas.openxmlformats.org/officeDocument/2006/relationships/hyperlink" Target="http://uk.wikipedia.org/wiki/%D2%90%D0%BE%D1%82%D1%84%D1%80%D1%96%D0%B4_%D0%92%D1%96%D0%BB%D1%8C%D0%B3%D0%B5%D0%BB%D1%8C%D0%BC_%D0%9B%D0%B5%D0%B9%D0%B1%D0%BD%D1%96%D1%86" TargetMode="External"/><Relationship Id="rId15" Type="http://schemas.openxmlformats.org/officeDocument/2006/relationships/hyperlink" Target="http://uk.wikipedia.org/wiki/%D0%A8%D0%B2%D0%B8%D0%B4%D0%BA%D1%96%D1%81%D1%82%D1%8C_%D1%81%D0%B2%D1%96%D1%82%D0%BB%D0%B0" TargetMode="External"/><Relationship Id="rId10" Type="http://schemas.openxmlformats.org/officeDocument/2006/relationships/hyperlink" Target="http://uk.wikipedia.org/wiki/%D0%A4%D1%96%D0%B7%D0%B8%D1%87%D0%BD%D1%96_%D0%BA%D0%BE%D0%BD%D1%81%D1%82%D0%B0%D0%BD%D1%82%D0%B8" TargetMode="External"/><Relationship Id="rId4" Type="http://schemas.openxmlformats.org/officeDocument/2006/relationships/hyperlink" Target="http://uk.wikipedia.org/wiki/%D0%86%D1%81%D0%B0%D0%B0%D0%BA_%D0%9D%D1%8C%D1%8E%D1%82%D0%BE%D0%BD" TargetMode="External"/><Relationship Id="rId9" Type="http://schemas.openxmlformats.org/officeDocument/2006/relationships/hyperlink" Target="http://uk.wikipedia.org/wiki/%D0%A7%D0%B0%D1%81%D1%82%D0%BE%D1%82%D0%B0" TargetMode="External"/><Relationship Id="rId14" Type="http://schemas.openxmlformats.org/officeDocument/2006/relationships/hyperlink" Target="http://uk.wikipedia.org/wiki/%D0%A1%D0%BF%D0%B5%D0%BA%D1%82%D1%8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uk.wikipedia.org/wiki/%D0%A3%D0%BB%D1%8C%D1%82%D1%80%D0%B0%D1%84%D1%96%D0%BE%D0%BB%D0%B5%D1%82%D0%BE%D0%B2%D0%B0_%D0%BA%D0%B0%D1%82%D0%B0%D1%81%D1%82%D1%80%D0%BE%D1%84%D0%B0" TargetMode="External"/><Relationship Id="rId2" Type="http://schemas.openxmlformats.org/officeDocument/2006/relationships/hyperlink" Target="http://uk.wikipedia.org/wiki/%D0%97%D0%B0%D0%BA%D0%BE%D0%BD_%D0%A0%D0%B5%D0%BB%D0%B5%D1%8F-%D0%94%D0%B6%D0%B8%D0%BD%D1%81%D0%B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3%D0%BF%D1%81%D0%B0%D0%BB%D0%B0" TargetMode="External"/><Relationship Id="rId3" Type="http://schemas.openxmlformats.org/officeDocument/2006/relationships/hyperlink" Target="http://uk.wikipedia.org/wiki/1889" TargetMode="External"/><Relationship Id="rId7" Type="http://schemas.openxmlformats.org/officeDocument/2006/relationships/hyperlink" Target="http://uk.wikipedia.org/w/index.php?title=%D0%95%D0%BB%D1%8C%D0%B2%D1%81%D0%B1%D1%96%D0%BD&amp;action=edit&amp;redlink=1" TargetMode="External"/><Relationship Id="rId12" Type="http://schemas.openxmlformats.org/officeDocument/2006/relationships/image" Target="../media/image2.jpeg"/><Relationship Id="rId2" Type="http://schemas.openxmlformats.org/officeDocument/2006/relationships/hyperlink" Target="http://uk.wikipedia.org/wiki/14_%D1%87%D0%B5%D1%80%D0%B2%D0%BD%D1%8F" TargetMode="External"/><Relationship Id="rId1" Type="http://schemas.openxmlformats.org/officeDocument/2006/relationships/slideLayout" Target="../slideLayouts/slideLayout2.xml"/><Relationship Id="rId6" Type="http://schemas.openxmlformats.org/officeDocument/2006/relationships/hyperlink" Target="http://uk.wikipedia.org/wiki/%D0%90%D1%81%D1%82%D1%80%D0%BE%D0%BD%D0%BE%D0%BC" TargetMode="External"/><Relationship Id="rId11" Type="http://schemas.openxmlformats.org/officeDocument/2006/relationships/hyperlink" Target="http://uk.wikipedia.org/wiki/%D0%95%D0%B4%D0%B2%D1%96%D0%BD_%D0%93%D0%B0%D0%B1%D0%B1%D0%BB" TargetMode="External"/><Relationship Id="rId5" Type="http://schemas.openxmlformats.org/officeDocument/2006/relationships/hyperlink" Target="http://uk.wikipedia.org/wiki/1958" TargetMode="External"/><Relationship Id="rId10" Type="http://schemas.openxmlformats.org/officeDocument/2006/relationships/hyperlink" Target="http://uk.wikipedia.org/wiki/%D0%93%D0%B0%D0%BB%D0%B0%D0%BA%D1%82%D0%B8%D0%BA%D0%B0_%D0%90%D0%BD%D0%B4%D1%80%D0%BE%D0%BC%D0%B5%D0%B4%D0%B8" TargetMode="External"/><Relationship Id="rId4" Type="http://schemas.openxmlformats.org/officeDocument/2006/relationships/hyperlink" Target="http://uk.wikipedia.org/wiki/23_%D0%BA%D0%B2%D1%96%D1%82%D0%BD%D1%8F" TargetMode="External"/><Relationship Id="rId9" Type="http://schemas.openxmlformats.org/officeDocument/2006/relationships/hyperlink" Target="http://uk.wikipedia.org/wiki/%D0%93%D0%B5%D0%B1%D0%B5%D1%80_%D0%94%D1%83%D1%81%D1%82_%D0%9A%D0%B5%D1%80%D1%82%D1%96%D1%8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D0%A1%D0%BE%D0%BD%D1%86%D0%B5" TargetMode="External"/><Relationship Id="rId3" Type="http://schemas.openxmlformats.org/officeDocument/2006/relationships/hyperlink" Target="http://uk.wikipedia.org/wiki/M31" TargetMode="External"/><Relationship Id="rId7" Type="http://schemas.openxmlformats.org/officeDocument/2006/relationships/hyperlink" Target="http://uk.wikipedia.org/wiki/%D0%92%D0%B0%D0%BB%D1%8C%D1%82%D0%B5%D1%80_%D0%91%D0%B0%D0%B0%D0%B4%D0%B5" TargetMode="External"/><Relationship Id="rId2" Type="http://schemas.openxmlformats.org/officeDocument/2006/relationships/hyperlink" Target="http://uk.wikipedia.org/wiki/%D0%9C%D1%96%D1%81%D1%86%D0%B5%D0%B2%D0%B0_%D0%B3%D1%80%D1%83%D0%BF%D0%B0" TargetMode="External"/><Relationship Id="rId1" Type="http://schemas.openxmlformats.org/officeDocument/2006/relationships/slideLayout" Target="../slideLayouts/slideLayout2.xml"/><Relationship Id="rId6" Type="http://schemas.openxmlformats.org/officeDocument/2006/relationships/hyperlink" Target="http://uk.wikipedia.org/wiki/%D0%9A%D1%83%D0%BB%D1%8F%D1%81%D1%82%D0%B5_%D1%81%D0%BA%D1%83%D0%BF%D1%87%D0%B5%D0%BD%D0%BD%D1%8F" TargetMode="External"/><Relationship Id="rId5" Type="http://schemas.openxmlformats.org/officeDocument/2006/relationships/hyperlink" Target="http://uk.wikipedia.org/wiki/%D0%9D%D0%B0%D0%B4%D0%B3%D1%96%D0%B3%D0%B0%D0%BD%D1%82" TargetMode="External"/><Relationship Id="rId4" Type="http://schemas.openxmlformats.org/officeDocument/2006/relationships/hyperlink" Target="http://uk.wikipedia.org/wiki/%D0%9D%D0%BE%D0%B2%D0%B0_%D0%B7%D1%96%D1%80%D0%BA%D0%B0" TargetMode="External"/><Relationship Id="rId9" Type="http://schemas.openxmlformats.org/officeDocument/2006/relationships/hyperlink" Target="http://uk.wikipedia.org/wiki/1334_%D0%9B%D1%83%D0%BD%D0%B4%D0%BC%D0%B0%D1%80%D0%BA%D0%B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1914" TargetMode="External"/><Relationship Id="rId13" Type="http://schemas.openxmlformats.org/officeDocument/2006/relationships/hyperlink" Target="http://uk.wikipedia.org/wiki/%D0%97%D0%B0%D0%B3%D0%B0%D0%BB%D1%8C%D0%BD%D0%B0_%D1%82%D0%B5%D0%BE%D1%80%D1%96%D1%8F_%D0%B2%D1%96%D0%B4%D0%BD%D0%BE%D1%81%D0%BD%D0%BE%D1%81%D1%82%D1%96" TargetMode="External"/><Relationship Id="rId18" Type="http://schemas.openxmlformats.org/officeDocument/2006/relationships/hyperlink" Target="http://uk.wikipedia.org/wiki/%D0%95%D0%BD%D0%B5%D1%80%D0%B3%D1%96%D1%8F" TargetMode="External"/><Relationship Id="rId26" Type="http://schemas.openxmlformats.org/officeDocument/2006/relationships/hyperlink" Target="http://uk.wikipedia.org/wiki/%D0%A1%D1%82%D0%B0%D1%82%D0%B8%D1%81%D1%82%D0%B8%D0%BA%D0%B0_%D0%91%D0%BE%D0%B7%D0%B5-%D0%95%D0%B9%D0%BD%D1%88%D1%82%D0%B5%D0%B9%D0%BD%D0%B0" TargetMode="External"/><Relationship Id="rId3" Type="http://schemas.openxmlformats.org/officeDocument/2006/relationships/hyperlink" Target="http://uk.wikipedia.org/wiki/%D0%9D%D1%96%D0%BC%D0%B5%D1%87%D1%87%D0%B8%D0%BD%D0%B0" TargetMode="External"/><Relationship Id="rId21" Type="http://schemas.openxmlformats.org/officeDocument/2006/relationships/hyperlink" Target="http://uk.wikipedia.org/wiki/%D0%A4%D0%BE%D1%82%D0%BE%D0%B5%D1%84%D0%B5%D0%BA%D1%82" TargetMode="External"/><Relationship Id="rId7" Type="http://schemas.openxmlformats.org/officeDocument/2006/relationships/hyperlink" Target="http://uk.wikipedia.org/wiki/1893" TargetMode="External"/><Relationship Id="rId12" Type="http://schemas.openxmlformats.org/officeDocument/2006/relationships/hyperlink" Target="http://uk.wikipedia.org/wiki/1905" TargetMode="External"/><Relationship Id="rId17" Type="http://schemas.openxmlformats.org/officeDocument/2006/relationships/hyperlink" Target="http://uk.wikipedia.org/wiki/%D0%9C%D0%B0%D1%81%D0%B0" TargetMode="External"/><Relationship Id="rId25" Type="http://schemas.openxmlformats.org/officeDocument/2006/relationships/hyperlink" Target="http://uk.wikipedia.org/wiki/%D0%A4%D0%BB%D1%83%D0%BA%D1%82%D1%83%D0%B0%D1%86%D1%96%D1%8F_(%D1%84%D1%96%D0%B7%D0%B8%D0%BA%D0%B0)" TargetMode="External"/><Relationship Id="rId2" Type="http://schemas.openxmlformats.org/officeDocument/2006/relationships/hyperlink" Target="http://uk.wikipedia.org/wiki/14_%D0%B1%D0%B5%D1%80%D0%B5%D0%B7%D0%BD%D1%8F" TargetMode="External"/><Relationship Id="rId16" Type="http://schemas.openxmlformats.org/officeDocument/2006/relationships/hyperlink" Target="http://uk.wikipedia.org/wiki/%D0%A2%D0%B5%D0%BE%D1%80%D1%96%D1%8F_%D0%B2%D1%96%D0%B4%D0%BD%D0%BE%D1%81%D0%BD%D0%BE%D1%81%D1%82%D1%96" TargetMode="External"/><Relationship Id="rId20" Type="http://schemas.openxmlformats.org/officeDocument/2006/relationships/hyperlink" Target="http://uk.wikipedia.org/wiki/%D0%A4%D0%BE%D1%82%D0%BE%D0%BD" TargetMode="External"/><Relationship Id="rId29"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uk.wikipedia.org/wiki/%D0%A8%D0%B2%D0%B5%D0%B9%D1%86%D0%B0%D1%80%D1%96%D1%8F" TargetMode="External"/><Relationship Id="rId11" Type="http://schemas.openxmlformats.org/officeDocument/2006/relationships/hyperlink" Target="http://uk.wikipedia.org/wiki/%D0%A1%D0%BF%D0%B5%D1%86%D1%96%D0%B0%D0%BB%D1%8C%D0%BD%D0%B0_%D1%82%D0%B5%D0%BE%D1%80%D1%96%D1%8F_%D0%B2%D1%96%D0%B4%D0%BD%D0%BE%D1%81%D0%BD%D0%BE%D1%81%D1%82%D1%96" TargetMode="External"/><Relationship Id="rId24" Type="http://schemas.openxmlformats.org/officeDocument/2006/relationships/hyperlink" Target="http://uk.wikipedia.org/wiki/%D0%91%D1%80%D0%BE%D1%83%D0%BD%D1%96%D0%B2%D1%81%D1%8C%D0%BA%D0%B8%D0%B9_%D1%80%D1%83%D1%85" TargetMode="External"/><Relationship Id="rId5" Type="http://schemas.openxmlformats.org/officeDocument/2006/relationships/hyperlink" Target="http://uk.wikipedia.org/wiki/%D0%84%D0%B2%D1%80%D0%B5%D1%97" TargetMode="External"/><Relationship Id="rId15" Type="http://schemas.openxmlformats.org/officeDocument/2006/relationships/hyperlink" Target="http://uk.wikipedia.org/wiki/1916" TargetMode="External"/><Relationship Id="rId23" Type="http://schemas.openxmlformats.org/officeDocument/2006/relationships/hyperlink" Target="http://uk.wikipedia.org/wiki/%D0%92%D0%B8%D0%BC%D1%83%D1%88%D0%B5%D0%BD%D0%B5_%D0%B2%D0%B8%D0%BF%D1%80%D0%BE%D0%BC%D1%96%D0%BD%D1%8E%D0%B2%D0%B0%D0%BD%D0%BD%D1%8F" TargetMode="External"/><Relationship Id="rId28" Type="http://schemas.openxmlformats.org/officeDocument/2006/relationships/hyperlink" Target="http://uk.wikipedia.org/wiki/%D0%84%D0%B4%D0%B8%D0%BD%D0%B0_%D1%82%D0%B5%D0%BE%D1%80%D1%96%D1%8F_%D0%BF%D0%BE%D0%BB%D1%8F" TargetMode="External"/><Relationship Id="rId10" Type="http://schemas.openxmlformats.org/officeDocument/2006/relationships/hyperlink" Target="http://uk.wikipedia.org/wiki/1933" TargetMode="External"/><Relationship Id="rId19" Type="http://schemas.openxmlformats.org/officeDocument/2006/relationships/hyperlink" Target="http://uk.wikipedia.org/wiki/%D0%9A%D0%B2%D0%B0%D0%BD%D1%82%D0%BE%D0%B2%D0%B0_%D0%BC%D0%B5%D1%85%D0%B0%D0%BD%D1%96%D0%BA%D0%B0" TargetMode="External"/><Relationship Id="rId4" Type="http://schemas.openxmlformats.org/officeDocument/2006/relationships/hyperlink" Target="http://uk.wikipedia.org/wiki/%D0%A3%D0%BB%D1%8C%D0%BC" TargetMode="External"/><Relationship Id="rId9" Type="http://schemas.openxmlformats.org/officeDocument/2006/relationships/hyperlink" Target="http://uk.wikipedia.org/wiki/%D0%A1%D0%A8%D0%90" TargetMode="External"/><Relationship Id="rId14" Type="http://schemas.openxmlformats.org/officeDocument/2006/relationships/hyperlink" Target="http://uk.wikipedia.org/wiki/1907" TargetMode="External"/><Relationship Id="rId22" Type="http://schemas.openxmlformats.org/officeDocument/2006/relationships/hyperlink" Target="http://uk.wikipedia.org/wiki/%D0%A4%D0%BE%D1%82%D0%BE%D1%85%D1%96%D0%BC%D1%96%D1%8F" TargetMode="External"/><Relationship Id="rId27" Type="http://schemas.openxmlformats.org/officeDocument/2006/relationships/hyperlink" Target="http://uk.wikipedia.org/wiki/%D0%9A%D0%BE%D1%81%D0%BC%D0%BE%D0%BB%D0%BE%D0%B3%D1%96%D1%8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ki/1940-%D0%B2%D1%96" TargetMode="External"/><Relationship Id="rId2" Type="http://schemas.openxmlformats.org/officeDocument/2006/relationships/hyperlink" Target="http://uk.wikipedia.org/wiki/%D0%9D%D0%B0%D1%86%D1%96%D0%BE%D0%BD%D0%B0%D0%BB-%D1%81%D0%BE%D1%86%D1%96%D0%B0%D0%BB%D1%96%D0%B7%D0%BC" TargetMode="External"/><Relationship Id="rId1" Type="http://schemas.openxmlformats.org/officeDocument/2006/relationships/slideLayout" Target="../slideLayouts/slideLayout2.xml"/><Relationship Id="rId6" Type="http://schemas.openxmlformats.org/officeDocument/2006/relationships/hyperlink" Target="http://uk.wikipedia.org/wiki/%D0%86%D0%B7%D1%80%D0%B0%D1%97%D0%BB%D1%8C" TargetMode="External"/><Relationship Id="rId5" Type="http://schemas.openxmlformats.org/officeDocument/2006/relationships/hyperlink" Target="http://uk.wikipedia.org/wiki/1940" TargetMode="External"/><Relationship Id="rId4" Type="http://schemas.openxmlformats.org/officeDocument/2006/relationships/hyperlink" Target="http://uk.wikipedia.org/wiki/%D0%AF%D0%B4%D0%B5%D1%80%D0%BD%D0%B0_%D0%B7%D0%B1%D1%80%D0%BE%D1%8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556792"/>
            <a:ext cx="7272808" cy="3168352"/>
          </a:xfrm>
        </p:spPr>
        <p:txBody>
          <a:bodyPr>
            <a:normAutofit/>
          </a:bodyPr>
          <a:lstStyle/>
          <a:p>
            <a:r>
              <a:rPr lang="uk-UA" sz="5400" dirty="0" smtClean="0"/>
              <a:t>НАУКОВЦІ МІЖВОЄННОГО </a:t>
            </a:r>
            <a:r>
              <a:rPr lang="uk-UA" sz="5400" dirty="0" err="1" smtClean="0"/>
              <a:t>ПЕРІОДу</a:t>
            </a:r>
            <a:endParaRPr lang="uk-UA" sz="5400"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Дослідження</a:t>
            </a:r>
            <a:endParaRPr lang="uk-UA" dirty="0"/>
          </a:p>
        </p:txBody>
      </p:sp>
      <p:sp>
        <p:nvSpPr>
          <p:cNvPr id="3" name="Содержимое 2"/>
          <p:cNvSpPr>
            <a:spLocks noGrp="1"/>
          </p:cNvSpPr>
          <p:nvPr>
            <p:ph idx="1"/>
          </p:nvPr>
        </p:nvSpPr>
        <p:spPr/>
        <p:txBody>
          <a:bodyPr>
            <a:normAutofit fontScale="47500" lnSpcReduction="20000"/>
          </a:bodyPr>
          <a:lstStyle/>
          <a:p>
            <a:r>
              <a:rPr lang="uk-UA" sz="3400" b="1" dirty="0" smtClean="0"/>
              <a:t>Спектр абсолютно чорного тіла й зародження квантової механіки</a:t>
            </a:r>
          </a:p>
          <a:p>
            <a:r>
              <a:rPr lang="uk-UA" sz="3400" dirty="0" smtClean="0"/>
              <a:t>Свої дослідження Планк присвячував в основному питанням </a:t>
            </a:r>
            <a:r>
              <a:rPr lang="uk-UA" sz="3400" dirty="0" smtClean="0">
                <a:hlinkClick r:id="rId2" tooltip="Термодинаміка"/>
              </a:rPr>
              <a:t>термодинаміки</a:t>
            </a:r>
            <a:r>
              <a:rPr lang="uk-UA" sz="3400" dirty="0" smtClean="0"/>
              <a:t>. Популярність він здобув після пояснення спектру так званого </a:t>
            </a:r>
            <a:r>
              <a:rPr lang="uk-UA" sz="3400" dirty="0" smtClean="0">
                <a:hlinkClick r:id="rId3" tooltip="Абсолютно чорне тіло"/>
              </a:rPr>
              <a:t>«абсолютно чорного тіла»</a:t>
            </a:r>
            <a:r>
              <a:rPr lang="uk-UA" sz="3400" dirty="0" smtClean="0"/>
              <a:t>. Цим поняттям позначають якийсь предмет, чиє випромінювання залежить тільки від температури і видимої площі поверхні. </a:t>
            </a:r>
            <a:r>
              <a:rPr lang="uk-UA" sz="3400" dirty="0" err="1" smtClean="0"/>
              <a:t>Напротивагу</a:t>
            </a:r>
            <a:r>
              <a:rPr lang="uk-UA" sz="3400" dirty="0" smtClean="0"/>
              <a:t> фізичним уявленням про неперервність всіх процесів, що було основою фізичної картини світу, побудованої </a:t>
            </a:r>
            <a:r>
              <a:rPr lang="uk-UA" sz="3400" dirty="0" smtClean="0">
                <a:hlinkClick r:id="rId4" tooltip="Ісаак Ньютон"/>
              </a:rPr>
              <a:t>Ньютоном</a:t>
            </a:r>
            <a:r>
              <a:rPr lang="uk-UA" sz="3400" dirty="0" smtClean="0"/>
              <a:t> і </a:t>
            </a:r>
            <a:r>
              <a:rPr lang="uk-UA" sz="3400" dirty="0" err="1" smtClean="0">
                <a:hlinkClick r:id="rId5" tooltip="Ґотфрід Вільгельм Лейбніц"/>
              </a:rPr>
              <a:t>Лейбніцем</a:t>
            </a:r>
            <a:r>
              <a:rPr lang="uk-UA" sz="3400" dirty="0" smtClean="0"/>
              <a:t>, Планк увів уявлення про </a:t>
            </a:r>
            <a:r>
              <a:rPr lang="uk-UA" sz="3400" dirty="0" smtClean="0">
                <a:hlinkClick r:id="rId6" tooltip="Квант"/>
              </a:rPr>
              <a:t>квантову</a:t>
            </a:r>
            <a:r>
              <a:rPr lang="uk-UA" sz="3400" dirty="0" smtClean="0"/>
              <a:t> природу випромінювання. А саме, згідно з його теорією </a:t>
            </a:r>
            <a:r>
              <a:rPr lang="uk-UA" sz="3400" dirty="0" smtClean="0">
                <a:hlinkClick r:id="rId7" tooltip="Електромагнітні хвилі"/>
              </a:rPr>
              <a:t>електромагнітні хвилі</a:t>
            </a:r>
            <a:r>
              <a:rPr lang="uk-UA" sz="3400" dirty="0" smtClean="0"/>
              <a:t> випромінюються і поглинаються порціями (квантами) з </a:t>
            </a:r>
            <a:r>
              <a:rPr lang="uk-UA" sz="3400" dirty="0" smtClean="0">
                <a:hlinkClick r:id="rId8" tooltip="Енергія"/>
              </a:rPr>
              <a:t>енергією</a:t>
            </a:r>
            <a:r>
              <a:rPr lang="uk-UA" sz="3400" dirty="0" smtClean="0"/>
              <a:t>, пропорційною </a:t>
            </a:r>
            <a:r>
              <a:rPr lang="uk-UA" sz="3400" dirty="0" smtClean="0">
                <a:hlinkClick r:id="rId9" tooltip="Частота"/>
              </a:rPr>
              <a:t>частоті</a:t>
            </a:r>
            <a:endParaRPr lang="uk-UA" sz="3400" dirty="0" smtClean="0"/>
          </a:p>
          <a:p>
            <a:r>
              <a:rPr lang="uk-UA" sz="3400" dirty="0" smtClean="0"/>
              <a:t>де  — частота випромінювання, а  — коефіцієнт пропорційності, </a:t>
            </a:r>
            <a:r>
              <a:rPr lang="uk-UA" sz="3400" dirty="0" smtClean="0">
                <a:hlinkClick r:id="rId10" tooltip="Фізичні константи"/>
              </a:rPr>
              <a:t>універсальна фізична стала</a:t>
            </a:r>
            <a:r>
              <a:rPr lang="uk-UA" sz="3400" dirty="0" smtClean="0"/>
              <a:t>, яка отримала назву </a:t>
            </a:r>
            <a:r>
              <a:rPr lang="uk-UA" sz="3400" dirty="0" smtClean="0">
                <a:hlinkClick r:id="rId11" tooltip="Стала Планка"/>
              </a:rPr>
              <a:t>сталої Планка</a:t>
            </a:r>
            <a:r>
              <a:rPr lang="uk-UA" sz="3400" dirty="0" smtClean="0"/>
              <a:t>.</a:t>
            </a:r>
          </a:p>
          <a:p>
            <a:r>
              <a:rPr lang="uk-UA" sz="3400" dirty="0" smtClean="0"/>
              <a:t>При </a:t>
            </a:r>
            <a:r>
              <a:rPr lang="uk-UA" sz="3400" dirty="0" smtClean="0">
                <a:hlinkClick r:id="rId12" tooltip="Термодинамічна рівновага"/>
              </a:rPr>
              <a:t>термодинамічній рівновазі</a:t>
            </a:r>
            <a:r>
              <a:rPr lang="uk-UA" sz="3400" dirty="0" smtClean="0"/>
              <a:t> чорного тіла, нагрітого до </a:t>
            </a:r>
            <a:r>
              <a:rPr lang="uk-UA" sz="3400" dirty="0" smtClean="0">
                <a:hlinkClick r:id="rId13" tooltip="Температура"/>
              </a:rPr>
              <a:t>температури</a:t>
            </a:r>
            <a:r>
              <a:rPr lang="uk-UA" sz="3400" dirty="0" smtClean="0"/>
              <a:t> </a:t>
            </a:r>
            <a:r>
              <a:rPr lang="en-US" sz="3400" dirty="0" smtClean="0"/>
              <a:t>T, </a:t>
            </a:r>
            <a:r>
              <a:rPr lang="uk-UA" sz="3400" dirty="0" smtClean="0"/>
              <a:t>із своїм випромінюванням, </a:t>
            </a:r>
            <a:r>
              <a:rPr lang="uk-UA" sz="3400" dirty="0" smtClean="0">
                <a:hlinkClick r:id="rId14" tooltip="Спектр"/>
              </a:rPr>
              <a:t>спектр</a:t>
            </a:r>
            <a:r>
              <a:rPr lang="uk-UA" sz="3400" dirty="0" smtClean="0"/>
              <a:t> випромінювання описується розподілом Планка:</a:t>
            </a:r>
          </a:p>
          <a:p>
            <a:r>
              <a:rPr lang="uk-UA" sz="3400" dirty="0" smtClean="0"/>
              <a:t>,де </a:t>
            </a:r>
            <a:r>
              <a:rPr lang="en-US" sz="3400" i="1" dirty="0" smtClean="0"/>
              <a:t>I(</a:t>
            </a:r>
            <a:r>
              <a:rPr lang="el-GR" sz="3400" i="1" dirty="0" smtClean="0"/>
              <a:t>ν)</a:t>
            </a:r>
            <a:r>
              <a:rPr lang="el-GR" sz="3400" dirty="0" smtClean="0"/>
              <a:t> — </a:t>
            </a:r>
            <a:r>
              <a:rPr lang="uk-UA" sz="3400" dirty="0" smtClean="0">
                <a:hlinkClick r:id="rId8" tooltip="Енергія"/>
              </a:rPr>
              <a:t>енергія</a:t>
            </a:r>
            <a:r>
              <a:rPr lang="uk-UA" sz="3400" dirty="0" smtClean="0"/>
              <a:t>, яка з одиниці площі в одиницю часу випромінюється в частотному діапазоні між </a:t>
            </a:r>
            <a:r>
              <a:rPr lang="el-GR" sz="3400" i="1" dirty="0" smtClean="0"/>
              <a:t>ν</a:t>
            </a:r>
            <a:r>
              <a:rPr lang="el-GR" sz="3400" dirty="0" smtClean="0"/>
              <a:t> </a:t>
            </a:r>
            <a:r>
              <a:rPr lang="uk-UA" sz="3400" dirty="0" smtClean="0"/>
              <a:t>і </a:t>
            </a:r>
            <a:r>
              <a:rPr lang="el-GR" sz="3400" i="1" dirty="0" smtClean="0"/>
              <a:t>ν</a:t>
            </a:r>
            <a:r>
              <a:rPr lang="el-GR" sz="3400" dirty="0" smtClean="0"/>
              <a:t>+</a:t>
            </a:r>
            <a:r>
              <a:rPr lang="en-US" sz="3400" dirty="0" smtClean="0"/>
              <a:t>d</a:t>
            </a:r>
            <a:r>
              <a:rPr lang="el-GR" sz="3400" i="1" dirty="0" smtClean="0"/>
              <a:t>ν</a:t>
            </a:r>
            <a:r>
              <a:rPr lang="el-GR" sz="3400" dirty="0" smtClean="0"/>
              <a:t> </a:t>
            </a:r>
            <a:r>
              <a:rPr lang="uk-UA" sz="3400" dirty="0" smtClean="0"/>
              <a:t>у просторовий кут ; </a:t>
            </a:r>
            <a:r>
              <a:rPr lang="en-US" sz="3400" i="1" dirty="0" smtClean="0"/>
              <a:t>c</a:t>
            </a:r>
            <a:r>
              <a:rPr lang="en-US" sz="3400" dirty="0" smtClean="0"/>
              <a:t> — </a:t>
            </a:r>
            <a:r>
              <a:rPr lang="uk-UA" sz="3400" dirty="0" smtClean="0">
                <a:hlinkClick r:id="rId15" tooltip="Швидкість світла"/>
              </a:rPr>
              <a:t>швидкість світла</a:t>
            </a:r>
            <a:r>
              <a:rPr lang="uk-UA" sz="3400" dirty="0" smtClean="0"/>
              <a:t>, </a:t>
            </a:r>
            <a:r>
              <a:rPr lang="en-US" sz="3400" i="1" dirty="0" smtClean="0"/>
              <a:t>k</a:t>
            </a:r>
            <a:r>
              <a:rPr lang="en-US" sz="3400" dirty="0" smtClean="0"/>
              <a:t> — </a:t>
            </a:r>
            <a:r>
              <a:rPr lang="uk-UA" sz="3400" dirty="0" smtClean="0">
                <a:hlinkClick r:id="rId16" tooltip="Стала Больцмана"/>
              </a:rPr>
              <a:t>стала </a:t>
            </a:r>
            <a:r>
              <a:rPr lang="uk-UA" sz="3400" dirty="0" err="1" smtClean="0">
                <a:hlinkClick r:id="rId16" tooltip="Стала Больцмана"/>
              </a:rPr>
              <a:t>Больцмана</a:t>
            </a:r>
            <a:r>
              <a:rPr lang="uk-UA" sz="3400" dirty="0" smtClean="0"/>
              <a:t>.</a:t>
            </a:r>
          </a:p>
          <a:p>
            <a:endParaRPr lang="uk-UA" dirty="0"/>
          </a:p>
        </p:txBody>
      </p:sp>
      <p:pic>
        <p:nvPicPr>
          <p:cNvPr id="4" name="Picture 2" descr="C:\Users\РУСЛАН\Desktop\images.jpg"/>
          <p:cNvPicPr>
            <a:picLocks noChangeAspect="1" noChangeArrowheads="1"/>
          </p:cNvPicPr>
          <p:nvPr/>
        </p:nvPicPr>
        <p:blipFill>
          <a:blip r:embed="rId17" cstate="print"/>
          <a:srcRect/>
          <a:stretch>
            <a:fillRect/>
          </a:stretch>
        </p:blipFill>
        <p:spPr bwMode="auto">
          <a:xfrm>
            <a:off x="6191672" y="0"/>
            <a:ext cx="2952328" cy="155679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Дослідження</a:t>
            </a:r>
            <a:endParaRPr lang="uk-UA" dirty="0"/>
          </a:p>
        </p:txBody>
      </p:sp>
      <p:sp>
        <p:nvSpPr>
          <p:cNvPr id="3" name="Содержимое 2"/>
          <p:cNvSpPr>
            <a:spLocks noGrp="1"/>
          </p:cNvSpPr>
          <p:nvPr>
            <p:ph idx="1"/>
          </p:nvPr>
        </p:nvSpPr>
        <p:spPr/>
        <p:txBody>
          <a:bodyPr>
            <a:normAutofit fontScale="92500"/>
          </a:bodyPr>
          <a:lstStyle/>
          <a:p>
            <a:r>
              <a:rPr lang="uk-UA" sz="1800" dirty="0" smtClean="0"/>
              <a:t>За своєю природою Планк був консерватором. Він </a:t>
            </a:r>
            <a:r>
              <a:rPr lang="uk-UA" sz="1800" dirty="0" err="1" smtClean="0"/>
              <a:t>працювавв</a:t>
            </a:r>
            <a:r>
              <a:rPr lang="uk-UA" sz="1800" dirty="0" smtClean="0"/>
              <a:t> над поясненням результатів експериментального вимірювання випромінювання абсолютно-чорного тіла. До того Вільгельм Він отримав формулу, що добре описувала спектр при високих частотах, а </a:t>
            </a:r>
            <a:r>
              <a:rPr lang="uk-UA" sz="1800" dirty="0" smtClean="0">
                <a:hlinkClick r:id="rId2" tooltip="Закон Релея-Джинса"/>
              </a:rPr>
              <a:t>закон </a:t>
            </a:r>
            <a:r>
              <a:rPr lang="uk-UA" sz="1800" dirty="0" err="1" smtClean="0">
                <a:hlinkClick r:id="rId2" tooltip="Закон Релея-Джинса"/>
              </a:rPr>
              <a:t>Релея-Джинса</a:t>
            </a:r>
            <a:r>
              <a:rPr lang="uk-UA" sz="1800" dirty="0" smtClean="0"/>
              <a:t> добре описував спектр при малих частотах, проте призводив до </a:t>
            </a:r>
            <a:r>
              <a:rPr lang="uk-UA" sz="1800" dirty="0" smtClean="0">
                <a:hlinkClick r:id="rId3" tooltip="Ультрафіолетова катастрофа"/>
              </a:rPr>
              <a:t>ультрафіолетової катастрофи</a:t>
            </a:r>
            <a:r>
              <a:rPr lang="uk-UA" sz="1800" dirty="0" smtClean="0"/>
              <a:t> при високих. Планку вдалося отримати формулу, що давала описувала весь спектр, однак це була тільки емпірична залежність. Намагаючись знайти їй теоретичне обґрунтування Планк звернувся до статистичної фізики. Йому довелося припустити, що світло випромінюється порціями з енергією, пропорційною частоті. Спочатку Планк сприйняв це тільки як формальне припущення. Це припущення суперечило його поглядам на світ. У наступні роки він намагався знайти пояснення, але безуспішно. Однак, він не бачив іншого виходу: саме така формула описувала експериментальний спектр, і отримати її можна було тільки зробивши припущення про кванти енергії.</a:t>
            </a:r>
          </a:p>
          <a:p>
            <a:endParaRPr lang="uk-UA" dirty="0" smtClean="0"/>
          </a:p>
          <a:p>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395536" y="1268760"/>
            <a:ext cx="61664" cy="148878"/>
          </a:xfrm>
        </p:spPr>
        <p:txBody>
          <a:bodyPr>
            <a:normAutofit fontScale="90000"/>
          </a:bodyPr>
          <a:lstStyle/>
          <a:p>
            <a:endParaRPr lang="uk-UA" dirty="0"/>
          </a:p>
        </p:txBody>
      </p:sp>
      <p:sp>
        <p:nvSpPr>
          <p:cNvPr id="3" name="Содержимое 2"/>
          <p:cNvSpPr>
            <a:spLocks noGrp="1"/>
          </p:cNvSpPr>
          <p:nvPr>
            <p:ph idx="1"/>
          </p:nvPr>
        </p:nvSpPr>
        <p:spPr>
          <a:xfrm>
            <a:off x="457200" y="476672"/>
            <a:ext cx="7467600" cy="5649491"/>
          </a:xfrm>
        </p:spPr>
        <p:txBody>
          <a:bodyPr/>
          <a:lstStyle/>
          <a:p>
            <a:endParaRPr lang="uk-UA" dirty="0"/>
          </a:p>
        </p:txBody>
      </p:sp>
      <p:pic>
        <p:nvPicPr>
          <p:cNvPr id="8194" name="Picture 2" descr="C:\Users\РУСЛАН\Desktop\120px-MaxPlanck_2DM_grau.jpg"/>
          <p:cNvPicPr>
            <a:picLocks noChangeAspect="1" noChangeArrowheads="1"/>
          </p:cNvPicPr>
          <p:nvPr/>
        </p:nvPicPr>
        <p:blipFill>
          <a:blip r:embed="rId2" cstate="print"/>
          <a:srcRect/>
          <a:stretch>
            <a:fillRect/>
          </a:stretch>
        </p:blipFill>
        <p:spPr bwMode="auto">
          <a:xfrm>
            <a:off x="467544" y="476672"/>
            <a:ext cx="2883297" cy="2883297"/>
          </a:xfrm>
          <a:prstGeom prst="rect">
            <a:avLst/>
          </a:prstGeom>
          <a:noFill/>
        </p:spPr>
      </p:pic>
      <p:pic>
        <p:nvPicPr>
          <p:cNvPr id="8196" name="Picture 4" descr="C:\Users\РУСЛАН\Desktop\90px-Gedenktafel_Max_Planck_HU.jpg"/>
          <p:cNvPicPr>
            <a:picLocks noChangeAspect="1" noChangeArrowheads="1"/>
          </p:cNvPicPr>
          <p:nvPr/>
        </p:nvPicPr>
        <p:blipFill>
          <a:blip r:embed="rId3" cstate="print"/>
          <a:srcRect/>
          <a:stretch>
            <a:fillRect/>
          </a:stretch>
        </p:blipFill>
        <p:spPr bwMode="auto">
          <a:xfrm>
            <a:off x="4427984" y="476672"/>
            <a:ext cx="3491781" cy="395043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467600" cy="1143000"/>
          </a:xfrm>
        </p:spPr>
        <p:txBody>
          <a:bodyPr>
            <a:normAutofit fontScale="90000"/>
          </a:bodyPr>
          <a:lstStyle/>
          <a:p>
            <a:pPr algn="ctr"/>
            <a:r>
              <a:rPr lang="uk-UA" b="1" i="1" dirty="0" smtClean="0">
                <a:latin typeface="Times New Roman" pitchFamily="18" charset="0"/>
                <a:cs typeface="Times New Roman" pitchFamily="18" charset="0"/>
              </a:rPr>
              <a:t>          </a:t>
            </a:r>
            <a:r>
              <a:rPr lang="uk-UA" sz="7300" b="1" i="1" dirty="0" err="1" smtClean="0">
                <a:latin typeface="Times New Roman" pitchFamily="18" charset="0"/>
                <a:cs typeface="Times New Roman" pitchFamily="18" charset="0"/>
              </a:rPr>
              <a:t>Кнут</a:t>
            </a:r>
            <a:r>
              <a:rPr lang="uk-UA" sz="7300" b="1" i="1" dirty="0" smtClean="0">
                <a:latin typeface="Times New Roman" pitchFamily="18" charset="0"/>
                <a:cs typeface="Times New Roman" pitchFamily="18" charset="0"/>
              </a:rPr>
              <a:t> </a:t>
            </a:r>
            <a:r>
              <a:rPr lang="uk-UA" sz="7300" b="1" i="1" dirty="0" err="1" smtClean="0">
                <a:latin typeface="Times New Roman" pitchFamily="18" charset="0"/>
                <a:cs typeface="Times New Roman" pitchFamily="18" charset="0"/>
              </a:rPr>
              <a:t>Лундмарк</a:t>
            </a:r>
            <a:r>
              <a:rPr lang="uk-UA" sz="7300" dirty="0" smtClean="0"/>
              <a:t/>
            </a:r>
            <a:br>
              <a:rPr lang="uk-UA" sz="7300" dirty="0" smtClean="0"/>
            </a:br>
            <a:endParaRPr lang="uk-UA" sz="7300" dirty="0"/>
          </a:p>
        </p:txBody>
      </p:sp>
      <p:pic>
        <p:nvPicPr>
          <p:cNvPr id="1026" name="Picture 2" descr="C:\Users\РУСЛАН\Desktop\25043_original.jpg"/>
          <p:cNvPicPr>
            <a:picLocks noChangeAspect="1" noChangeArrowheads="1"/>
          </p:cNvPicPr>
          <p:nvPr/>
        </p:nvPicPr>
        <p:blipFill>
          <a:blip r:embed="rId2" cstate="print"/>
          <a:srcRect/>
          <a:stretch>
            <a:fillRect/>
          </a:stretch>
        </p:blipFill>
        <p:spPr bwMode="auto">
          <a:xfrm>
            <a:off x="1691680" y="1628800"/>
            <a:ext cx="6264696" cy="4779382"/>
          </a:xfrm>
          <a:prstGeom prst="rect">
            <a:avLst/>
          </a:prstGeom>
          <a:noFill/>
        </p:spPr>
      </p:pic>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2">
                    <a:lumMod val="60000"/>
                    <a:lumOff val="40000"/>
                  </a:schemeClr>
                </a:solidFill>
              </a:rPr>
              <a:t>               Біографія</a:t>
            </a:r>
            <a:endParaRPr lang="uk-UA" dirty="0">
              <a:solidFill>
                <a:schemeClr val="accent2">
                  <a:lumMod val="60000"/>
                  <a:lumOff val="40000"/>
                </a:schemeClr>
              </a:solidFill>
            </a:endParaRPr>
          </a:p>
        </p:txBody>
      </p:sp>
      <p:sp>
        <p:nvSpPr>
          <p:cNvPr id="3" name="Содержимое 2"/>
          <p:cNvSpPr>
            <a:spLocks noGrp="1"/>
          </p:cNvSpPr>
          <p:nvPr>
            <p:ph idx="1"/>
          </p:nvPr>
        </p:nvSpPr>
        <p:spPr/>
        <p:txBody>
          <a:bodyPr>
            <a:normAutofit fontScale="55000" lnSpcReduction="20000"/>
          </a:bodyPr>
          <a:lstStyle/>
          <a:p>
            <a:endParaRPr lang="uk-UA" b="1" dirty="0" smtClean="0"/>
          </a:p>
          <a:p>
            <a:endParaRPr lang="uk-UA" b="1" dirty="0" smtClean="0"/>
          </a:p>
          <a:p>
            <a:pPr>
              <a:buNone/>
            </a:pPr>
            <a:r>
              <a:rPr lang="uk-UA" b="1" dirty="0" err="1" smtClean="0"/>
              <a:t>Кнут</a:t>
            </a:r>
            <a:r>
              <a:rPr lang="uk-UA" b="1" dirty="0" smtClean="0"/>
              <a:t> </a:t>
            </a:r>
            <a:r>
              <a:rPr lang="uk-UA" b="1" dirty="0" smtClean="0"/>
              <a:t>Еміль </a:t>
            </a:r>
            <a:r>
              <a:rPr lang="uk-UA" b="1" dirty="0" err="1" smtClean="0"/>
              <a:t>Лундмарк</a:t>
            </a:r>
            <a:r>
              <a:rPr lang="uk-UA" dirty="0" smtClean="0"/>
              <a:t> </a:t>
            </a:r>
            <a:r>
              <a:rPr lang="uk-UA" dirty="0" smtClean="0"/>
              <a:t>(</a:t>
            </a:r>
            <a:r>
              <a:rPr lang="en-US" dirty="0" smtClean="0"/>
              <a:t> </a:t>
            </a:r>
            <a:r>
              <a:rPr lang="en-US" dirty="0" smtClean="0">
                <a:hlinkClick r:id="rId2" tooltip="14 червня"/>
              </a:rPr>
              <a:t>14 </a:t>
            </a:r>
            <a:r>
              <a:rPr lang="uk-UA" dirty="0" smtClean="0">
                <a:hlinkClick r:id="rId2" tooltip="14 червня"/>
              </a:rPr>
              <a:t>червня</a:t>
            </a:r>
            <a:r>
              <a:rPr lang="uk-UA" dirty="0" smtClean="0"/>
              <a:t> </a:t>
            </a:r>
            <a:r>
              <a:rPr lang="uk-UA" dirty="0" smtClean="0">
                <a:hlinkClick r:id="rId3" tooltip="1889"/>
              </a:rPr>
              <a:t>1889</a:t>
            </a:r>
            <a:r>
              <a:rPr lang="uk-UA" dirty="0" smtClean="0"/>
              <a:t> – </a:t>
            </a:r>
            <a:r>
              <a:rPr lang="uk-UA" dirty="0" smtClean="0">
                <a:hlinkClick r:id="rId4" tooltip="23 квітня"/>
              </a:rPr>
              <a:t>23 квітня</a:t>
            </a:r>
            <a:r>
              <a:rPr lang="uk-UA" dirty="0" smtClean="0"/>
              <a:t> </a:t>
            </a:r>
            <a:r>
              <a:rPr lang="uk-UA" dirty="0" smtClean="0">
                <a:hlinkClick r:id="rId5" tooltip="1958"/>
              </a:rPr>
              <a:t>1958</a:t>
            </a:r>
            <a:r>
              <a:rPr lang="uk-UA" dirty="0" smtClean="0"/>
              <a:t>) — шведський </a:t>
            </a:r>
            <a:r>
              <a:rPr lang="uk-UA" dirty="0" smtClean="0">
                <a:hlinkClick r:id="rId6" tooltip="Астроном"/>
              </a:rPr>
              <a:t>астроном</a:t>
            </a:r>
            <a:r>
              <a:rPr lang="uk-UA" dirty="0" smtClean="0"/>
              <a:t>.</a:t>
            </a:r>
          </a:p>
          <a:p>
            <a:r>
              <a:rPr lang="uk-UA" dirty="0" smtClean="0"/>
              <a:t>Народився в </a:t>
            </a:r>
            <a:r>
              <a:rPr lang="uk-UA" dirty="0" err="1" smtClean="0">
                <a:hlinkClick r:id="rId7" tooltip="Ельвсбін (ще не написана)"/>
              </a:rPr>
              <a:t>Ельвсбіні</a:t>
            </a:r>
            <a:r>
              <a:rPr lang="uk-UA" dirty="0" smtClean="0"/>
              <a:t>. Закінчив університет в </a:t>
            </a:r>
            <a:r>
              <a:rPr lang="uk-UA" dirty="0" err="1" smtClean="0">
                <a:hlinkClick r:id="rId8" tooltip="Упсала"/>
              </a:rPr>
              <a:t>Упсалі</a:t>
            </a:r>
            <a:r>
              <a:rPr lang="uk-UA" dirty="0" smtClean="0"/>
              <a:t>. Працював там до 1929 року, коли змінив К.В.</a:t>
            </a:r>
            <a:r>
              <a:rPr lang="uk-UA" dirty="0" err="1" smtClean="0"/>
              <a:t>Шарльє</a:t>
            </a:r>
            <a:r>
              <a:rPr lang="uk-UA" dirty="0" smtClean="0"/>
              <a:t> на посаді професора астрономії </a:t>
            </a:r>
            <a:r>
              <a:rPr lang="uk-UA" dirty="0" err="1" smtClean="0"/>
              <a:t>Лундського</a:t>
            </a:r>
            <a:r>
              <a:rPr lang="uk-UA" dirty="0" smtClean="0"/>
              <a:t> університету та директора обсерваторії цього університету.</a:t>
            </a:r>
          </a:p>
          <a:p>
            <a:r>
              <a:rPr lang="uk-UA" dirty="0" smtClean="0"/>
              <a:t>Наукові роботи присвячені галактичній і позагалактичній астрономії. Деякі результати, отримані </a:t>
            </a:r>
            <a:r>
              <a:rPr lang="uk-UA" dirty="0" err="1" smtClean="0"/>
              <a:t>Лундмарком</a:t>
            </a:r>
            <a:r>
              <a:rPr lang="uk-UA" dirty="0" smtClean="0"/>
              <a:t> в цій галузі, визначили пізніші відкриття, які революціонізували наші уявлення про Галактику та природу спіральних туманностей. У дискусії про спіральні туманності він разом з </a:t>
            </a:r>
            <a:r>
              <a:rPr lang="uk-UA" dirty="0" smtClean="0">
                <a:hlinkClick r:id="rId9" tooltip="Гебер Дуст Кертіс"/>
              </a:rPr>
              <a:t>Г. </a:t>
            </a:r>
            <a:r>
              <a:rPr lang="uk-UA" dirty="0" err="1" smtClean="0">
                <a:hlinkClick r:id="rId9" tooltip="Гебер Дуст Кертіс"/>
              </a:rPr>
              <a:t>Кертісом</a:t>
            </a:r>
            <a:r>
              <a:rPr lang="uk-UA" dirty="0" smtClean="0"/>
              <a:t> був переконаним прихильником погляду про їх позагалактичну природу. 1919 року, вивчаючи нові зірки, що спалахнули в </a:t>
            </a:r>
            <a:r>
              <a:rPr lang="uk-UA" dirty="0" smtClean="0">
                <a:hlinkClick r:id="rId10" tooltip="Галактика Андромеди"/>
              </a:rPr>
              <a:t>галактиці Андромеди</a:t>
            </a:r>
            <a:r>
              <a:rPr lang="uk-UA" dirty="0" smtClean="0"/>
              <a:t>, </a:t>
            </a:r>
            <a:r>
              <a:rPr lang="uk-UA" dirty="0" err="1" smtClean="0"/>
              <a:t>Лундмарк</a:t>
            </a:r>
            <a:r>
              <a:rPr lang="uk-UA" dirty="0" smtClean="0"/>
              <a:t> визначив відстань до цієї туманності і отримав значення, близьке до знайденого </a:t>
            </a:r>
            <a:r>
              <a:rPr lang="uk-UA" dirty="0" smtClean="0">
                <a:hlinkClick r:id="rId11" tooltip="Едвін Габбл"/>
              </a:rPr>
              <a:t>Е.П.</a:t>
            </a:r>
            <a:r>
              <a:rPr lang="uk-UA" dirty="0" err="1" smtClean="0">
                <a:hlinkClick r:id="rId11" tooltip="Едвін Габбл"/>
              </a:rPr>
              <a:t>Габблом</a:t>
            </a:r>
            <a:r>
              <a:rPr lang="uk-UA" dirty="0" smtClean="0"/>
              <a:t> кілька років потому. У тому ж році запропонував метод визначення відстаней до спіральних туманностей за їх кутовими розмірами. </a:t>
            </a:r>
            <a:endParaRPr lang="uk-UA" dirty="0"/>
          </a:p>
        </p:txBody>
      </p:sp>
      <p:pic>
        <p:nvPicPr>
          <p:cNvPr id="2050" name="Picture 2" descr="C:\Users\РУСЛАН\Desktop\Portrait_of_swedish_professor_Knut_Lundmark_as_student_1908.jpg"/>
          <p:cNvPicPr>
            <a:picLocks noChangeAspect="1" noChangeArrowheads="1"/>
          </p:cNvPicPr>
          <p:nvPr/>
        </p:nvPicPr>
        <p:blipFill>
          <a:blip r:embed="rId12" cstate="print"/>
          <a:srcRect/>
          <a:stretch>
            <a:fillRect/>
          </a:stretch>
        </p:blipFill>
        <p:spPr bwMode="auto">
          <a:xfrm>
            <a:off x="7164288" y="0"/>
            <a:ext cx="1691680" cy="256923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836712"/>
            <a:ext cx="7467600" cy="4525963"/>
          </a:xfrm>
        </p:spPr>
        <p:txBody>
          <a:bodyPr>
            <a:normAutofit fontScale="55000" lnSpcReduction="20000"/>
          </a:bodyPr>
          <a:lstStyle/>
          <a:p>
            <a:pPr>
              <a:buNone/>
            </a:pPr>
            <a:r>
              <a:rPr lang="uk-UA" sz="3200" dirty="0" smtClean="0"/>
              <a:t> Провів </a:t>
            </a:r>
            <a:r>
              <a:rPr lang="uk-UA" sz="3200" dirty="0" smtClean="0"/>
              <a:t>(1926-1928) статистичне дослідження подвійних і кратних галактик; на підставі вивчення справжнього розподілу галактик у просторі першим дійшов висновку про існування </a:t>
            </a:r>
            <a:r>
              <a:rPr lang="uk-UA" sz="3200" dirty="0" smtClean="0">
                <a:hlinkClick r:id="rId2" tooltip="Місцева група"/>
              </a:rPr>
              <a:t>Місцевої групи галактик</a:t>
            </a:r>
            <a:r>
              <a:rPr lang="uk-UA" sz="3200" dirty="0" smtClean="0"/>
              <a:t> і визначив розташування «екватора» цієї групи. 1946 року з аналізу відстані до</a:t>
            </a:r>
            <a:r>
              <a:rPr lang="en-US" sz="3200" dirty="0" smtClean="0">
                <a:hlinkClick r:id="rId3" tooltip="M31"/>
              </a:rPr>
              <a:t>M31</a:t>
            </a:r>
            <a:r>
              <a:rPr lang="en-US" sz="3200" dirty="0" smtClean="0"/>
              <a:t>, </a:t>
            </a:r>
            <a:r>
              <a:rPr lang="uk-UA" sz="3200" dirty="0" smtClean="0"/>
              <a:t>отриманого за великою </a:t>
            </a:r>
            <a:r>
              <a:rPr lang="uk-UA" sz="3200" dirty="0" err="1" smtClean="0"/>
              <a:t>кількістью</a:t>
            </a:r>
            <a:r>
              <a:rPr lang="uk-UA" sz="3200" dirty="0" smtClean="0"/>
              <a:t> </a:t>
            </a:r>
            <a:r>
              <a:rPr lang="uk-UA" sz="3200" dirty="0" smtClean="0">
                <a:hlinkClick r:id="rId4" tooltip="Нова зірка"/>
              </a:rPr>
              <a:t>нових зір</a:t>
            </a:r>
            <a:r>
              <a:rPr lang="uk-UA" sz="3200" dirty="0" smtClean="0"/>
              <a:t>, блакитних </a:t>
            </a:r>
            <a:r>
              <a:rPr lang="uk-UA" sz="3200" dirty="0" smtClean="0">
                <a:hlinkClick r:id="rId5" tooltip="Надгігант"/>
              </a:rPr>
              <a:t>надгігантів</a:t>
            </a:r>
            <a:r>
              <a:rPr lang="uk-UA" sz="3200" dirty="0" smtClean="0"/>
              <a:t> та </a:t>
            </a:r>
            <a:r>
              <a:rPr lang="uk-UA" sz="3200" dirty="0" smtClean="0">
                <a:hlinkClick r:id="rId6" tooltip="Кулясте скупчення"/>
              </a:rPr>
              <a:t>кулястих скупчень</a:t>
            </a:r>
            <a:r>
              <a:rPr lang="uk-UA" sz="3200" dirty="0" smtClean="0"/>
              <a:t>, зробив висновок про необхідність перегляду шкали позагалактичних відстаней (це питання остаточно вирішено </a:t>
            </a:r>
            <a:r>
              <a:rPr lang="uk-UA" sz="3200" dirty="0" smtClean="0">
                <a:hlinkClick r:id="rId7" tooltip="Вальтер Бааде"/>
              </a:rPr>
              <a:t>В.Г.</a:t>
            </a:r>
            <a:r>
              <a:rPr lang="uk-UA" sz="3200" dirty="0" err="1" smtClean="0">
                <a:hlinkClick r:id="rId7" tooltip="Вальтер Бааде"/>
              </a:rPr>
              <a:t>В.Бааде</a:t>
            </a:r>
            <a:r>
              <a:rPr lang="uk-UA" sz="3200" dirty="0" smtClean="0"/>
              <a:t> 1952 року). </a:t>
            </a:r>
            <a:r>
              <a:rPr lang="uk-UA" sz="3200" dirty="0" err="1" smtClean="0"/>
              <a:t>Лундмарк</a:t>
            </a:r>
            <a:r>
              <a:rPr lang="uk-UA" sz="3200" dirty="0" smtClean="0"/>
              <a:t> одним з перших отримав наочні свідчення обертання Галактики. 1919 року він довів, що відносно кулястих скупчень та позагалактичних туманностей </a:t>
            </a:r>
            <a:r>
              <a:rPr lang="uk-UA" sz="3200" dirty="0" smtClean="0">
                <a:hlinkClick r:id="rId8" tooltip="Сонце"/>
              </a:rPr>
              <a:t>Сонце</a:t>
            </a:r>
            <a:r>
              <a:rPr lang="uk-UA" sz="3200" dirty="0" smtClean="0"/>
              <a:t> рухається в площині Чумацького Шляху; 1924 року визначив, що цей рух відбувається під прямим кутом до напряму на галактичний центр, і висловив припущення про обертання Сонця і найближчих до нього зір навколо цього центру галактики.</a:t>
            </a:r>
          </a:p>
          <a:p>
            <a:r>
              <a:rPr lang="uk-UA" sz="3200" dirty="0" smtClean="0"/>
              <a:t>На його честь названо астероїд </a:t>
            </a:r>
            <a:r>
              <a:rPr lang="uk-UA" sz="3200" dirty="0" smtClean="0">
                <a:hlinkClick r:id="rId9" tooltip="1334 Лундмарка"/>
              </a:rPr>
              <a:t>1334 </a:t>
            </a:r>
            <a:r>
              <a:rPr lang="uk-UA" sz="3200" dirty="0" err="1" smtClean="0">
                <a:hlinkClick r:id="rId9" tooltip="1334 Лундмарка"/>
              </a:rPr>
              <a:t>Лундмарка</a:t>
            </a:r>
            <a:r>
              <a:rPr lang="uk-UA" sz="3200" dirty="0" smtClean="0"/>
              <a:t>.</a:t>
            </a:r>
          </a:p>
          <a:p>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mtClean="0">
                <a:solidFill>
                  <a:schemeClr val="accent2">
                    <a:lumMod val="60000"/>
                    <a:lumOff val="40000"/>
                  </a:schemeClr>
                </a:solidFill>
              </a:rPr>
              <a:t>Эйнштейн </a:t>
            </a:r>
            <a:r>
              <a:rPr lang="ru-RU" dirty="0" smtClean="0">
                <a:solidFill>
                  <a:schemeClr val="accent2">
                    <a:lumMod val="60000"/>
                    <a:lumOff val="40000"/>
                  </a:schemeClr>
                </a:solidFill>
              </a:rPr>
              <a:t>Альберт</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0000" lnSpcReduction="20000"/>
          </a:bodyPr>
          <a:lstStyle/>
          <a:p>
            <a:r>
              <a:rPr lang="uk-UA" dirty="0" smtClean="0"/>
              <a:t>       Альберт </a:t>
            </a:r>
            <a:r>
              <a:rPr lang="uk-UA" dirty="0" smtClean="0"/>
              <a:t>Ейнштейн народився </a:t>
            </a:r>
            <a:r>
              <a:rPr lang="uk-UA" dirty="0" smtClean="0">
                <a:hlinkClick r:id="rId2" tooltip="14 березня"/>
              </a:rPr>
              <a:t>14 березня</a:t>
            </a:r>
            <a:r>
              <a:rPr lang="uk-UA" dirty="0" smtClean="0"/>
              <a:t> 1879 року в </a:t>
            </a:r>
            <a:r>
              <a:rPr lang="uk-UA" dirty="0" smtClean="0">
                <a:hlinkClick r:id="rId3" tooltip="Німеччина"/>
              </a:rPr>
              <a:t>німецькому</a:t>
            </a:r>
            <a:r>
              <a:rPr lang="uk-UA" dirty="0" smtClean="0"/>
              <a:t> місті </a:t>
            </a:r>
            <a:r>
              <a:rPr lang="uk-UA" dirty="0" err="1" smtClean="0">
                <a:hlinkClick r:id="rId4" tooltip="Ульм"/>
              </a:rPr>
              <a:t>Ульм</a:t>
            </a:r>
            <a:r>
              <a:rPr lang="uk-UA" dirty="0" smtClean="0"/>
              <a:t> в </a:t>
            </a:r>
            <a:r>
              <a:rPr lang="uk-UA" dirty="0" smtClean="0">
                <a:hlinkClick r:id="rId5" tooltip="Євреї"/>
              </a:rPr>
              <a:t>єврейській</a:t>
            </a:r>
            <a:r>
              <a:rPr lang="uk-UA" dirty="0" smtClean="0"/>
              <a:t> родині. Мешкав у </a:t>
            </a:r>
            <a:r>
              <a:rPr lang="uk-UA" dirty="0" smtClean="0">
                <a:hlinkClick r:id="rId6" tooltip="Швейцарія"/>
              </a:rPr>
              <a:t>Швейцарії</a:t>
            </a:r>
            <a:r>
              <a:rPr lang="uk-UA" dirty="0" smtClean="0"/>
              <a:t> (з </a:t>
            </a:r>
            <a:r>
              <a:rPr lang="uk-UA" dirty="0" smtClean="0">
                <a:hlinkClick r:id="rId7" tooltip="1893"/>
              </a:rPr>
              <a:t>1893</a:t>
            </a:r>
            <a:r>
              <a:rPr lang="uk-UA" dirty="0" smtClean="0"/>
              <a:t>), </a:t>
            </a:r>
            <a:r>
              <a:rPr lang="uk-UA" dirty="0" smtClean="0">
                <a:hlinkClick r:id="rId3" tooltip="Німеччина"/>
              </a:rPr>
              <a:t>Німеччині</a:t>
            </a:r>
            <a:r>
              <a:rPr lang="uk-UA" dirty="0" smtClean="0"/>
              <a:t> (з </a:t>
            </a:r>
            <a:r>
              <a:rPr lang="uk-UA" dirty="0" smtClean="0">
                <a:hlinkClick r:id="rId8" tooltip="1914"/>
              </a:rPr>
              <a:t>1914</a:t>
            </a:r>
            <a:r>
              <a:rPr lang="uk-UA" dirty="0" smtClean="0"/>
              <a:t>) і </a:t>
            </a:r>
            <a:r>
              <a:rPr lang="uk-UA" dirty="0" smtClean="0">
                <a:hlinkClick r:id="rId9" tooltip="США"/>
              </a:rPr>
              <a:t>США</a:t>
            </a:r>
            <a:r>
              <a:rPr lang="uk-UA" dirty="0" smtClean="0"/>
              <a:t> (з</a:t>
            </a:r>
            <a:r>
              <a:rPr lang="uk-UA" dirty="0" smtClean="0">
                <a:hlinkClick r:id="rId10" tooltip="1933"/>
              </a:rPr>
              <a:t>1933</a:t>
            </a:r>
            <a:r>
              <a:rPr lang="uk-UA" dirty="0" smtClean="0"/>
              <a:t>). Створив </a:t>
            </a:r>
            <a:r>
              <a:rPr lang="uk-UA" dirty="0" smtClean="0">
                <a:hlinkClick r:id="rId11" tooltip="Спеціальна теорія відносності"/>
              </a:rPr>
              <a:t>спеціальну</a:t>
            </a:r>
            <a:r>
              <a:rPr lang="uk-UA" dirty="0" smtClean="0"/>
              <a:t> (</a:t>
            </a:r>
            <a:r>
              <a:rPr lang="uk-UA" dirty="0" smtClean="0">
                <a:hlinkClick r:id="rId12" tooltip="1905"/>
              </a:rPr>
              <a:t>1905</a:t>
            </a:r>
            <a:r>
              <a:rPr lang="uk-UA" dirty="0" smtClean="0"/>
              <a:t>) і </a:t>
            </a:r>
            <a:r>
              <a:rPr lang="uk-UA" dirty="0" smtClean="0">
                <a:hlinkClick r:id="rId13" tooltip="Загальна теорія відносності"/>
              </a:rPr>
              <a:t>загальну</a:t>
            </a:r>
            <a:r>
              <a:rPr lang="uk-UA" dirty="0" smtClean="0"/>
              <a:t> (</a:t>
            </a:r>
            <a:r>
              <a:rPr lang="uk-UA" dirty="0" smtClean="0">
                <a:hlinkClick r:id="rId14" tooltip="1907"/>
              </a:rPr>
              <a:t>1907</a:t>
            </a:r>
            <a:r>
              <a:rPr lang="uk-UA" dirty="0" smtClean="0"/>
              <a:t>–</a:t>
            </a:r>
            <a:r>
              <a:rPr lang="uk-UA" dirty="0" smtClean="0">
                <a:hlinkClick r:id="rId15" tooltip="1916"/>
              </a:rPr>
              <a:t>1916</a:t>
            </a:r>
            <a:r>
              <a:rPr lang="uk-UA" dirty="0" smtClean="0"/>
              <a:t>) </a:t>
            </a:r>
            <a:r>
              <a:rPr lang="uk-UA" dirty="0" smtClean="0">
                <a:hlinkClick r:id="rId16" tooltip="Теорія відносності"/>
              </a:rPr>
              <a:t>теорії відносності</a:t>
            </a:r>
            <a:r>
              <a:rPr lang="uk-UA" dirty="0" smtClean="0"/>
              <a:t>; відкрив закон взаємозв'язку </a:t>
            </a:r>
            <a:r>
              <a:rPr lang="uk-UA" dirty="0" smtClean="0">
                <a:hlinkClick r:id="rId17" tooltip="Маса"/>
              </a:rPr>
              <a:t>маси</a:t>
            </a:r>
            <a:r>
              <a:rPr lang="uk-UA" dirty="0" smtClean="0"/>
              <a:t> і </a:t>
            </a:r>
            <a:r>
              <a:rPr lang="uk-UA" dirty="0" smtClean="0">
                <a:hlinkClick r:id="rId18" tooltip="Енергія"/>
              </a:rPr>
              <a:t>енергії</a:t>
            </a:r>
            <a:r>
              <a:rPr lang="en-US" dirty="0" smtClean="0"/>
              <a:t>. </a:t>
            </a:r>
            <a:r>
              <a:rPr lang="uk-UA" dirty="0" smtClean="0"/>
              <a:t>Автор основоположних праць з </a:t>
            </a:r>
            <a:r>
              <a:rPr lang="uk-UA" dirty="0" smtClean="0">
                <a:hlinkClick r:id="rId19" tooltip="Квантова механіка"/>
              </a:rPr>
              <a:t>квантової теорії</a:t>
            </a:r>
            <a:r>
              <a:rPr lang="uk-UA" dirty="0" smtClean="0"/>
              <a:t>: ввів поняття </a:t>
            </a:r>
            <a:r>
              <a:rPr lang="uk-UA" dirty="0" smtClean="0">
                <a:hlinkClick r:id="rId20" tooltip="Фотон"/>
              </a:rPr>
              <a:t>фотона</a:t>
            </a:r>
            <a:r>
              <a:rPr lang="uk-UA" dirty="0" smtClean="0"/>
              <a:t>, встановив закони </a:t>
            </a:r>
            <a:r>
              <a:rPr lang="uk-UA" dirty="0" smtClean="0">
                <a:hlinkClick r:id="rId21" tooltip="Фотоефект"/>
              </a:rPr>
              <a:t>фотоефекту</a:t>
            </a:r>
            <a:r>
              <a:rPr lang="uk-UA" dirty="0" smtClean="0"/>
              <a:t>, основний закон </a:t>
            </a:r>
            <a:r>
              <a:rPr lang="uk-UA" dirty="0" smtClean="0">
                <a:hlinkClick r:id="rId22" tooltip="Фотохімія"/>
              </a:rPr>
              <a:t>фотохімії</a:t>
            </a:r>
            <a:r>
              <a:rPr lang="uk-UA" dirty="0" smtClean="0"/>
              <a:t> (закон Ейнштейна), передбачив (</a:t>
            </a:r>
            <a:r>
              <a:rPr lang="uk-UA" dirty="0" smtClean="0">
                <a:hlinkClick r:id="rId15" tooltip="1916"/>
              </a:rPr>
              <a:t>1916</a:t>
            </a:r>
            <a:r>
              <a:rPr lang="uk-UA" dirty="0" smtClean="0"/>
              <a:t>) </a:t>
            </a:r>
            <a:r>
              <a:rPr lang="uk-UA" dirty="0" smtClean="0">
                <a:hlinkClick r:id="rId23" tooltip="Вимушене випромінювання"/>
              </a:rPr>
              <a:t>вимушене випромінювання</a:t>
            </a:r>
            <a:r>
              <a:rPr lang="uk-UA" dirty="0" smtClean="0"/>
              <a:t>. Розвинув статистичну теорію </a:t>
            </a:r>
            <a:r>
              <a:rPr lang="uk-UA" u="sng" dirty="0" smtClean="0">
                <a:hlinkClick r:id="rId24" tooltip="Броунівський рух"/>
              </a:rPr>
              <a:t>броунівського руху</a:t>
            </a:r>
            <a:r>
              <a:rPr lang="uk-UA" dirty="0" smtClean="0"/>
              <a:t>, заклавши основи теорії </a:t>
            </a:r>
            <a:r>
              <a:rPr lang="uk-UA" dirty="0" smtClean="0">
                <a:hlinkClick r:id="rId25" tooltip="Флуктуація (фізика)"/>
              </a:rPr>
              <a:t>флуктуацій</a:t>
            </a:r>
            <a:r>
              <a:rPr lang="uk-UA" dirty="0" smtClean="0"/>
              <a:t>, створив квантову </a:t>
            </a:r>
            <a:r>
              <a:rPr lang="uk-UA" dirty="0" smtClean="0">
                <a:hlinkClick r:id="rId26" tooltip="Статистика Бозе-Ейнштейна"/>
              </a:rPr>
              <a:t>статистику </a:t>
            </a:r>
            <a:r>
              <a:rPr lang="uk-UA" dirty="0" err="1" smtClean="0">
                <a:hlinkClick r:id="rId26" tooltip="Статистика Бозе-Ейнштейна"/>
              </a:rPr>
              <a:t>Бозе—Ейнштейна</a:t>
            </a:r>
            <a:r>
              <a:rPr lang="uk-UA" dirty="0" smtClean="0"/>
              <a:t>. З</a:t>
            </a:r>
            <a:r>
              <a:rPr lang="uk-UA" dirty="0" smtClean="0">
                <a:hlinkClick r:id="rId10" tooltip="1933"/>
              </a:rPr>
              <a:t>1933 року</a:t>
            </a:r>
            <a:r>
              <a:rPr lang="uk-UA" dirty="0" smtClean="0"/>
              <a:t> р. працював над проблемами </a:t>
            </a:r>
            <a:r>
              <a:rPr lang="uk-UA" dirty="0" smtClean="0">
                <a:hlinkClick r:id="rId27" tooltip="Космологія"/>
              </a:rPr>
              <a:t>космології</a:t>
            </a:r>
            <a:r>
              <a:rPr lang="uk-UA" dirty="0" smtClean="0"/>
              <a:t> і </a:t>
            </a:r>
            <a:r>
              <a:rPr lang="uk-UA" dirty="0" smtClean="0">
                <a:hlinkClick r:id="rId28" tooltip="Єдина теорія поля"/>
              </a:rPr>
              <a:t>єдиної теорії поля</a:t>
            </a:r>
            <a:r>
              <a:rPr lang="uk-UA" dirty="0" smtClean="0"/>
              <a:t>.</a:t>
            </a:r>
            <a:endParaRPr lang="uk-UA" dirty="0"/>
          </a:p>
        </p:txBody>
      </p:sp>
      <p:pic>
        <p:nvPicPr>
          <p:cNvPr id="3074" name="Picture 2" descr="C:\Users\РУСЛАН\Desktop\275px-Einstein1921_by_F_Schmutzer_2.jpg"/>
          <p:cNvPicPr>
            <a:picLocks noChangeAspect="1" noChangeArrowheads="1"/>
          </p:cNvPicPr>
          <p:nvPr/>
        </p:nvPicPr>
        <p:blipFill>
          <a:blip r:embed="rId29" cstate="print"/>
          <a:srcRect/>
          <a:stretch>
            <a:fillRect/>
          </a:stretch>
        </p:blipFill>
        <p:spPr bwMode="auto">
          <a:xfrm>
            <a:off x="7452320" y="-243408"/>
            <a:ext cx="1903896" cy="237626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normAutofit/>
          </a:bodyPr>
          <a:lstStyle/>
          <a:p>
            <a:r>
              <a:rPr lang="uk-UA" sz="2400" dirty="0" smtClean="0"/>
              <a:t>У 30-і роки емігрував з Німеччини в США і пізніше на знак протесту проти </a:t>
            </a:r>
            <a:r>
              <a:rPr lang="uk-UA" sz="2400" dirty="0" smtClean="0">
                <a:hlinkClick r:id="rId2" tooltip="Націонал-соціалізм"/>
              </a:rPr>
              <a:t>націонал-соціалізму</a:t>
            </a:r>
            <a:r>
              <a:rPr lang="uk-UA" sz="2400" dirty="0" smtClean="0"/>
              <a:t> відмовився від німецького громадянства і вийшов із складу </a:t>
            </a:r>
            <a:r>
              <a:rPr lang="uk-UA" sz="2400" dirty="0" err="1" smtClean="0"/>
              <a:t>Пруської</a:t>
            </a:r>
            <a:r>
              <a:rPr lang="uk-UA" sz="2400" dirty="0" smtClean="0"/>
              <a:t> і Баварської Академій наук. Також виступав проти війни, в </a:t>
            </a:r>
            <a:r>
              <a:rPr lang="uk-UA" sz="2400" dirty="0" smtClean="0">
                <a:hlinkClick r:id="rId3" tooltip="1940-ві"/>
              </a:rPr>
              <a:t>1940-х</a:t>
            </a:r>
            <a:r>
              <a:rPr lang="uk-UA" sz="2400" dirty="0" smtClean="0"/>
              <a:t> — проти застосування </a:t>
            </a:r>
            <a:r>
              <a:rPr lang="uk-UA" sz="2400" dirty="0" smtClean="0">
                <a:hlinkClick r:id="rId4" tooltip="Ядерна зброя"/>
              </a:rPr>
              <a:t>ядерної зброї</a:t>
            </a:r>
            <a:r>
              <a:rPr lang="uk-UA" sz="2400" dirty="0" smtClean="0"/>
              <a:t>. У </a:t>
            </a:r>
            <a:r>
              <a:rPr lang="uk-UA" sz="2400" dirty="0" smtClean="0">
                <a:hlinkClick r:id="rId5" tooltip="1940"/>
              </a:rPr>
              <a:t>1940</a:t>
            </a:r>
            <a:r>
              <a:rPr lang="uk-UA" sz="2400" dirty="0" smtClean="0"/>
              <a:t> р. підписав лист президентові США про небезпеку створення ядерної зброї в Німеччині. Гаряче підтримував ідею створення </a:t>
            </a:r>
            <a:r>
              <a:rPr lang="uk-UA" sz="2400" dirty="0" smtClean="0">
                <a:hlinkClick r:id="rId6" tooltip="Ізраїль"/>
              </a:rPr>
              <a:t>єврейської держави</a:t>
            </a:r>
            <a:r>
              <a:rPr lang="uk-UA" sz="2400" dirty="0" smtClean="0"/>
              <a:t>.</a:t>
            </a:r>
            <a:endParaRPr lang="uk-UA"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251520" y="188640"/>
            <a:ext cx="205680" cy="85998"/>
          </a:xfrm>
        </p:spPr>
        <p:txBody>
          <a:bodyPr>
            <a:normAutofit fontScale="90000"/>
          </a:bodyPr>
          <a:lstStyle/>
          <a:p>
            <a:endParaRPr lang="uk-UA" dirty="0"/>
          </a:p>
        </p:txBody>
      </p:sp>
      <p:sp>
        <p:nvSpPr>
          <p:cNvPr id="3" name="Содержимое 2"/>
          <p:cNvSpPr>
            <a:spLocks noGrp="1"/>
          </p:cNvSpPr>
          <p:nvPr>
            <p:ph idx="1"/>
          </p:nvPr>
        </p:nvSpPr>
        <p:spPr>
          <a:xfrm>
            <a:off x="457200" y="1600200"/>
            <a:ext cx="45719" cy="45719"/>
          </a:xfrm>
        </p:spPr>
        <p:txBody>
          <a:bodyPr>
            <a:normAutofit fontScale="25000" lnSpcReduction="20000"/>
          </a:bodyPr>
          <a:lstStyle/>
          <a:p>
            <a:endParaRPr lang="uk-UA" dirty="0"/>
          </a:p>
        </p:txBody>
      </p:sp>
      <p:pic>
        <p:nvPicPr>
          <p:cNvPr id="4099" name="Picture 3" descr="C:\Users\РУСЛАН\Desktop\Albert_Einstein's_exam_of_maturity_grades_(color2).jpg"/>
          <p:cNvPicPr>
            <a:picLocks noChangeAspect="1" noChangeArrowheads="1"/>
          </p:cNvPicPr>
          <p:nvPr/>
        </p:nvPicPr>
        <p:blipFill>
          <a:blip r:embed="rId2" cstate="print"/>
          <a:srcRect/>
          <a:stretch>
            <a:fillRect/>
          </a:stretch>
        </p:blipFill>
        <p:spPr bwMode="auto">
          <a:xfrm>
            <a:off x="323528" y="332656"/>
            <a:ext cx="3672408" cy="6005916"/>
          </a:xfrm>
          <a:prstGeom prst="rect">
            <a:avLst/>
          </a:prstGeom>
          <a:noFill/>
        </p:spPr>
      </p:pic>
      <p:pic>
        <p:nvPicPr>
          <p:cNvPr id="4100" name="Picture 4" descr="C:\Users\РУСЛАН\Desktop\170px-Albert_Einstein_as_a_child.jpg"/>
          <p:cNvPicPr>
            <a:picLocks noChangeAspect="1" noChangeArrowheads="1"/>
          </p:cNvPicPr>
          <p:nvPr/>
        </p:nvPicPr>
        <p:blipFill>
          <a:blip r:embed="rId3" cstate="print"/>
          <a:srcRect/>
          <a:stretch>
            <a:fillRect/>
          </a:stretch>
        </p:blipFill>
        <p:spPr bwMode="auto">
          <a:xfrm>
            <a:off x="3995936" y="332656"/>
            <a:ext cx="4251184" cy="597666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t>Статуя Альберта </a:t>
            </a:r>
            <a:r>
              <a:rPr lang="ru-RU" sz="2700" dirty="0" err="1" smtClean="0"/>
              <a:t>Ейнштейна</a:t>
            </a:r>
            <a:r>
              <a:rPr lang="ru-RU" sz="2700" dirty="0" smtClean="0"/>
              <a:t> </a:t>
            </a:r>
            <a:r>
              <a:rPr lang="ru-RU" sz="2700" dirty="0" err="1" smtClean="0"/>
              <a:t>в</a:t>
            </a:r>
            <a:r>
              <a:rPr lang="ru-RU" sz="2700" u="sng" dirty="0" err="1" smtClean="0"/>
              <a:t>Ізраїльській</a:t>
            </a:r>
            <a:r>
              <a:rPr lang="ru-RU" sz="2700" u="sng" dirty="0" smtClean="0"/>
              <a:t> </a:t>
            </a:r>
            <a:r>
              <a:rPr lang="ru-RU" sz="2700" u="sng" dirty="0" err="1" smtClean="0"/>
              <a:t>академії</a:t>
            </a:r>
            <a:r>
              <a:rPr lang="ru-RU" sz="2700" u="sng" dirty="0" smtClean="0"/>
              <a:t> </a:t>
            </a:r>
            <a:r>
              <a:rPr lang="ru-RU" sz="2700" u="sng" dirty="0" err="1" smtClean="0"/>
              <a:t>природничих</a:t>
            </a:r>
            <a:r>
              <a:rPr lang="ru-RU" sz="2700" u="sng" dirty="0" smtClean="0"/>
              <a:t> </a:t>
            </a:r>
            <a:r>
              <a:rPr lang="ru-RU" sz="2700" u="sng" dirty="0" err="1" smtClean="0"/>
              <a:t>і</a:t>
            </a:r>
            <a:r>
              <a:rPr lang="ru-RU" sz="2700" u="sng" dirty="0" smtClean="0"/>
              <a:t> </a:t>
            </a:r>
            <a:r>
              <a:rPr lang="ru-RU" sz="2700" u="sng" dirty="0" err="1" smtClean="0"/>
              <a:t>гуманітарних</a:t>
            </a:r>
            <a:r>
              <a:rPr lang="ru-RU" sz="2700" u="sng" dirty="0" smtClean="0"/>
              <a:t> </a:t>
            </a:r>
            <a:r>
              <a:rPr lang="ru-RU" u="sng" dirty="0" smtClean="0"/>
              <a:t>наук</a:t>
            </a:r>
            <a:r>
              <a:rPr lang="ru-RU" dirty="0" smtClean="0"/>
              <a:t>.</a:t>
            </a:r>
            <a:endParaRPr lang="uk-UA" dirty="0"/>
          </a:p>
        </p:txBody>
      </p:sp>
      <p:sp>
        <p:nvSpPr>
          <p:cNvPr id="3" name="Содержимое 2"/>
          <p:cNvSpPr>
            <a:spLocks noGrp="1"/>
          </p:cNvSpPr>
          <p:nvPr>
            <p:ph idx="1"/>
          </p:nvPr>
        </p:nvSpPr>
        <p:spPr/>
        <p:txBody>
          <a:bodyPr/>
          <a:lstStyle/>
          <a:p>
            <a:endParaRPr lang="uk-UA"/>
          </a:p>
        </p:txBody>
      </p:sp>
      <p:pic>
        <p:nvPicPr>
          <p:cNvPr id="5122" name="Picture 2" descr="C:\Users\РУСЛАН\Desktop\250px-AlbertEinsteinStatue-InIsraelAcademyOfSciencesAndHumanities-ByRobertBerks.JPG"/>
          <p:cNvPicPr>
            <a:picLocks noChangeAspect="1" noChangeArrowheads="1"/>
          </p:cNvPicPr>
          <p:nvPr/>
        </p:nvPicPr>
        <p:blipFill>
          <a:blip r:embed="rId2" cstate="print"/>
          <a:srcRect/>
          <a:stretch>
            <a:fillRect/>
          </a:stretch>
        </p:blipFill>
        <p:spPr bwMode="auto">
          <a:xfrm>
            <a:off x="539551" y="1556792"/>
            <a:ext cx="7580423" cy="463357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268760"/>
            <a:ext cx="7385248" cy="148878"/>
          </a:xfrm>
        </p:spPr>
        <p:txBody>
          <a:bodyPr>
            <a:normAutofit fontScale="90000"/>
          </a:bodyPr>
          <a:lstStyle/>
          <a:p>
            <a:r>
              <a:rPr lang="uk-UA" dirty="0" smtClean="0"/>
              <a:t/>
            </a:r>
            <a:br>
              <a:rPr lang="uk-UA" dirty="0" smtClean="0"/>
            </a:br>
            <a:r>
              <a:rPr lang="uk-UA" dirty="0" smtClean="0"/>
              <a:t/>
            </a:r>
            <a:br>
              <a:rPr lang="uk-UA" dirty="0" smtClean="0"/>
            </a:br>
            <a:endParaRPr lang="uk-UA" dirty="0"/>
          </a:p>
        </p:txBody>
      </p:sp>
      <p:sp>
        <p:nvSpPr>
          <p:cNvPr id="5" name="Прямоугольник 4"/>
          <p:cNvSpPr/>
          <p:nvPr/>
        </p:nvSpPr>
        <p:spPr>
          <a:xfrm>
            <a:off x="1475656" y="188640"/>
            <a:ext cx="5981462" cy="1200329"/>
          </a:xfrm>
          <a:prstGeom prst="rect">
            <a:avLst/>
          </a:prstGeom>
        </p:spPr>
        <p:txBody>
          <a:bodyPr wrap="square">
            <a:spAutoFit/>
          </a:bodyPr>
          <a:lstStyle/>
          <a:p>
            <a:r>
              <a:rPr lang="uk-UA" sz="7200" dirty="0" smtClean="0"/>
              <a:t>  Макс </a:t>
            </a:r>
            <a:r>
              <a:rPr lang="uk-UA" sz="7200" dirty="0" smtClean="0"/>
              <a:t>Планк</a:t>
            </a:r>
            <a:endParaRPr lang="uk-UA" sz="7200" dirty="0"/>
          </a:p>
        </p:txBody>
      </p:sp>
      <p:pic>
        <p:nvPicPr>
          <p:cNvPr id="6146" name="Picture 2" descr="C:\Users\РУСЛАН\Desktop\images.jpg"/>
          <p:cNvPicPr>
            <a:picLocks noChangeAspect="1" noChangeArrowheads="1"/>
          </p:cNvPicPr>
          <p:nvPr/>
        </p:nvPicPr>
        <p:blipFill>
          <a:blip r:embed="rId2" cstate="print"/>
          <a:srcRect/>
          <a:stretch>
            <a:fillRect/>
          </a:stretch>
        </p:blipFill>
        <p:spPr bwMode="auto">
          <a:xfrm>
            <a:off x="1907704" y="1340768"/>
            <a:ext cx="5112568" cy="518457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54</TotalTime>
  <Words>120</Words>
  <Application>Microsoft Office PowerPoint</Application>
  <PresentationFormat>Экран (4:3)</PresentationFormat>
  <Paragraphs>24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Техническая</vt:lpstr>
      <vt:lpstr>НАУКОВЦІ МІЖВОЄННОГО ПЕРІОДу</vt:lpstr>
      <vt:lpstr>          Кнут Лундмарк </vt:lpstr>
      <vt:lpstr>               Біографія</vt:lpstr>
      <vt:lpstr>Слайд 4</vt:lpstr>
      <vt:lpstr>Эйнштейн Альберт </vt:lpstr>
      <vt:lpstr>Слайд 6</vt:lpstr>
      <vt:lpstr>Слайд 7</vt:lpstr>
      <vt:lpstr>Статуя Альберта Ейнштейна вІзраїльській академії природничих і гуманітарних наук.</vt:lpstr>
      <vt:lpstr>  </vt:lpstr>
      <vt:lpstr>Дослідження</vt:lpstr>
      <vt:lpstr>Дослідження</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НАУКОВЦІ МІЖВОЄННОГО ПЕРІОДу</dc:title>
  <dc:creator>РУСЛАН</dc:creator>
  <cp:lastModifiedBy>РУСЛАН</cp:lastModifiedBy>
  <cp:revision>7</cp:revision>
  <dcterms:created xsi:type="dcterms:W3CDTF">2014-05-14T13:25:33Z</dcterms:created>
  <dcterms:modified xsi:type="dcterms:W3CDTF">2014-05-14T14:29:58Z</dcterms:modified>
</cp:coreProperties>
</file>