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274320" indent="-274320" algn="just"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Богдан</a:t>
            </a:r>
            <a:r>
              <a:rPr lang="en-US" sz="60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sz="60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60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</a:t>
            </a:r>
            <a:r>
              <a:rPr lang="uk-UA" sz="60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Зиновій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        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Хмельницький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6" descr="http://www.day.kiev.ua/img/278482/142-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22383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Богдан Хмельниць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9"/>
            <a:ext cx="24117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7687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37321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</a:rPr>
              <a:t>Переговори  </a:t>
            </a:r>
            <a:r>
              <a:rPr lang="ru-RU" dirty="0" err="1" smtClean="0">
                <a:latin typeface="Constantia" pitchFamily="18" charset="0"/>
              </a:rPr>
              <a:t>з</a:t>
            </a:r>
            <a:r>
              <a:rPr lang="ru-RU" dirty="0" smtClean="0">
                <a:latin typeface="Constantia" pitchFamily="18" charset="0"/>
              </a:rPr>
              <a:t> польским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послом </a:t>
            </a:r>
            <a:r>
              <a:rPr lang="ru-RU" dirty="0" err="1" smtClean="0">
                <a:latin typeface="Constantia" pitchFamily="18" charset="0"/>
              </a:rPr>
              <a:t>під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Замостям</a:t>
            </a:r>
            <a:r>
              <a:rPr lang="ru-RU" dirty="0" smtClean="0">
                <a:latin typeface="Constantia" pitchFamily="18" charset="0"/>
              </a:rPr>
              <a:t> 1649р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616624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Орден Богдана </a:t>
            </a:r>
            <a:r>
              <a:rPr lang="ru-RU" b="1" dirty="0" err="1" smtClean="0">
                <a:latin typeface="Constantia" pitchFamily="18" charset="0"/>
              </a:rPr>
              <a:t>Хмельницького</a:t>
            </a:r>
            <a:r>
              <a:rPr lang="ru-RU" b="1" dirty="0" smtClean="0">
                <a:latin typeface="Constantia" pitchFamily="18" charset="0"/>
              </a:rPr>
              <a:t> I </a:t>
            </a:r>
            <a:r>
              <a:rPr lang="ru-RU" b="1" dirty="0" err="1" smtClean="0">
                <a:latin typeface="Constantia" pitchFamily="18" charset="0"/>
              </a:rPr>
              <a:t>ступеня</a:t>
            </a:r>
            <a:r>
              <a:rPr lang="ru-RU" b="1" dirty="0" smtClean="0">
                <a:latin typeface="Constantia" pitchFamily="18" charset="0"/>
              </a:rPr>
              <a:t> в </a:t>
            </a:r>
            <a:r>
              <a:rPr lang="ru-RU" b="1" dirty="0" err="1" smtClean="0">
                <a:latin typeface="Constantia" pitchFamily="18" charset="0"/>
              </a:rPr>
              <a:t>Україні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7824" y="2132856"/>
            <a:ext cx="3206973" cy="326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61653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Орден Б. </a:t>
            </a:r>
            <a:r>
              <a:rPr lang="ru-RU" b="1" dirty="0" err="1" smtClean="0">
                <a:latin typeface="Constantia" pitchFamily="18" charset="0"/>
              </a:rPr>
              <a:t>Хмельни-цького</a:t>
            </a:r>
            <a:r>
              <a:rPr lang="ru-RU" b="1" dirty="0" smtClean="0">
                <a:latin typeface="Constantia" pitchFamily="18" charset="0"/>
              </a:rPr>
              <a:t> I </a:t>
            </a:r>
            <a:r>
              <a:rPr lang="ru-RU" b="1" dirty="0" err="1" smtClean="0">
                <a:latin typeface="Constantia" pitchFamily="18" charset="0"/>
              </a:rPr>
              <a:t>ступеня</a:t>
            </a:r>
            <a:r>
              <a:rPr lang="ru-RU" b="1" dirty="0" smtClean="0">
                <a:latin typeface="Constanti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Constantia" pitchFamily="18" charset="0"/>
              </a:rPr>
              <a:t>у  СРСР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375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latin typeface="Constantia" pitchFamily="18" charset="0"/>
              </a:rPr>
              <a:t>Пам'ятна</a:t>
            </a:r>
            <a:r>
              <a:rPr lang="ru-RU" sz="3200" b="1" dirty="0">
                <a:latin typeface="Constantia" pitchFamily="18" charset="0"/>
              </a:rPr>
              <a:t> монета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1800" y="2348880"/>
            <a:ext cx="3639021" cy="36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 smtClean="0">
                <a:latin typeface="Constantia" pitchFamily="18" charset="0"/>
              </a:rPr>
              <a:t>Місце</a:t>
            </a:r>
            <a:r>
              <a:rPr lang="ru-RU" sz="3100" b="1" dirty="0" smtClean="0">
                <a:latin typeface="Constantia" pitchFamily="18" charset="0"/>
              </a:rPr>
              <a:t> </a:t>
            </a:r>
            <a:r>
              <a:rPr lang="ru-RU" sz="3100" b="1" dirty="0" err="1" smtClean="0">
                <a:latin typeface="Constantia" pitchFamily="18" charset="0"/>
              </a:rPr>
              <a:t>захоронення</a:t>
            </a:r>
            <a:r>
              <a:rPr lang="ru-RU" sz="3100" b="1" dirty="0" smtClean="0">
                <a:latin typeface="Constantia" pitchFamily="18" charset="0"/>
              </a:rPr>
              <a:t> </a:t>
            </a:r>
            <a:br>
              <a:rPr lang="ru-RU" sz="3100" b="1" dirty="0" smtClean="0">
                <a:latin typeface="Constantia" pitchFamily="18" charset="0"/>
              </a:rPr>
            </a:br>
            <a:r>
              <a:rPr lang="ru-RU" sz="3100" b="1" dirty="0" smtClean="0">
                <a:latin typeface="Constantia" pitchFamily="18" charset="0"/>
              </a:rPr>
              <a:t> в </a:t>
            </a:r>
            <a:r>
              <a:rPr lang="ru-RU" sz="3100" b="1" dirty="0" err="1" smtClean="0">
                <a:latin typeface="Constantia" pitchFamily="18" charset="0"/>
              </a:rPr>
              <a:t>Іллінській</a:t>
            </a:r>
            <a:r>
              <a:rPr lang="ru-RU" sz="3100" b="1" dirty="0" smtClean="0">
                <a:latin typeface="Constantia" pitchFamily="18" charset="0"/>
              </a:rPr>
              <a:t> </a:t>
            </a:r>
            <a:r>
              <a:rPr lang="ru-RU" sz="3100" b="1" dirty="0" err="1" smtClean="0">
                <a:latin typeface="Constantia" pitchFamily="18" charset="0"/>
              </a:rPr>
              <a:t>церкві</a:t>
            </a:r>
            <a:r>
              <a:rPr lang="ru-RU" dirty="0" smtClean="0">
                <a:solidFill>
                  <a:srgbClr val="FFFF00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726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Пам'ятник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Івану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Мазепі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у </a:t>
            </a:r>
            <a:r>
              <a:rPr lang="ru-RU" sz="2800" b="1" dirty="0" err="1" smtClean="0"/>
              <a:t>Кергонксоні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ru-RU" sz="2800" b="1" dirty="0" smtClean="0"/>
              <a:t>штат Нью-Йорк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5" descr="430px-Mazepa_US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5790" y="1600200"/>
            <a:ext cx="322736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Відкриття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пам'ятника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Івану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Мазепі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Галаці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 (6 </a:t>
            </a:r>
            <a:r>
              <a:rPr lang="ru-RU" sz="2400" b="1" dirty="0" err="1" smtClean="0"/>
              <a:t>травня</a:t>
            </a:r>
            <a:r>
              <a:rPr lang="ru-RU" sz="2400" b="1" dirty="0" smtClean="0"/>
              <a:t> 2004 року)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5" descr="Mazepa_Galat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0600" y="1657350"/>
            <a:ext cx="485775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04865"/>
            <a:ext cx="7772400" cy="1800199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    Дякую за увагу !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err="1" smtClean="0"/>
              <a:t>Народився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ru-RU" b="1" dirty="0" smtClean="0"/>
              <a:t>27 </a:t>
            </a:r>
            <a:r>
              <a:rPr lang="ru-RU" b="1" dirty="0" err="1" smtClean="0"/>
              <a:t>грудня</a:t>
            </a:r>
            <a:r>
              <a:rPr lang="ru-RU" b="1" dirty="0" smtClean="0"/>
              <a:t> 1595</a:t>
            </a:r>
            <a:endParaRPr lang="ru-RU" dirty="0" smtClean="0"/>
          </a:p>
          <a:p>
            <a:pPr fontAlgn="base"/>
            <a:r>
              <a:rPr lang="ru-RU" b="1" dirty="0" smtClean="0"/>
              <a:t> (6 </a:t>
            </a:r>
            <a:r>
              <a:rPr lang="ru-RU" b="1" dirty="0" err="1" smtClean="0"/>
              <a:t>січня</a:t>
            </a:r>
            <a:r>
              <a:rPr lang="ru-RU" b="1" dirty="0" smtClean="0"/>
              <a:t> 1596)</a:t>
            </a:r>
            <a:br>
              <a:rPr lang="ru-RU" b="1" dirty="0" smtClean="0"/>
            </a:br>
            <a:endParaRPr lang="ru-RU" dirty="0" smtClean="0"/>
          </a:p>
          <a:p>
            <a:pPr fontAlgn="base"/>
            <a:r>
              <a:rPr lang="ru-RU" b="1" dirty="0" smtClean="0"/>
              <a:t>Помер:</a:t>
            </a:r>
            <a:endParaRPr lang="ru-RU" dirty="0" smtClean="0"/>
          </a:p>
          <a:p>
            <a:pPr fontAlgn="base"/>
            <a:r>
              <a:rPr lang="ru-RU" b="1" dirty="0" smtClean="0"/>
              <a:t>25 </a:t>
            </a:r>
            <a:r>
              <a:rPr lang="ru-RU" b="1" dirty="0" err="1" smtClean="0"/>
              <a:t>липня</a:t>
            </a:r>
            <a:endParaRPr lang="ru-RU" b="1" dirty="0" smtClean="0"/>
          </a:p>
          <a:p>
            <a:pPr fontAlgn="base"/>
            <a:r>
              <a:rPr lang="ru-RU" b="1" dirty="0" smtClean="0"/>
              <a:t> (6 </a:t>
            </a:r>
            <a:r>
              <a:rPr lang="ru-RU" b="1" dirty="0" err="1" smtClean="0"/>
              <a:t>серпня</a:t>
            </a:r>
            <a:r>
              <a:rPr lang="ru-RU" b="1" dirty="0" smtClean="0"/>
              <a:t>) 1657</a:t>
            </a:r>
            <a:endParaRPr lang="ru-RU" dirty="0" smtClean="0"/>
          </a:p>
          <a:p>
            <a:pPr fontAlgn="base"/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імена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ru-RU" b="1" dirty="0" err="1" smtClean="0"/>
              <a:t>Зиновій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r>
              <a:rPr lang="ru-RU" b="1" dirty="0" smtClean="0"/>
              <a:t>Титул:</a:t>
            </a:r>
            <a:endParaRPr lang="ru-RU" dirty="0" smtClean="0"/>
          </a:p>
          <a:p>
            <a:pPr fontAlgn="base"/>
            <a:r>
              <a:rPr lang="ru-RU" b="1" dirty="0" err="1" smtClean="0"/>
              <a:t>Гетьман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r>
              <a:rPr lang="ru-RU" b="1" dirty="0" err="1" smtClean="0"/>
              <a:t>Віроспові-дання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uk-UA" b="1" dirty="0" smtClean="0"/>
              <a:t>П</a:t>
            </a:r>
            <a:r>
              <a:rPr lang="ru-RU" b="1" dirty="0" err="1" smtClean="0"/>
              <a:t>равославний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r>
              <a:rPr lang="ru-RU" b="1" dirty="0" err="1" smtClean="0"/>
              <a:t>Дружини</a:t>
            </a:r>
            <a:r>
              <a:rPr lang="ru-RU" b="1" dirty="0" smtClean="0"/>
              <a:t>:</a:t>
            </a:r>
            <a:endParaRPr lang="ru-RU" dirty="0" smtClean="0"/>
          </a:p>
          <a:p>
            <a:pPr fontAlgn="base"/>
            <a:r>
              <a:rPr lang="ru-RU" b="1" dirty="0" smtClean="0"/>
              <a:t>Ганна </a:t>
            </a:r>
            <a:r>
              <a:rPr lang="ru-RU" b="1" dirty="0" err="1" smtClean="0"/>
              <a:t>Сомківна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err="1" smtClean="0"/>
              <a:t>Мотрона</a:t>
            </a:r>
            <a:r>
              <a:rPr lang="ru-RU" b="1" dirty="0" smtClean="0"/>
              <a:t> </a:t>
            </a:r>
            <a:r>
              <a:rPr lang="ru-RU" b="1" dirty="0" err="1" smtClean="0"/>
              <a:t>Чаплинська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Ганна</a:t>
            </a:r>
            <a:endParaRPr lang="ru-RU" dirty="0" smtClean="0"/>
          </a:p>
          <a:p>
            <a:pPr fontAlgn="base"/>
            <a:r>
              <a:rPr lang="ru-RU" b="1" dirty="0" smtClean="0"/>
              <a:t>Золотаренко.</a:t>
            </a:r>
            <a:endParaRPr lang="ru-RU" dirty="0" smtClean="0"/>
          </a:p>
          <a:p>
            <a:pPr fontAlgn="base"/>
            <a:r>
              <a:rPr lang="ru-RU" b="1" dirty="0" smtClean="0"/>
              <a:t>Д</a:t>
            </a:r>
            <a:r>
              <a:rPr lang="uk-UA" b="1" dirty="0" smtClean="0"/>
              <a:t>іти:</a:t>
            </a:r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r>
              <a:rPr lang="ru-RU" b="1" dirty="0" err="1" smtClean="0"/>
              <a:t>Тиміш</a:t>
            </a:r>
            <a:r>
              <a:rPr lang="ru-RU" b="1" dirty="0" smtClean="0"/>
              <a:t>, </a:t>
            </a:r>
            <a:r>
              <a:rPr lang="ru-RU" b="1" dirty="0" err="1" smtClean="0"/>
              <a:t>Юрій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Катерина (</a:t>
            </a:r>
            <a:r>
              <a:rPr lang="ru-RU" b="1" dirty="0" err="1" smtClean="0"/>
              <a:t>Олена</a:t>
            </a:r>
            <a:r>
              <a:rPr lang="en-US" b="1" dirty="0" smtClean="0"/>
              <a:t>)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err="1" smtClean="0"/>
              <a:t>Степанія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47864" y="188640"/>
            <a:ext cx="504056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300" dirty="0" smtClean="0">
                <a:ln w="1143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Місце народження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І. Крип</a:t>
            </a:r>
            <a:r>
              <a:rPr lang="en-US" b="1" dirty="0" smtClean="0">
                <a:solidFill>
                  <a:srgbClr val="002060"/>
                </a:solidFill>
              </a:rPr>
              <a:t>’</a:t>
            </a:r>
            <a:r>
              <a:rPr lang="ru-RU" b="1" dirty="0" err="1" smtClean="0">
                <a:solidFill>
                  <a:srgbClr val="002060"/>
                </a:solidFill>
              </a:rPr>
              <a:t>якевич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називає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Суботів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Чигирин </a:t>
            </a:r>
            <a:r>
              <a:rPr lang="ru-RU" b="1" dirty="0" err="1" smtClean="0">
                <a:solidFill>
                  <a:srgbClr val="002060"/>
                </a:solidFill>
              </a:rPr>
              <a:t>місцем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народження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Хмель-ницького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852936"/>
            <a:ext cx="3168352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Освіта</a:t>
            </a:r>
            <a:r>
              <a:rPr lang="uk-UA" sz="6600" dirty="0" smtClean="0">
                <a:solidFill>
                  <a:srgbClr val="FF0000"/>
                </a:solidFill>
              </a:rPr>
              <a:t>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083763"/>
                </a:solidFill>
              </a:rPr>
              <a:t>Богдан </a:t>
            </a:r>
            <a:r>
              <a:rPr lang="ru-RU" sz="2400" b="1" dirty="0" err="1" smtClean="0">
                <a:solidFill>
                  <a:srgbClr val="083763"/>
                </a:solidFill>
              </a:rPr>
              <a:t>отримав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початкову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домашню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освіту</a:t>
            </a:r>
            <a:r>
              <a:rPr lang="ru-RU" sz="2400" b="1" dirty="0" smtClean="0">
                <a:solidFill>
                  <a:srgbClr val="083763"/>
                </a:solidFill>
              </a:rPr>
              <a:t>, а </a:t>
            </a:r>
            <a:r>
              <a:rPr lang="ru-RU" sz="2400" b="1" dirty="0" err="1" smtClean="0">
                <a:solidFill>
                  <a:srgbClr val="083763"/>
                </a:solidFill>
              </a:rPr>
              <a:t>далі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навчався</a:t>
            </a:r>
            <a:r>
              <a:rPr lang="ru-RU" sz="2400" b="1" dirty="0" smtClean="0">
                <a:solidFill>
                  <a:srgbClr val="083763"/>
                </a:solidFill>
              </a:rPr>
              <a:t> в </a:t>
            </a:r>
            <a:r>
              <a:rPr lang="ru-RU" sz="2400" b="1" dirty="0" err="1" smtClean="0">
                <a:solidFill>
                  <a:srgbClr val="083763"/>
                </a:solidFill>
              </a:rPr>
              <a:t>парафіяльній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школі</a:t>
            </a:r>
            <a:r>
              <a:rPr lang="ru-RU" sz="2400" b="1" dirty="0" smtClean="0">
                <a:solidFill>
                  <a:srgbClr val="083763"/>
                </a:solidFill>
              </a:rPr>
              <a:t>. </a:t>
            </a:r>
            <a:endParaRPr lang="ru-RU" sz="2400" b="1" dirty="0" smtClean="0">
              <a:solidFill>
                <a:srgbClr val="083763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083763"/>
                </a:solidFill>
              </a:rPr>
              <a:t>У 1609р., на </a:t>
            </a:r>
            <a:r>
              <a:rPr lang="ru-RU" sz="2400" b="1" dirty="0" err="1" smtClean="0">
                <a:solidFill>
                  <a:srgbClr val="083763"/>
                </a:solidFill>
              </a:rPr>
              <a:t>пропозицію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гетьмана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Жол-кєвського</a:t>
            </a:r>
            <a:r>
              <a:rPr lang="ru-RU" sz="2400" b="1" dirty="0" smtClean="0">
                <a:solidFill>
                  <a:srgbClr val="083763"/>
                </a:solidFill>
              </a:rPr>
              <a:t>, </a:t>
            </a:r>
            <a:r>
              <a:rPr lang="ru-RU" sz="2400" b="1" dirty="0" err="1" smtClean="0">
                <a:solidFill>
                  <a:srgbClr val="083763"/>
                </a:solidFill>
              </a:rPr>
              <a:t>батько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віддав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його</a:t>
            </a:r>
            <a:r>
              <a:rPr lang="ru-RU" sz="2400" b="1" dirty="0" smtClean="0">
                <a:solidFill>
                  <a:srgbClr val="083763"/>
                </a:solidFill>
              </a:rPr>
              <a:t> до </a:t>
            </a:r>
            <a:r>
              <a:rPr lang="ru-RU" sz="2400" b="1" dirty="0" err="1" smtClean="0">
                <a:solidFill>
                  <a:srgbClr val="083763"/>
                </a:solidFill>
              </a:rPr>
              <a:t>Львівської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єзуїтської</a:t>
            </a:r>
            <a:r>
              <a:rPr lang="ru-RU" sz="2400" b="1" dirty="0" smtClean="0">
                <a:solidFill>
                  <a:srgbClr val="083763"/>
                </a:solidFill>
              </a:rPr>
              <a:t> </a:t>
            </a:r>
            <a:r>
              <a:rPr lang="ru-RU" sz="2400" b="1" dirty="0" err="1" smtClean="0">
                <a:solidFill>
                  <a:srgbClr val="083763"/>
                </a:solidFill>
              </a:rPr>
              <a:t>колегії</a:t>
            </a:r>
            <a:r>
              <a:rPr lang="ru-RU" sz="2400" b="1" dirty="0" smtClean="0">
                <a:solidFill>
                  <a:srgbClr val="083763"/>
                </a:solidFill>
              </a:rPr>
              <a:t>.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Козацтво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Хмельницький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одним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козацьких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делегатів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якими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Владислав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обговорював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Варшаві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квітні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1646р. 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плани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майбутньої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2017936" cy="31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1728192" cy="27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1839119" cy="24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 чолі визвольного руху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052736"/>
            <a:ext cx="6696744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589240"/>
            <a:ext cx="457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Воєнні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дії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проводом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Б.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Хмельницького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(1648–1653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рр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r>
              <a:rPr lang="ru-RU" sz="1600" b="1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Гетманщина  (1649- 1653рр.)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008313" cy="5217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FF0000"/>
                </a:solidFill>
              </a:rPr>
              <a:t>В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ійсько</a:t>
            </a:r>
            <a:r>
              <a:rPr lang="ru-RU" sz="3600" b="1" i="1" dirty="0" smtClean="0">
                <a:solidFill>
                  <a:srgbClr val="FF0000"/>
                </a:solidFill>
              </a:rPr>
              <a:t> 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Запорозьке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українська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держава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території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центральної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північно-східної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утворилася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Зборівським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договором 1649р. З 1654р.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увійшла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протекторат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Московського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царства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зберігала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автономію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 1764р., коли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ліквідована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Катериною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1124744"/>
            <a:ext cx="2627783" cy="55189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Підпис Б.Хмельницького</a:t>
            </a:r>
            <a:endParaRPr lang="ru-RU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1975" y="1781175"/>
            <a:ext cx="5715000" cy="413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-100" dirty="0" smtClean="0">
                <a:ln w="180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Підсумки   життя   та   діяльності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412776"/>
            <a:ext cx="4104456" cy="4608513"/>
          </a:xfrm>
        </p:spPr>
      </p:pic>
      <p:sp>
        <p:nvSpPr>
          <p:cNvPr id="5" name="Прямоугольник 4"/>
          <p:cNvSpPr/>
          <p:nvPr/>
        </p:nvSpPr>
        <p:spPr>
          <a:xfrm flipH="1">
            <a:off x="6876255" y="3212976"/>
            <a:ext cx="1368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latin typeface="Constantia" pitchFamily="18" charset="0"/>
              </a:rPr>
              <a:t>Тиміш</a:t>
            </a:r>
            <a:r>
              <a:rPr lang="uk-UA" b="1" dirty="0" smtClean="0">
                <a:latin typeface="Constantia" pitchFamily="18" charset="0"/>
              </a:rPr>
              <a:t> – старший син Богдана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</TotalTime>
  <Words>193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Богдан               Зиновій</vt:lpstr>
      <vt:lpstr>Слайд 2</vt:lpstr>
      <vt:lpstr>Місце народження</vt:lpstr>
      <vt:lpstr>Освіта </vt:lpstr>
      <vt:lpstr>Козацтво</vt:lpstr>
      <vt:lpstr>На чолі визвольного руху</vt:lpstr>
      <vt:lpstr>Гетманщина  (1649- 1653рр.)</vt:lpstr>
      <vt:lpstr>Підпис Б.Хмельницького</vt:lpstr>
      <vt:lpstr>Підсумки   життя   та   діяльності</vt:lpstr>
      <vt:lpstr>Слайд 10</vt:lpstr>
      <vt:lpstr>Слайд 11</vt:lpstr>
      <vt:lpstr>Слайд 12</vt:lpstr>
      <vt:lpstr>Пам'ятна монета</vt:lpstr>
      <vt:lpstr>Місце захоронення   в Іллінській церкві </vt:lpstr>
      <vt:lpstr>Пам'ятник Івану Мазепі  у Кергонксоні,  штат Нью-Йорк </vt:lpstr>
      <vt:lpstr>Відкриття пам'ятника Івану Мазепі у Галаці   (6 травня 2004 року)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               Зиновій</dc:title>
  <dc:creator>user</dc:creator>
  <cp:lastModifiedBy>user</cp:lastModifiedBy>
  <cp:revision>6</cp:revision>
  <dcterms:created xsi:type="dcterms:W3CDTF">2014-05-15T00:19:25Z</dcterms:created>
  <dcterms:modified xsi:type="dcterms:W3CDTF">2014-05-15T01:43:24Z</dcterms:modified>
</cp:coreProperties>
</file>