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4" r:id="rId6"/>
    <p:sldId id="275" r:id="rId7"/>
    <p:sldId id="265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73" r:id="rId16"/>
    <p:sldId id="274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800000"/>
    <a:srgbClr val="FFFF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 varScale="1">
        <p:scale>
          <a:sx n="70" d="100"/>
          <a:sy n="70" d="100"/>
        </p:scale>
        <p:origin x="-60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16.05.2013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fP_jepG6OQ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95536" y="404664"/>
            <a:ext cx="8424936" cy="172819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DeflateBottom">
              <a:avLst>
                <a:gd name="adj" fmla="val 64484"/>
              </a:avLst>
            </a:prstTxWarp>
            <a:spAutoFit/>
          </a:bodyPr>
          <a:lstStyle/>
          <a:p>
            <a:pPr algn="ctr"/>
            <a:r>
              <a:rPr lang="uk-U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Основні події Одеси</a:t>
            </a:r>
          </a:p>
          <a:p>
            <a:pPr algn="ctr"/>
            <a:r>
              <a:rPr lang="uk-UA" sz="40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1">
                      <a:satMod val="175000"/>
                      <a:alpha val="40000"/>
                    </a:schemeClr>
                  </a:glow>
                  <a:outerShdw blurRad="50800" dist="38100" algn="l" rotWithShape="0">
                    <a:prstClr val="black">
                      <a:alpha val="40000"/>
                    </a:prstClr>
                  </a:outerShdw>
                </a:effectLst>
              </a:rPr>
              <a:t>1930х років</a:t>
            </a:r>
            <a:endParaRPr lang="uk-UA" sz="4000" b="1" dirty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63500">
                  <a:schemeClr val="accent1">
                    <a:satMod val="175000"/>
                    <a:alpha val="40000"/>
                  </a:schemeClr>
                </a:glow>
                <a:outerShdw blurRad="50800" dist="38100" algn="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5917676" y="5733256"/>
            <a:ext cx="27646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uk-UA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Презентацію </a:t>
            </a:r>
            <a:r>
              <a:rPr lang="uk-UA" b="1" cap="none" spc="0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подготувала</a:t>
            </a:r>
            <a:endParaRPr lang="uk-UA" b="1" cap="none" spc="0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uk-UA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Учениця 6(10) – А класу</a:t>
            </a:r>
          </a:p>
          <a:p>
            <a:pPr algn="ctr"/>
            <a:r>
              <a:rPr lang="uk-UA" b="1" dirty="0" err="1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Єзерьска</a:t>
            </a:r>
            <a:r>
              <a:rPr lang="uk-UA" b="1" cap="none" spc="0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 Валентина</a:t>
            </a:r>
            <a:endParaRPr lang="uk-UA" b="1" cap="none" spc="0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advClick="0" advTm="4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1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332656"/>
            <a:ext cx="8229600" cy="8640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Заснування</a:t>
            </a:r>
            <a:r>
              <a:rPr lang="ru-RU" dirty="0" smtClean="0"/>
              <a:t> </a:t>
            </a:r>
            <a:r>
              <a:rPr lang="ru-RU" dirty="0" err="1" smtClean="0"/>
              <a:t>Одеського</a:t>
            </a:r>
            <a:r>
              <a:rPr lang="ru-RU" dirty="0" smtClean="0"/>
              <a:t> </a:t>
            </a:r>
            <a:r>
              <a:rPr lang="ru-RU" dirty="0" err="1" smtClean="0"/>
              <a:t>будинку</a:t>
            </a:r>
            <a:r>
              <a:rPr lang="ru-RU" dirty="0" smtClean="0"/>
              <a:t> </a:t>
            </a:r>
            <a:r>
              <a:rPr lang="ru-RU" dirty="0" err="1" smtClean="0"/>
              <a:t>вчених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 bright="20000" contrast="30000"/>
          </a:blip>
          <a:srcRect l="10080" t="8400" r="18101" b="4241"/>
          <a:stretch>
            <a:fillRect/>
          </a:stretch>
        </p:blipFill>
        <p:spPr bwMode="auto">
          <a:xfrm>
            <a:off x="1979712" y="1556792"/>
            <a:ext cx="5291203" cy="48270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194421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77500" lnSpcReduction="20000"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Відновлено</a:t>
            </a:r>
            <a:r>
              <a:rPr lang="ru-RU" dirty="0" smtClean="0"/>
              <a:t> </a:t>
            </a:r>
            <a:r>
              <a:rPr lang="ru-RU" dirty="0" err="1" smtClean="0"/>
              <a:t>Одеський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, </a:t>
            </a:r>
            <a:r>
              <a:rPr lang="ru-RU" dirty="0" err="1" smtClean="0"/>
              <a:t>отримав</a:t>
            </a:r>
            <a:r>
              <a:rPr lang="ru-RU" dirty="0" smtClean="0"/>
              <a:t> статус державного (ОДУ).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r>
              <a:rPr lang="ru-RU" dirty="0" err="1" smtClean="0"/>
              <a:t>засновано</a:t>
            </a:r>
            <a:r>
              <a:rPr lang="ru-RU" dirty="0" smtClean="0"/>
              <a:t> 1865 року </a:t>
            </a:r>
            <a:r>
              <a:rPr lang="ru-RU" dirty="0" err="1" smtClean="0"/>
              <a:t>під</a:t>
            </a:r>
            <a:r>
              <a:rPr lang="ru-RU" dirty="0" smtClean="0"/>
              <a:t> </a:t>
            </a:r>
            <a:r>
              <a:rPr lang="ru-RU" dirty="0" err="1" smtClean="0"/>
              <a:t>назвою</a:t>
            </a:r>
            <a:r>
              <a:rPr lang="ru-RU" dirty="0" smtClean="0"/>
              <a:t> </a:t>
            </a:r>
            <a:r>
              <a:rPr lang="ru-RU" dirty="0" err="1" smtClean="0"/>
              <a:t>Імператорський</a:t>
            </a:r>
            <a:r>
              <a:rPr lang="ru-RU" dirty="0" smtClean="0"/>
              <a:t> </a:t>
            </a:r>
            <a:r>
              <a:rPr lang="ru-RU" dirty="0" err="1" smtClean="0"/>
              <a:t>Новоросійський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. У 1932 </a:t>
            </a:r>
            <a:r>
              <a:rPr lang="ru-RU" dirty="0" err="1" smtClean="0"/>
              <a:t>його</a:t>
            </a:r>
            <a:r>
              <a:rPr lang="ru-RU" dirty="0" smtClean="0"/>
              <a:t> роботу </a:t>
            </a:r>
            <a:r>
              <a:rPr lang="ru-RU" dirty="0" err="1" smtClean="0"/>
              <a:t>було</a:t>
            </a:r>
            <a:r>
              <a:rPr lang="ru-RU" dirty="0" smtClean="0"/>
              <a:t> </a:t>
            </a:r>
            <a:r>
              <a:rPr lang="ru-RU" dirty="0" err="1" smtClean="0"/>
              <a:t>відновлено</a:t>
            </a:r>
            <a:r>
              <a:rPr lang="ru-RU" dirty="0" smtClean="0"/>
              <a:t>. Зараз </a:t>
            </a:r>
            <a:r>
              <a:rPr lang="ru-RU" dirty="0" err="1" smtClean="0"/>
              <a:t>має</a:t>
            </a:r>
            <a:r>
              <a:rPr lang="ru-RU" dirty="0" smtClean="0"/>
              <a:t> </a:t>
            </a:r>
            <a:r>
              <a:rPr lang="ru-RU" dirty="0" err="1" smtClean="0"/>
              <a:t>назву</a:t>
            </a:r>
            <a:r>
              <a:rPr lang="ru-RU" dirty="0" smtClean="0"/>
              <a:t> </a:t>
            </a:r>
            <a:r>
              <a:rPr lang="ru-RU" dirty="0" err="1" smtClean="0"/>
              <a:t>Одеський</a:t>
            </a:r>
            <a:r>
              <a:rPr lang="ru-RU" dirty="0" smtClean="0"/>
              <a:t> </a:t>
            </a:r>
            <a:r>
              <a:rPr lang="ru-RU" dirty="0" err="1" smtClean="0"/>
              <a:t>національний</a:t>
            </a:r>
            <a:r>
              <a:rPr lang="ru-RU" dirty="0" smtClean="0"/>
              <a:t> </a:t>
            </a:r>
            <a:r>
              <a:rPr lang="ru-RU" dirty="0" err="1" smtClean="0"/>
              <a:t>університет</a:t>
            </a:r>
            <a:r>
              <a:rPr lang="ru-RU" dirty="0" smtClean="0"/>
              <a:t> </a:t>
            </a:r>
            <a:r>
              <a:rPr lang="ru-RU" dirty="0" err="1" smtClean="0"/>
              <a:t>імені</a:t>
            </a:r>
            <a:r>
              <a:rPr lang="ru-RU" dirty="0" smtClean="0"/>
              <a:t> І. І. Мечникова</a:t>
            </a:r>
            <a:endParaRPr lang="ru-RU" dirty="0"/>
          </a:p>
        </p:txBody>
      </p:sp>
      <p:grpSp>
        <p:nvGrpSpPr>
          <p:cNvPr id="9" name="Группа 8"/>
          <p:cNvGrpSpPr/>
          <p:nvPr/>
        </p:nvGrpSpPr>
        <p:grpSpPr>
          <a:xfrm>
            <a:off x="467544" y="2708920"/>
            <a:ext cx="7992888" cy="3872723"/>
            <a:chOff x="467544" y="2708920"/>
            <a:chExt cx="7992888" cy="3872723"/>
          </a:xfrm>
        </p:grpSpPr>
        <p:pic>
          <p:nvPicPr>
            <p:cNvPr id="8194" name="Picture 2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467544" y="2708920"/>
              <a:ext cx="4176464" cy="3872721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8195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435839" y="2708921"/>
              <a:ext cx="4024593" cy="38727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Группа 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10000"/>
            </a:blip>
            <a:srcRect t="13040" b="56720"/>
            <a:stretch>
              <a:fillRect/>
            </a:stretch>
          </p:blipFill>
          <p:spPr bwMode="auto">
            <a:xfrm>
              <a:off x="0" y="0"/>
              <a:ext cx="9144000" cy="12961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268760"/>
            <a:ext cx="8229600" cy="8640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err="1" smtClean="0"/>
              <a:t>Відкриття</a:t>
            </a:r>
            <a:r>
              <a:rPr lang="ru-RU" dirty="0" smtClean="0"/>
              <a:t> </a:t>
            </a:r>
            <a:r>
              <a:rPr lang="ru-RU" dirty="0" err="1" smtClean="0"/>
              <a:t>Одеської</a:t>
            </a:r>
            <a:r>
              <a:rPr lang="ru-RU" dirty="0" smtClean="0"/>
              <a:t> </a:t>
            </a:r>
            <a:r>
              <a:rPr lang="ru-RU" dirty="0" err="1" smtClean="0"/>
              <a:t>музичної</a:t>
            </a:r>
            <a:r>
              <a:rPr lang="ru-RU" dirty="0" smtClean="0"/>
              <a:t> </a:t>
            </a:r>
            <a:r>
              <a:rPr lang="ru-RU" dirty="0" err="1" smtClean="0"/>
              <a:t>школи</a:t>
            </a:r>
            <a:r>
              <a:rPr lang="ru-RU" dirty="0" smtClean="0"/>
              <a:t> </a:t>
            </a:r>
            <a:r>
              <a:rPr lang="ru-RU" dirty="0" err="1" smtClean="0"/>
              <a:t>ім</a:t>
            </a:r>
            <a:r>
              <a:rPr lang="ru-RU" dirty="0" smtClean="0"/>
              <a:t>. П. </a:t>
            </a:r>
            <a:r>
              <a:rPr lang="ru-RU" dirty="0" err="1" smtClean="0"/>
              <a:t>Столярського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4644008" y="188640"/>
            <a:ext cx="424667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1933-1934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4" cstate="print">
            <a:grayscl/>
            <a:lum bright="10000" contrast="20000"/>
          </a:blip>
          <a:srcRect b="11620"/>
          <a:stretch>
            <a:fillRect/>
          </a:stretch>
        </p:blipFill>
        <p:spPr bwMode="auto">
          <a:xfrm>
            <a:off x="1691680" y="2564904"/>
            <a:ext cx="5974934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7" grpId="0" build="allAtOnce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179512" y="620688"/>
            <a:ext cx="8712968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 Перша </a:t>
            </a:r>
            <a:r>
              <a:rPr lang="ru-RU" sz="2800" dirty="0" err="1" smtClean="0"/>
              <a:t>хвиля</a:t>
            </a:r>
            <a:r>
              <a:rPr lang="ru-RU" sz="2800" dirty="0" smtClean="0"/>
              <a:t> </a:t>
            </a:r>
            <a:r>
              <a:rPr lang="ru-RU" sz="2800" dirty="0" err="1" smtClean="0"/>
              <a:t>репресій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проти</a:t>
            </a:r>
            <a:r>
              <a:rPr lang="ru-RU" sz="2800" dirty="0" smtClean="0"/>
              <a:t> </a:t>
            </a:r>
            <a:r>
              <a:rPr lang="ru-RU" sz="2800" dirty="0" err="1" smtClean="0"/>
              <a:t>німецьких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викладачів</a:t>
            </a:r>
            <a:endParaRPr lang="ru-RU" sz="2800" dirty="0"/>
          </a:p>
        </p:txBody>
      </p:sp>
      <p:sp>
        <p:nvSpPr>
          <p:cNvPr id="9" name="TextBox 8"/>
          <p:cNvSpPr txBox="1"/>
          <p:nvPr/>
        </p:nvSpPr>
        <p:spPr>
          <a:xfrm>
            <a:off x="251520" y="1484784"/>
            <a:ext cx="8712968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 	</a:t>
            </a:r>
            <a:r>
              <a:rPr lang="ru-RU" sz="2800" dirty="0" smtClean="0"/>
              <a:t>13 </a:t>
            </a:r>
            <a:r>
              <a:rPr lang="ru-RU" sz="2800" dirty="0" err="1" smtClean="0"/>
              <a:t>березня</a:t>
            </a:r>
            <a:r>
              <a:rPr lang="ru-RU" sz="2800" dirty="0" smtClean="0"/>
              <a:t> </a:t>
            </a:r>
            <a:r>
              <a:rPr lang="ru-RU" sz="2800" dirty="0" err="1" smtClean="0"/>
              <a:t>народився</a:t>
            </a:r>
            <a:r>
              <a:rPr lang="ru-RU" sz="2800" dirty="0" smtClean="0"/>
              <a:t> М. </a:t>
            </a:r>
            <a:r>
              <a:rPr lang="ru-RU" sz="2800" dirty="0" err="1" smtClean="0"/>
              <a:t>Жванецький</a:t>
            </a:r>
            <a:r>
              <a:rPr lang="ru-RU" sz="2800" dirty="0" smtClean="0"/>
              <a:t> </a:t>
            </a:r>
            <a:r>
              <a:rPr lang="ru-RU" sz="2800" dirty="0" smtClean="0"/>
              <a:t>– </a:t>
            </a:r>
            <a:r>
              <a:rPr lang="ru-RU" sz="2800" dirty="0" err="1" smtClean="0"/>
              <a:t>відомий</a:t>
            </a:r>
            <a:r>
              <a:rPr lang="ru-RU" sz="2800" dirty="0" smtClean="0"/>
              <a:t>         	</a:t>
            </a:r>
            <a:r>
              <a:rPr lang="ru-RU" sz="2800" dirty="0" err="1" smtClean="0"/>
              <a:t>письменник-сатирик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87691" y="2780928"/>
            <a:ext cx="5016557" cy="376241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9" grpId="0" build="allAtOnce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10000"/>
          </a:blip>
          <a:srcRect t="13040" b="56720"/>
          <a:stretch>
            <a:fillRect/>
          </a:stretch>
        </p:blipFill>
        <p:spPr bwMode="auto">
          <a:xfrm>
            <a:off x="0" y="0"/>
            <a:ext cx="914400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67544" y="1268760"/>
            <a:ext cx="8280920" cy="193899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400" dirty="0" smtClean="0"/>
              <a:t>За </a:t>
            </a:r>
            <a:r>
              <a:rPr lang="ru-RU" sz="2400" dirty="0" err="1" smtClean="0"/>
              <a:t>рішенням</a:t>
            </a:r>
            <a:r>
              <a:rPr lang="ru-RU" sz="2400" dirty="0" smtClean="0"/>
              <a:t> </a:t>
            </a:r>
            <a:r>
              <a:rPr lang="ru-RU" sz="2400" dirty="0" err="1" smtClean="0"/>
              <a:t>Радянського</a:t>
            </a:r>
            <a:r>
              <a:rPr lang="ru-RU" sz="2400" dirty="0" smtClean="0"/>
              <a:t> уряду в </a:t>
            </a:r>
            <a:r>
              <a:rPr lang="ru-RU" sz="2400" dirty="0" err="1" smtClean="0"/>
              <a:t>Одесі</a:t>
            </a:r>
            <a:r>
              <a:rPr lang="ru-RU" sz="2400" dirty="0" smtClean="0"/>
              <a:t> </a:t>
            </a:r>
            <a:r>
              <a:rPr lang="ru-RU" sz="2400" dirty="0" err="1" smtClean="0"/>
              <a:t>створений</a:t>
            </a:r>
            <a:r>
              <a:rPr lang="ru-RU" sz="2400" dirty="0" smtClean="0"/>
              <a:t> </a:t>
            </a:r>
            <a:r>
              <a:rPr lang="ru-RU" sz="2400" dirty="0" err="1" smtClean="0"/>
              <a:t>Науково-дослідний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</a:t>
            </a:r>
            <a:r>
              <a:rPr lang="ru-RU" sz="2400" dirty="0" smtClean="0"/>
              <a:t> </a:t>
            </a:r>
            <a:r>
              <a:rPr lang="ru-RU" sz="2400" dirty="0" err="1" smtClean="0"/>
              <a:t>очних</a:t>
            </a:r>
            <a:r>
              <a:rPr lang="ru-RU" sz="2400" dirty="0" smtClean="0"/>
              <a:t> хвороб </a:t>
            </a:r>
            <a:r>
              <a:rPr lang="ru-RU" sz="2400" dirty="0" err="1" smtClean="0"/>
              <a:t>і</a:t>
            </a:r>
            <a:r>
              <a:rPr lang="ru-RU" sz="2400" dirty="0" smtClean="0"/>
              <a:t> </a:t>
            </a:r>
            <a:r>
              <a:rPr lang="ru-RU" sz="2400" dirty="0" err="1" smtClean="0"/>
              <a:t>тканинної</a:t>
            </a:r>
            <a:r>
              <a:rPr lang="ru-RU" sz="2400" dirty="0" smtClean="0"/>
              <a:t> </a:t>
            </a:r>
            <a:r>
              <a:rPr lang="ru-RU" sz="2400" dirty="0" err="1" smtClean="0"/>
              <a:t>терапії</a:t>
            </a:r>
            <a:r>
              <a:rPr lang="ru-RU" sz="2400" dirty="0" smtClean="0"/>
              <a:t>. </a:t>
            </a:r>
            <a:r>
              <a:rPr lang="ru-RU" sz="2400" dirty="0" err="1" smtClean="0"/>
              <a:t>Його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організатором</a:t>
            </a:r>
            <a:r>
              <a:rPr lang="ru-RU" sz="2400" dirty="0" smtClean="0"/>
              <a:t> першим директором </a:t>
            </a:r>
            <a:r>
              <a:rPr lang="ru-RU" sz="2400" dirty="0" err="1" smtClean="0"/>
              <a:t>був</a:t>
            </a:r>
            <a:r>
              <a:rPr lang="ru-RU" sz="2400" dirty="0" smtClean="0"/>
              <a:t> </a:t>
            </a:r>
            <a:r>
              <a:rPr lang="ru-RU" sz="2400" dirty="0" err="1" smtClean="0"/>
              <a:t>відомий</a:t>
            </a:r>
            <a:r>
              <a:rPr lang="ru-RU" sz="2400" dirty="0" smtClean="0"/>
              <a:t> </a:t>
            </a:r>
            <a:r>
              <a:rPr lang="ru-RU" sz="2400" dirty="0" err="1" smtClean="0"/>
              <a:t>вчений-офтальмолог</a:t>
            </a:r>
            <a:r>
              <a:rPr lang="ru-RU" sz="2400" dirty="0" smtClean="0"/>
              <a:t>, </a:t>
            </a:r>
            <a:r>
              <a:rPr lang="ru-RU" sz="2400" dirty="0" err="1" smtClean="0"/>
              <a:t>професор</a:t>
            </a:r>
            <a:r>
              <a:rPr lang="ru-RU" sz="2400" dirty="0" smtClean="0"/>
              <a:t> </a:t>
            </a:r>
            <a:r>
              <a:rPr lang="ru-RU" sz="2400" dirty="0" err="1" smtClean="0"/>
              <a:t>Одеського</a:t>
            </a:r>
            <a:r>
              <a:rPr lang="ru-RU" sz="2400" dirty="0" smtClean="0"/>
              <a:t> </a:t>
            </a:r>
            <a:r>
              <a:rPr lang="ru-RU" sz="2400" dirty="0" err="1" smtClean="0"/>
              <a:t>медичного</a:t>
            </a:r>
            <a:r>
              <a:rPr lang="ru-RU" sz="2400" dirty="0" smtClean="0"/>
              <a:t> </a:t>
            </a:r>
            <a:r>
              <a:rPr lang="ru-RU" sz="2400" dirty="0" err="1" smtClean="0"/>
              <a:t>інституту</a:t>
            </a:r>
            <a:r>
              <a:rPr lang="ru-RU" sz="2400" dirty="0" smtClean="0"/>
              <a:t>, </a:t>
            </a:r>
            <a:r>
              <a:rPr lang="ru-RU" sz="2400" dirty="0" err="1" smtClean="0"/>
              <a:t>академік</a:t>
            </a:r>
            <a:r>
              <a:rPr lang="ru-RU" sz="2400" dirty="0" smtClean="0"/>
              <a:t>, Герой </a:t>
            </a:r>
            <a:r>
              <a:rPr lang="ru-RU" sz="2400" dirty="0" err="1" smtClean="0"/>
              <a:t>Соціалістичної</a:t>
            </a:r>
            <a:r>
              <a:rPr lang="ru-RU" sz="2400" dirty="0" smtClean="0"/>
              <a:t> </a:t>
            </a:r>
            <a:r>
              <a:rPr lang="ru-RU" sz="2400" dirty="0" err="1" smtClean="0"/>
              <a:t>Праці</a:t>
            </a:r>
            <a:r>
              <a:rPr lang="ru-RU" sz="2400" dirty="0" smtClean="0"/>
              <a:t> - В.П. </a:t>
            </a:r>
            <a:r>
              <a:rPr lang="ru-RU" sz="2400" dirty="0" err="1" smtClean="0"/>
              <a:t>Філатов</a:t>
            </a:r>
            <a:endParaRPr lang="ru-RU" sz="2400" dirty="0"/>
          </a:p>
        </p:txBody>
      </p:sp>
      <p:grpSp>
        <p:nvGrpSpPr>
          <p:cNvPr id="11" name="Группа 10"/>
          <p:cNvGrpSpPr/>
          <p:nvPr/>
        </p:nvGrpSpPr>
        <p:grpSpPr>
          <a:xfrm>
            <a:off x="395536" y="3573016"/>
            <a:ext cx="8280920" cy="3024336"/>
            <a:chOff x="611560" y="2852936"/>
            <a:chExt cx="8280920" cy="3024336"/>
          </a:xfrm>
        </p:grpSpPr>
        <p:pic>
          <p:nvPicPr>
            <p:cNvPr id="11267" name="Picture 3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11560" y="2852936"/>
              <a:ext cx="4104456" cy="30243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1268" name="Picture 4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4670387" y="2852936"/>
              <a:ext cx="4222093" cy="302433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13" name="Прямоугольник 12"/>
          <p:cNvSpPr/>
          <p:nvPr/>
        </p:nvSpPr>
        <p:spPr>
          <a:xfrm>
            <a:off x="4499992" y="260648"/>
            <a:ext cx="446449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8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1936 </a:t>
            </a:r>
            <a:r>
              <a:rPr lang="ru-RU" sz="48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рік</a:t>
            </a:r>
            <a:endParaRPr lang="ru-RU" sz="48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 animBg="1"/>
      <p:bldP spid="13" grpId="0" build="allAtOnce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10000"/>
            </a:blip>
            <a:srcRect t="13040" b="56720"/>
            <a:stretch>
              <a:fillRect/>
            </a:stretch>
          </p:blipFill>
          <p:spPr bwMode="auto">
            <a:xfrm>
              <a:off x="0" y="0"/>
              <a:ext cx="9144000" cy="12961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9" name="Прямоугольник 8"/>
          <p:cNvSpPr/>
          <p:nvPr/>
        </p:nvSpPr>
        <p:spPr>
          <a:xfrm>
            <a:off x="3949874" y="260648"/>
            <a:ext cx="519412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uk-UA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     1937-1939 роки</a:t>
            </a:r>
            <a:endParaRPr lang="ru-RU" sz="4400" dirty="0"/>
          </a:p>
        </p:txBody>
      </p:sp>
      <p:sp>
        <p:nvSpPr>
          <p:cNvPr id="10" name="TextBox 9"/>
          <p:cNvSpPr txBox="1"/>
          <p:nvPr/>
        </p:nvSpPr>
        <p:spPr>
          <a:xfrm>
            <a:off x="251520" y="1412776"/>
            <a:ext cx="8568952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</a:t>
            </a:r>
            <a:r>
              <a:rPr lang="ru-RU" sz="2800" dirty="0" smtClean="0"/>
              <a:t>      Друга </a:t>
            </a:r>
            <a:r>
              <a:rPr lang="ru-RU" sz="2800" dirty="0" err="1" smtClean="0"/>
              <a:t>хвиля</a:t>
            </a:r>
            <a:r>
              <a:rPr lang="ru-RU" sz="2800" dirty="0" smtClean="0"/>
              <a:t> </a:t>
            </a:r>
            <a:r>
              <a:rPr lang="ru-RU" sz="2800" dirty="0" err="1" smtClean="0"/>
              <a:t>репресій</a:t>
            </a:r>
            <a:r>
              <a:rPr lang="ru-RU" sz="2800" dirty="0" smtClean="0"/>
              <a:t> </a:t>
            </a:r>
            <a:r>
              <a:rPr lang="ru-RU" sz="2800" dirty="0" err="1" smtClean="0"/>
              <a:t>проти</a:t>
            </a:r>
            <a:r>
              <a:rPr lang="ru-RU" sz="2800" dirty="0" smtClean="0"/>
              <a:t> </a:t>
            </a:r>
            <a:r>
              <a:rPr lang="ru-RU" sz="2800" dirty="0" err="1" smtClean="0"/>
              <a:t>німецьких</a:t>
            </a:r>
            <a:r>
              <a:rPr lang="ru-RU" sz="2800" dirty="0" smtClean="0"/>
              <a:t> </a:t>
            </a:r>
            <a:r>
              <a:rPr lang="ru-RU" sz="2800" dirty="0" err="1" smtClean="0"/>
              <a:t>педагогів</a:t>
            </a:r>
            <a:r>
              <a:rPr lang="ru-RU" sz="2800" dirty="0" smtClean="0"/>
              <a:t>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51520" y="2204864"/>
            <a:ext cx="8496944" cy="138499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Весна </a:t>
            </a:r>
            <a:r>
              <a:rPr lang="ru-RU" sz="2800" dirty="0" smtClean="0"/>
              <a:t>1937 - </a:t>
            </a:r>
            <a:r>
              <a:rPr lang="ru-RU" sz="2800" dirty="0" err="1" smtClean="0"/>
              <a:t>розкриття</a:t>
            </a:r>
            <a:r>
              <a:rPr lang="ru-RU" sz="2800" dirty="0" smtClean="0"/>
              <a:t> в </a:t>
            </a:r>
            <a:r>
              <a:rPr lang="ru-RU" sz="2800" dirty="0" err="1" smtClean="0"/>
              <a:t>Одеській</a:t>
            </a:r>
            <a:r>
              <a:rPr lang="ru-RU" sz="2800" dirty="0" smtClean="0"/>
              <a:t> </a:t>
            </a:r>
            <a:r>
              <a:rPr lang="ru-RU" sz="2800" dirty="0" err="1" smtClean="0"/>
              <a:t>області</a:t>
            </a:r>
            <a:r>
              <a:rPr lang="ru-RU" sz="2800" dirty="0" smtClean="0"/>
              <a:t> </a:t>
            </a:r>
            <a:r>
              <a:rPr lang="ru-RU" sz="2800" dirty="0" smtClean="0"/>
              <a:t>  </a:t>
            </a:r>
            <a:r>
              <a:rPr lang="ru-RU" sz="2800" dirty="0" err="1" smtClean="0"/>
              <a:t>контрреволюційної</a:t>
            </a:r>
            <a:r>
              <a:rPr lang="ru-RU" sz="2800" dirty="0" smtClean="0"/>
              <a:t> </a:t>
            </a:r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націоналістичної</a:t>
            </a:r>
            <a:r>
              <a:rPr lang="ru-RU" sz="2800" dirty="0" smtClean="0"/>
              <a:t> </a:t>
            </a:r>
            <a:r>
              <a:rPr lang="ru-RU" sz="2800" dirty="0" err="1" smtClean="0"/>
              <a:t>організації</a:t>
            </a:r>
            <a:r>
              <a:rPr lang="ru-RU" sz="2800" dirty="0" smtClean="0"/>
              <a:t>; </a:t>
            </a:r>
            <a:r>
              <a:rPr lang="ru-RU" sz="2800" dirty="0" err="1" smtClean="0"/>
              <a:t>заарештований</a:t>
            </a:r>
            <a:r>
              <a:rPr lang="ru-RU" sz="2800" dirty="0" smtClean="0"/>
              <a:t> 31 </a:t>
            </a:r>
            <a:r>
              <a:rPr lang="ru-RU" sz="2800" dirty="0" err="1" smtClean="0"/>
              <a:t>осіб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sp>
        <p:nvSpPr>
          <p:cNvPr id="12" name="TextBox 11"/>
          <p:cNvSpPr txBox="1"/>
          <p:nvPr/>
        </p:nvSpPr>
        <p:spPr>
          <a:xfrm>
            <a:off x="251520" y="3861048"/>
            <a:ext cx="8496944" cy="954107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   Створено </a:t>
            </a:r>
            <a:r>
              <a:rPr lang="ru-RU" sz="2800" dirty="0" err="1" smtClean="0"/>
              <a:t>обласне</a:t>
            </a:r>
            <a:r>
              <a:rPr lang="ru-RU" sz="2800" dirty="0" smtClean="0"/>
              <a:t> </a:t>
            </a:r>
            <a:r>
              <a:rPr lang="ru-RU" sz="2800" dirty="0" err="1" smtClean="0"/>
              <a:t>відділення</a:t>
            </a:r>
            <a:r>
              <a:rPr lang="ru-RU" sz="2800" dirty="0" smtClean="0"/>
              <a:t> Союзу </a:t>
            </a:r>
            <a:r>
              <a:rPr lang="ru-RU" sz="2800" dirty="0" err="1" smtClean="0"/>
              <a:t>композиторів</a:t>
            </a:r>
            <a:r>
              <a:rPr lang="ru-RU" sz="2800" dirty="0" smtClean="0"/>
              <a:t> СРСР.</a:t>
            </a:r>
            <a:endParaRPr lang="ru-RU" sz="2800" dirty="0"/>
          </a:p>
        </p:txBody>
      </p:sp>
      <p:sp>
        <p:nvSpPr>
          <p:cNvPr id="13" name="TextBox 12"/>
          <p:cNvSpPr txBox="1"/>
          <p:nvPr/>
        </p:nvSpPr>
        <p:spPr>
          <a:xfrm>
            <a:off x="251520" y="5085184"/>
            <a:ext cx="8496944" cy="52322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2800" dirty="0" smtClean="0"/>
              <a:t>Формування </a:t>
            </a:r>
            <a:r>
              <a:rPr lang="uk-UA" sz="2800" dirty="0" err="1" smtClean="0"/>
              <a:t>Одескього</a:t>
            </a:r>
            <a:r>
              <a:rPr lang="uk-UA" sz="2800" dirty="0" smtClean="0"/>
              <a:t> військового округу</a:t>
            </a:r>
            <a:endParaRPr lang="ru-RU" sz="2800" dirty="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2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allAtOnce"/>
      <p:bldP spid="10" grpId="0" build="allAtOnce" animBg="1"/>
      <p:bldP spid="11" grpId="0" build="allAtOnce" animBg="1"/>
      <p:bldP spid="12" grpId="0" build="allAtOnce" animBg="1"/>
      <p:bldP spid="13" grpId="0" build="allAtOnce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grpSp>
        <p:nvGrpSpPr>
          <p:cNvPr id="4" name="Группа 4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9144000" cy="6858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3" cstate="print">
              <a:duotone>
                <a:prstClr val="black"/>
                <a:srgbClr val="D9C3A5">
                  <a:tint val="50000"/>
                  <a:satMod val="180000"/>
                </a:srgbClr>
              </a:duotone>
              <a:lum bright="20000" contrast="10000"/>
            </a:blip>
            <a:srcRect t="13040" b="56720"/>
            <a:stretch>
              <a:fillRect/>
            </a:stretch>
          </p:blipFill>
          <p:spPr bwMode="auto">
            <a:xfrm>
              <a:off x="0" y="0"/>
              <a:ext cx="9144000" cy="1296144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8" name="TextBox 7"/>
          <p:cNvSpPr txBox="1"/>
          <p:nvPr/>
        </p:nvSpPr>
        <p:spPr>
          <a:xfrm>
            <a:off x="3703787" y="0"/>
            <a:ext cx="544021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</a:t>
            </a:r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Значення подій </a:t>
            </a:r>
            <a:r>
              <a:rPr lang="uk-UA" sz="3200" b="1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відбувшихся</a:t>
            </a:r>
            <a:endParaRPr lang="uk-UA" sz="3200" b="1" dirty="0" smtClean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  <a:p>
            <a:r>
              <a:rPr lang="uk-UA" sz="3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в Одесі у 1930х роках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39552" y="1556792"/>
            <a:ext cx="3744416" cy="50167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u="sng" dirty="0" smtClean="0"/>
              <a:t>Позитивні наслідки: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Відкриття Вищих навчальних закладів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 </a:t>
            </a:r>
            <a:r>
              <a:rPr lang="uk-UA" sz="3200" dirty="0" smtClean="0"/>
              <a:t>Формування Одеської </a:t>
            </a:r>
            <a:r>
              <a:rPr lang="ru-RU" sz="3200" dirty="0" err="1" smtClean="0"/>
              <a:t>област</a:t>
            </a:r>
            <a:r>
              <a:rPr lang="uk-UA" sz="3200" dirty="0" smtClean="0"/>
              <a:t>і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 </a:t>
            </a:r>
            <a:r>
              <a:rPr lang="uk-UA" sz="3200" dirty="0" smtClean="0"/>
              <a:t>Допомога у туристичному   розвитку Одеському краю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572000" y="1556792"/>
            <a:ext cx="4176464" cy="501675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uk-UA" sz="3200" u="sng" dirty="0" smtClean="0"/>
              <a:t>Негативні наслідки:</a:t>
            </a:r>
            <a:endParaRPr lang="uk-UA" sz="3200" dirty="0" smtClean="0"/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 Жорстокі репресії проти вчителів </a:t>
            </a:r>
          </a:p>
          <a:p>
            <a:r>
              <a:rPr lang="uk-UA" sz="3200" dirty="0" smtClean="0"/>
              <a:t>та </a:t>
            </a:r>
            <a:r>
              <a:rPr lang="uk-UA" sz="3200" dirty="0" smtClean="0"/>
              <a:t>православних </a:t>
            </a:r>
            <a:r>
              <a:rPr lang="uk-UA" sz="3200" dirty="0" smtClean="0"/>
              <a:t>служителів</a:t>
            </a:r>
            <a:endParaRPr lang="ru-RU" sz="3200" dirty="0" smtClean="0"/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 Насильницьке об'єднання у колгоспи</a:t>
            </a:r>
          </a:p>
          <a:p>
            <a:pPr>
              <a:buFont typeface="Arial" pitchFamily="34" charset="0"/>
              <a:buChar char="•"/>
            </a:pPr>
            <a:r>
              <a:rPr lang="uk-UA" sz="3200" dirty="0" smtClean="0"/>
              <a:t> </a:t>
            </a:r>
            <a:r>
              <a:rPr lang="uk-UA" sz="3200" dirty="0" smtClean="0"/>
              <a:t>Індустріалізація краю розгорталась також</a:t>
            </a:r>
          </a:p>
          <a:p>
            <a:r>
              <a:rPr lang="uk-UA" sz="3200" dirty="0" smtClean="0"/>
              <a:t>під страхом репресій 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0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6500"/>
                            </p:stCondLst>
                            <p:childTnLst>
                              <p:par>
                                <p:cTn id="70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9" grpId="0" build="allAtOnce" animBg="1"/>
      <p:bldP spid="10" grpId="0" build="allAtOnce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10000"/>
          </a:blip>
          <a:srcRect t="13040" b="56720"/>
          <a:stretch>
            <a:fillRect/>
          </a:stretch>
        </p:blipFill>
        <p:spPr bwMode="auto">
          <a:xfrm>
            <a:off x="0" y="0"/>
            <a:ext cx="914400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268760"/>
            <a:ext cx="8229600" cy="108012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uk-UA" dirty="0" smtClean="0"/>
              <a:t> </a:t>
            </a:r>
            <a:r>
              <a:rPr lang="uk-UA" dirty="0" smtClean="0"/>
              <a:t>   </a:t>
            </a:r>
            <a:r>
              <a:rPr lang="ru-RU" dirty="0" err="1" smtClean="0"/>
              <a:t>Створення</a:t>
            </a:r>
            <a:r>
              <a:rPr lang="ru-RU" dirty="0" smtClean="0"/>
              <a:t> </a:t>
            </a:r>
            <a:r>
              <a:rPr lang="ru-RU" dirty="0" smtClean="0"/>
              <a:t>в </a:t>
            </a:r>
            <a:r>
              <a:rPr lang="ru-RU" dirty="0" err="1" smtClean="0"/>
              <a:t>Одесі</a:t>
            </a:r>
            <a:r>
              <a:rPr lang="ru-RU" dirty="0" smtClean="0"/>
              <a:t> </a:t>
            </a:r>
            <a:r>
              <a:rPr lang="ru-RU" dirty="0" err="1" smtClean="0"/>
              <a:t>Інституту</a:t>
            </a:r>
            <a:r>
              <a:rPr lang="ru-RU" dirty="0" smtClean="0"/>
              <a:t> </a:t>
            </a:r>
            <a:r>
              <a:rPr lang="ru-RU" dirty="0" err="1" smtClean="0"/>
              <a:t>холодильної</a:t>
            </a:r>
            <a:r>
              <a:rPr lang="ru-RU" dirty="0" smtClean="0"/>
              <a:t> </a:t>
            </a:r>
            <a:r>
              <a:rPr lang="ru-RU" dirty="0" err="1" smtClean="0"/>
              <a:t>промисловості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3461" y="188640"/>
            <a:ext cx="263084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1930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l="5143" t="3808" r="2287" b="3961"/>
          <a:stretch>
            <a:fillRect/>
          </a:stretch>
        </p:blipFill>
        <p:spPr bwMode="auto">
          <a:xfrm>
            <a:off x="1691680" y="2465512"/>
            <a:ext cx="5328592" cy="42038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7" grpId="0" build="allAtOnce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692696"/>
            <a:ext cx="8229600" cy="11521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uk-UA" dirty="0" smtClean="0"/>
              <a:t> Заява про об'єднання 80% всіх селянських господарств Одеського округу в колгоспи</a:t>
            </a:r>
            <a:endParaRPr lang="uk-UA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15616" y="2132856"/>
            <a:ext cx="6768752" cy="43455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467544" y="188640"/>
            <a:ext cx="8229600" cy="86409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/>
          <a:lstStyle/>
          <a:p>
            <a:pPr>
              <a:buNone/>
            </a:pPr>
            <a:r>
              <a:rPr lang="ru-RU" dirty="0" smtClean="0"/>
              <a:t>1-й </a:t>
            </a:r>
            <a:r>
              <a:rPr lang="ru-RU" dirty="0" err="1" smtClean="0"/>
              <a:t>Всесоюзний</a:t>
            </a:r>
            <a:r>
              <a:rPr lang="ru-RU" dirty="0" smtClean="0"/>
              <a:t> </a:t>
            </a:r>
            <a:r>
              <a:rPr lang="ru-RU" dirty="0" err="1" smtClean="0"/>
              <a:t>з'їзд</a:t>
            </a:r>
            <a:r>
              <a:rPr lang="ru-RU" dirty="0" smtClean="0"/>
              <a:t> </a:t>
            </a:r>
            <a:r>
              <a:rPr lang="ru-RU" dirty="0" err="1" smtClean="0"/>
              <a:t>депутатів</a:t>
            </a:r>
            <a:r>
              <a:rPr lang="ru-RU" dirty="0" smtClean="0"/>
              <a:t> в </a:t>
            </a:r>
            <a:r>
              <a:rPr lang="ru-RU" dirty="0" err="1" smtClean="0"/>
              <a:t>Одесі</a:t>
            </a:r>
            <a:r>
              <a:rPr lang="ru-RU" dirty="0" smtClean="0"/>
              <a:t>.</a:t>
            </a:r>
            <a:endParaRPr lang="uk-UA" dirty="0"/>
          </a:p>
        </p:txBody>
      </p:sp>
      <p:sp>
        <p:nvSpPr>
          <p:cNvPr id="9" name="TextBox 8"/>
          <p:cNvSpPr txBox="1"/>
          <p:nvPr/>
        </p:nvSpPr>
        <p:spPr>
          <a:xfrm>
            <a:off x="395536" y="1268760"/>
            <a:ext cx="8280920" cy="1077218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err="1" smtClean="0"/>
              <a:t>Проживання</a:t>
            </a:r>
            <a:r>
              <a:rPr lang="ru-RU" sz="3200" dirty="0" smtClean="0"/>
              <a:t> в </a:t>
            </a:r>
            <a:r>
              <a:rPr lang="ru-RU" sz="3200" dirty="0" err="1" smtClean="0"/>
              <a:t>Одесі</a:t>
            </a:r>
            <a:r>
              <a:rPr lang="ru-RU" sz="3200" dirty="0" smtClean="0"/>
              <a:t> Х.А. </a:t>
            </a:r>
            <a:r>
              <a:rPr lang="ru-RU" sz="3200" dirty="0" err="1" smtClean="0"/>
              <a:t>Вайнермана</a:t>
            </a:r>
            <a:r>
              <a:rPr lang="ru-RU" sz="3200" dirty="0" smtClean="0"/>
              <a:t>, </a:t>
            </a:r>
            <a:endParaRPr lang="ru-RU" sz="3200" dirty="0" smtClean="0"/>
          </a:p>
          <a:p>
            <a:r>
              <a:rPr lang="ru-RU" sz="3200" dirty="0" err="1" smtClean="0"/>
              <a:t>єврейського</a:t>
            </a:r>
            <a:r>
              <a:rPr lang="ru-RU" sz="3200" dirty="0" smtClean="0"/>
              <a:t> </a:t>
            </a:r>
            <a:r>
              <a:rPr lang="ru-RU" sz="3200" dirty="0" err="1" smtClean="0"/>
              <a:t>радянського</a:t>
            </a:r>
            <a:r>
              <a:rPr lang="ru-RU" sz="3200" dirty="0" smtClean="0"/>
              <a:t> драматурга.</a:t>
            </a:r>
            <a:endParaRPr lang="ru-RU" sz="3200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lum contrast="-30000"/>
          </a:blip>
          <a:srcRect/>
          <a:stretch>
            <a:fillRect/>
          </a:stretch>
        </p:blipFill>
        <p:spPr bwMode="auto">
          <a:xfrm>
            <a:off x="3131840" y="2409826"/>
            <a:ext cx="2952328" cy="444817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Tm="10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 animBg="1"/>
      <p:bldP spid="9" grpId="0" build="allAtOnce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10000"/>
          </a:blip>
          <a:srcRect t="13040" b="56720"/>
          <a:stretch>
            <a:fillRect/>
          </a:stretch>
        </p:blipFill>
        <p:spPr bwMode="auto">
          <a:xfrm>
            <a:off x="0" y="0"/>
            <a:ext cx="914400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3528" y="1484784"/>
            <a:ext cx="8229600" cy="1584176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</a:t>
            </a:r>
            <a:r>
              <a:rPr lang="ru-RU" dirty="0" err="1" smtClean="0"/>
              <a:t>Арешт</a:t>
            </a:r>
            <a:r>
              <a:rPr lang="ru-RU" dirty="0" smtClean="0"/>
              <a:t> </a:t>
            </a:r>
            <a:r>
              <a:rPr lang="ru-RU" dirty="0" smtClean="0"/>
              <a:t>28 </a:t>
            </a:r>
            <a:r>
              <a:rPr lang="ru-RU" dirty="0" err="1" smtClean="0"/>
              <a:t>православних</a:t>
            </a:r>
            <a:r>
              <a:rPr lang="ru-RU" dirty="0" smtClean="0"/>
              <a:t> </a:t>
            </a:r>
            <a:r>
              <a:rPr lang="ru-RU" dirty="0" err="1" smtClean="0"/>
              <a:t>священиків</a:t>
            </a:r>
            <a:r>
              <a:rPr lang="ru-RU" dirty="0" smtClean="0"/>
              <a:t> за </a:t>
            </a:r>
            <a:r>
              <a:rPr lang="ru-RU" dirty="0" err="1" smtClean="0"/>
              <a:t>рішенням</a:t>
            </a:r>
            <a:r>
              <a:rPr lang="ru-RU" dirty="0" smtClean="0"/>
              <a:t> </a:t>
            </a:r>
            <a:r>
              <a:rPr lang="ru-RU" dirty="0" err="1" smtClean="0"/>
              <a:t>Одеського</a:t>
            </a:r>
            <a:r>
              <a:rPr lang="ru-RU" dirty="0" smtClean="0"/>
              <a:t> </a:t>
            </a:r>
            <a:r>
              <a:rPr lang="ru-RU" dirty="0" err="1" smtClean="0"/>
              <a:t>відділення</a:t>
            </a:r>
            <a:r>
              <a:rPr lang="ru-RU" dirty="0" smtClean="0"/>
              <a:t> </a:t>
            </a:r>
            <a:r>
              <a:rPr lang="ru-RU" dirty="0" err="1" smtClean="0"/>
              <a:t>Відділ</a:t>
            </a:r>
            <a:r>
              <a:rPr lang="ru-RU" dirty="0" smtClean="0"/>
              <a:t> Державного </a:t>
            </a:r>
            <a:r>
              <a:rPr lang="ru-RU" dirty="0" err="1" smtClean="0"/>
              <a:t>Політичного</a:t>
            </a:r>
            <a:r>
              <a:rPr lang="ru-RU" dirty="0" smtClean="0"/>
              <a:t> </a:t>
            </a:r>
            <a:r>
              <a:rPr lang="ru-RU" dirty="0" err="1" smtClean="0"/>
              <a:t>Управління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68144" y="0"/>
            <a:ext cx="2630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1931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323528" y="3356992"/>
            <a:ext cx="8208912" cy="584775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3200" dirty="0" smtClean="0"/>
              <a:t>Початок </a:t>
            </a:r>
            <a:r>
              <a:rPr lang="ru-RU" sz="3200" dirty="0" err="1" smtClean="0"/>
              <a:t>виходу</a:t>
            </a:r>
            <a:r>
              <a:rPr lang="ru-RU" sz="3200" dirty="0" smtClean="0"/>
              <a:t> журналу «</a:t>
            </a:r>
            <a:r>
              <a:rPr lang="ru-RU" sz="3200" dirty="0" err="1" smtClean="0"/>
              <a:t>Металеві</a:t>
            </a:r>
            <a:r>
              <a:rPr lang="ru-RU" sz="3200" dirty="0" smtClean="0"/>
              <a:t> </a:t>
            </a:r>
            <a:r>
              <a:rPr lang="ru-RU" sz="3200" dirty="0" err="1" smtClean="0"/>
              <a:t>дні</a:t>
            </a:r>
            <a:r>
              <a:rPr lang="ru-RU" sz="3200" dirty="0" smtClean="0"/>
              <a:t>».</a:t>
            </a:r>
            <a:endParaRPr lang="ru-RU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4437112"/>
            <a:ext cx="8783751" cy="1569660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ru-RU" sz="3200" dirty="0" smtClean="0"/>
              <a:t> </a:t>
            </a:r>
            <a:r>
              <a:rPr lang="ru-RU" sz="3200" dirty="0" err="1" smtClean="0"/>
              <a:t>Створення</a:t>
            </a:r>
            <a:r>
              <a:rPr lang="ru-RU" sz="3200" dirty="0" smtClean="0"/>
              <a:t> </a:t>
            </a:r>
            <a:r>
              <a:rPr lang="ru-RU" sz="3200" dirty="0" smtClean="0"/>
              <a:t>в </a:t>
            </a:r>
            <a:r>
              <a:rPr lang="ru-RU" sz="3200" dirty="0" err="1" smtClean="0"/>
              <a:t>Одесі</a:t>
            </a:r>
            <a:r>
              <a:rPr lang="ru-RU" sz="3200" dirty="0" smtClean="0"/>
              <a:t> </a:t>
            </a:r>
            <a:r>
              <a:rPr lang="ru-RU" sz="3200" dirty="0" err="1" smtClean="0"/>
              <a:t>літературної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організації</a:t>
            </a:r>
            <a:r>
              <a:rPr lang="ru-RU" sz="3200" dirty="0" smtClean="0"/>
              <a:t>  </a:t>
            </a:r>
            <a:endParaRPr lang="ru-RU" sz="3200" dirty="0" smtClean="0"/>
          </a:p>
          <a:p>
            <a:r>
              <a:rPr lang="ru-RU" sz="3200" dirty="0" smtClean="0"/>
              <a:t> «</a:t>
            </a:r>
            <a:r>
              <a:rPr lang="ru-RU" sz="3200" dirty="0" smtClean="0"/>
              <a:t>Молодняк</a:t>
            </a:r>
            <a:r>
              <a:rPr lang="ru-RU" sz="3200" dirty="0" smtClean="0"/>
              <a:t>». В </a:t>
            </a:r>
            <a:r>
              <a:rPr lang="ru-RU" sz="3200" dirty="0" err="1" smtClean="0"/>
              <a:t>загалі</a:t>
            </a:r>
            <a:r>
              <a:rPr lang="ru-RU" sz="3200" dirty="0" smtClean="0"/>
              <a:t> </a:t>
            </a:r>
            <a:r>
              <a:rPr lang="ru-RU" sz="3200" dirty="0" err="1" smtClean="0"/>
              <a:t>ця</a:t>
            </a:r>
            <a:r>
              <a:rPr lang="ru-RU" sz="3200" dirty="0" smtClean="0"/>
              <a:t> </a:t>
            </a:r>
            <a:r>
              <a:rPr lang="ru-RU" sz="3200" dirty="0" err="1" smtClean="0"/>
              <a:t>організація</a:t>
            </a:r>
            <a:r>
              <a:rPr lang="ru-RU" sz="3200" dirty="0" smtClean="0"/>
              <a:t> почала </a:t>
            </a:r>
            <a:r>
              <a:rPr lang="ru-RU" sz="3200" dirty="0" err="1" smtClean="0"/>
              <a:t>своє</a:t>
            </a:r>
            <a:endParaRPr lang="ru-RU" sz="3200" dirty="0" smtClean="0"/>
          </a:p>
          <a:p>
            <a:r>
              <a:rPr lang="uk-UA" sz="3200" dirty="0" smtClean="0"/>
              <a:t> існування  завдяки П. </a:t>
            </a:r>
            <a:r>
              <a:rPr lang="uk-UA" sz="3200" dirty="0" err="1" smtClean="0"/>
              <a:t>Усенко</a:t>
            </a:r>
            <a:r>
              <a:rPr lang="uk-UA" sz="3200" dirty="0" smtClean="0"/>
              <a:t> в 1926р у </a:t>
            </a:r>
            <a:r>
              <a:rPr lang="uk-UA" sz="3200" dirty="0" err="1" smtClean="0"/>
              <a:t>Харькові</a:t>
            </a:r>
            <a:endParaRPr lang="ru-RU" sz="3200" dirty="0"/>
          </a:p>
        </p:txBody>
      </p:sp>
    </p:spTree>
  </p:cSld>
  <p:clrMapOvr>
    <a:masterClrMapping/>
  </p:clrMapOvr>
  <p:transition advClick="0" advTm="15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8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7" grpId="0" build="allAtOnce"/>
      <p:bldP spid="8" grpId="0" build="allAtOnce" animBg="1"/>
      <p:bldP spid="9" grpId="0" build="allAtOnce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340925"/>
            <a:ext cx="3888432" cy="61768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9C3A5">
                <a:tint val="50000"/>
                <a:satMod val="180000"/>
              </a:srgbClr>
            </a:duotone>
            <a:lum bright="20000" contrast="10000"/>
          </a:blip>
          <a:srcRect t="13040" b="56720"/>
          <a:stretch>
            <a:fillRect/>
          </a:stretch>
        </p:blipFill>
        <p:spPr bwMode="auto">
          <a:xfrm>
            <a:off x="0" y="0"/>
            <a:ext cx="9144000" cy="12961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1484784"/>
            <a:ext cx="8229600" cy="1152128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</a:t>
            </a:r>
            <a:r>
              <a:rPr lang="ru-RU" dirty="0" smtClean="0"/>
              <a:t>Листопад - </a:t>
            </a:r>
            <a:r>
              <a:rPr lang="ru-RU" dirty="0" err="1" smtClean="0"/>
              <a:t>прийняття</a:t>
            </a:r>
            <a:r>
              <a:rPr lang="ru-RU" dirty="0" smtClean="0"/>
              <a:t> </a:t>
            </a:r>
            <a:r>
              <a:rPr lang="ru-RU" dirty="0" err="1" smtClean="0"/>
              <a:t>Одеським</a:t>
            </a:r>
            <a:r>
              <a:rPr lang="ru-RU" dirty="0" smtClean="0"/>
              <a:t> обкомом </a:t>
            </a:r>
            <a:r>
              <a:rPr lang="ru-RU" dirty="0" err="1" smtClean="0"/>
              <a:t>партії</a:t>
            </a:r>
            <a:r>
              <a:rPr lang="ru-RU" dirty="0" smtClean="0"/>
              <a:t> </a:t>
            </a:r>
            <a:r>
              <a:rPr lang="ru-RU" dirty="0" err="1" smtClean="0"/>
              <a:t>рішення</a:t>
            </a:r>
            <a:r>
              <a:rPr lang="ru-RU" dirty="0" smtClean="0"/>
              <a:t> "Про </a:t>
            </a:r>
            <a:r>
              <a:rPr lang="ru-RU" dirty="0" err="1" smtClean="0"/>
              <a:t>товарні</a:t>
            </a:r>
            <a:r>
              <a:rPr lang="ru-RU" dirty="0" smtClean="0"/>
              <a:t> </a:t>
            </a:r>
            <a:r>
              <a:rPr lang="ru-RU" dirty="0" err="1" smtClean="0"/>
              <a:t>репресії</a:t>
            </a:r>
            <a:r>
              <a:rPr lang="ru-RU" dirty="0" smtClean="0"/>
              <a:t>".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873461" y="188640"/>
            <a:ext cx="263084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1932 </a:t>
            </a:r>
            <a:r>
              <a:rPr lang="ru-RU" sz="5400" b="1" cap="none" spc="0" dirty="0" err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рік</a:t>
            </a:r>
            <a:endParaRPr lang="ru-RU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95537" y="2996952"/>
            <a:ext cx="8208912" cy="1815882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800" dirty="0" smtClean="0"/>
              <a:t>30 </a:t>
            </a:r>
            <a:r>
              <a:rPr lang="ru-RU" sz="2800" dirty="0" err="1" smtClean="0"/>
              <a:t>грудня</a:t>
            </a:r>
            <a:r>
              <a:rPr lang="ru-RU" sz="2800" dirty="0" smtClean="0"/>
              <a:t> - постанова </a:t>
            </a:r>
            <a:r>
              <a:rPr lang="ru-RU" sz="2800" dirty="0" err="1" smtClean="0"/>
              <a:t>Одеського</a:t>
            </a:r>
            <a:r>
              <a:rPr lang="ru-RU" sz="2800" dirty="0" smtClean="0"/>
              <a:t> обкому  </a:t>
            </a:r>
            <a:r>
              <a:rPr lang="ru-RU" sz="2800" dirty="0" err="1" smtClean="0"/>
              <a:t>партії</a:t>
            </a:r>
            <a:r>
              <a:rPr lang="ru-RU" sz="2800" dirty="0" smtClean="0"/>
              <a:t> </a:t>
            </a:r>
            <a:endParaRPr lang="ru-RU" sz="2800" dirty="0" smtClean="0"/>
          </a:p>
          <a:p>
            <a:r>
              <a:rPr lang="ru-RU" sz="2800" dirty="0" smtClean="0"/>
              <a:t>"</a:t>
            </a:r>
            <a:r>
              <a:rPr lang="ru-RU" sz="2800" dirty="0" smtClean="0"/>
              <a:t>Про </a:t>
            </a:r>
            <a:r>
              <a:rPr lang="ru-RU" sz="2800" dirty="0" err="1" smtClean="0"/>
              <a:t>використання</a:t>
            </a:r>
            <a:r>
              <a:rPr lang="ru-RU" sz="2800" dirty="0" smtClean="0"/>
              <a:t> </a:t>
            </a:r>
            <a:r>
              <a:rPr lang="ru-RU" sz="2800" dirty="0" err="1" smtClean="0"/>
              <a:t>проведених</a:t>
            </a:r>
            <a:r>
              <a:rPr lang="ru-RU" sz="2800" dirty="0" smtClean="0"/>
              <a:t> ГПУ  </a:t>
            </a:r>
            <a:r>
              <a:rPr lang="ru-RU" sz="2800" dirty="0" err="1" smtClean="0"/>
              <a:t>репресивних</a:t>
            </a:r>
            <a:endParaRPr lang="ru-RU" sz="2800" dirty="0" smtClean="0"/>
          </a:p>
          <a:p>
            <a:r>
              <a:rPr lang="ru-RU" sz="2800" dirty="0" smtClean="0"/>
              <a:t> </a:t>
            </a:r>
            <a:r>
              <a:rPr lang="ru-RU" sz="2800" dirty="0" err="1" smtClean="0"/>
              <a:t>заходів</a:t>
            </a:r>
            <a:r>
              <a:rPr lang="ru-RU" sz="2800" dirty="0" smtClean="0"/>
              <a:t> для </a:t>
            </a:r>
            <a:r>
              <a:rPr lang="ru-RU" sz="2800" dirty="0" err="1" smtClean="0"/>
              <a:t>негайного</a:t>
            </a:r>
            <a:r>
              <a:rPr lang="ru-RU" sz="2800" dirty="0" smtClean="0"/>
              <a:t> </a:t>
            </a:r>
            <a:r>
              <a:rPr lang="ru-RU" sz="2800" dirty="0" err="1" smtClean="0"/>
              <a:t>підняття</a:t>
            </a:r>
            <a:r>
              <a:rPr lang="ru-RU" sz="2800" dirty="0" smtClean="0"/>
              <a:t>  </a:t>
            </a:r>
            <a:r>
              <a:rPr lang="ru-RU" sz="2800" dirty="0" err="1" smtClean="0"/>
              <a:t>темпів</a:t>
            </a:r>
            <a:r>
              <a:rPr lang="ru-RU" sz="2800" dirty="0" smtClean="0"/>
              <a:t> </a:t>
            </a:r>
            <a:r>
              <a:rPr lang="ru-RU" sz="2800" dirty="0" err="1" smtClean="0"/>
              <a:t>хлібозаготівель</a:t>
            </a:r>
            <a:r>
              <a:rPr lang="ru-RU" sz="2800" dirty="0" smtClean="0"/>
              <a:t> ".</a:t>
            </a:r>
            <a:endParaRPr lang="ru-RU" sz="2800" dirty="0"/>
          </a:p>
        </p:txBody>
      </p:sp>
    </p:spTree>
  </p:cSld>
  <p:clrMapOvr>
    <a:masterClrMapping/>
  </p:clrMapOvr>
  <p:transition advClick="0" advTm="13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9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  <p:bldP spid="7" grpId="0" build="allAtOnce"/>
      <p:bldP spid="9" grpId="0" build="allAtOnce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611560" y="332656"/>
            <a:ext cx="8229600" cy="1296144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</a:t>
            </a:r>
            <a:r>
              <a:rPr lang="ru-RU" dirty="0" err="1" smtClean="0"/>
              <a:t>Одеський</a:t>
            </a:r>
            <a:r>
              <a:rPr lang="ru-RU" dirty="0" smtClean="0"/>
              <a:t> </a:t>
            </a:r>
            <a:r>
              <a:rPr lang="ru-RU" dirty="0" err="1" smtClean="0"/>
              <a:t>курортний</a:t>
            </a:r>
            <a:r>
              <a:rPr lang="ru-RU" dirty="0" smtClean="0"/>
              <a:t> район </a:t>
            </a:r>
            <a:r>
              <a:rPr lang="ru-RU" dirty="0" err="1" smtClean="0"/>
              <a:t>визнаний</a:t>
            </a:r>
            <a:r>
              <a:rPr lang="ru-RU" dirty="0" smtClean="0"/>
              <a:t> курортом </a:t>
            </a:r>
            <a:r>
              <a:rPr lang="ru-RU" dirty="0" err="1" smtClean="0"/>
              <a:t>загальносоюзного</a:t>
            </a:r>
            <a:r>
              <a:rPr lang="ru-RU" dirty="0" smtClean="0"/>
              <a:t> </a:t>
            </a:r>
            <a:r>
              <a:rPr lang="ru-RU" dirty="0" err="1" smtClean="0"/>
              <a:t>значення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</a:blip>
          <a:srcRect l="4641" t="8594" r="4641" b="9930"/>
          <a:stretch>
            <a:fillRect/>
          </a:stretch>
        </p:blipFill>
        <p:spPr bwMode="auto">
          <a:xfrm>
            <a:off x="971600" y="2132856"/>
            <a:ext cx="7344816" cy="43924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allAtOnce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5536" y="404664"/>
            <a:ext cx="8229600" cy="720080"/>
          </a:xfr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    Створена </a:t>
            </a:r>
            <a:r>
              <a:rPr lang="uk-UA" dirty="0" smtClean="0"/>
              <a:t>Одеська</a:t>
            </a:r>
            <a:r>
              <a:rPr lang="ru-RU" dirty="0" smtClean="0"/>
              <a:t> </a:t>
            </a:r>
            <a:r>
              <a:rPr lang="ru-RU" dirty="0" smtClean="0"/>
              <a:t>область.</a:t>
            </a:r>
            <a:endParaRPr lang="ru-RU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>
            <a:grayscl/>
            <a:lum/>
          </a:blip>
          <a:srcRect/>
          <a:stretch>
            <a:fillRect/>
          </a:stretch>
        </p:blipFill>
        <p:spPr bwMode="auto">
          <a:xfrm>
            <a:off x="1115616" y="1556792"/>
            <a:ext cx="6667500" cy="46577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advClick="0" advTm="8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allAtOnce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212</TotalTime>
  <Words>319</Words>
  <Application>Microsoft Office PowerPoint</Application>
  <PresentationFormat>Экран (4:3)</PresentationFormat>
  <Paragraphs>50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Основные события Одессы 1930х годов</dc:title>
  <cp:lastModifiedBy>Admin</cp:lastModifiedBy>
  <cp:revision>22</cp:revision>
  <dcterms:modified xsi:type="dcterms:W3CDTF">2013-05-16T13:35:42Z</dcterms:modified>
</cp:coreProperties>
</file>