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2"/>
  </p:notesMasterIdLst>
  <p:sldIdLst>
    <p:sldId id="256" r:id="rId2"/>
    <p:sldId id="257" r:id="rId3"/>
    <p:sldId id="258" r:id="rId4"/>
    <p:sldId id="259" r:id="rId5"/>
    <p:sldId id="260" r:id="rId6"/>
    <p:sldId id="261" r:id="rId7"/>
    <p:sldId id="262" r:id="rId8"/>
    <p:sldId id="263" r:id="rId9"/>
    <p:sldId id="264" r:id="rId10"/>
    <p:sldId id="265" r:id="rId11"/>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0" d="100"/>
          <a:sy n="70" d="100"/>
        </p:scale>
        <p:origin x="714"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F6F841-32E5-42AF-BAFA-F29317F74758}" type="datetimeFigureOut">
              <a:rPr lang="ru-RU" smtClean="0"/>
              <a:t>04.06.2014</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CDD2D6A-9B92-4D83-A94F-59A2F7EF7551}" type="slidenum">
              <a:rPr lang="ru-RU" smtClean="0"/>
              <a:t>‹#›</a:t>
            </a:fld>
            <a:endParaRPr lang="ru-RU"/>
          </a:p>
        </p:txBody>
      </p:sp>
    </p:spTree>
    <p:extLst>
      <p:ext uri="{BB962C8B-B14F-4D97-AF65-F5344CB8AC3E}">
        <p14:creationId xmlns:p14="http://schemas.microsoft.com/office/powerpoint/2010/main" val="34376526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ACDD2D6A-9B92-4D83-A94F-59A2F7EF7551}" type="slidenum">
              <a:rPr lang="ru-RU" smtClean="0"/>
              <a:t>7</a:t>
            </a:fld>
            <a:endParaRPr lang="ru-RU"/>
          </a:p>
        </p:txBody>
      </p:sp>
    </p:spTree>
    <p:extLst>
      <p:ext uri="{BB962C8B-B14F-4D97-AF65-F5344CB8AC3E}">
        <p14:creationId xmlns:p14="http://schemas.microsoft.com/office/powerpoint/2010/main" val="42666792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ru-RU" smtClean="0"/>
              <a:t>Образец заголовка</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E111654C-24C4-4821-8D94-901DC0DF5977}" type="datetimeFigureOut">
              <a:rPr lang="ru-RU" smtClean="0"/>
              <a:t>04.06.2014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DB457631-BD4E-4602-A677-2D6939B7E5C5}" type="slidenum">
              <a:rPr lang="ru-RU" smtClean="0"/>
              <a:t>‹#›</a:t>
            </a:fld>
            <a:endParaRPr lang="ru-RU"/>
          </a:p>
        </p:txBody>
      </p:sp>
    </p:spTree>
    <p:extLst>
      <p:ext uri="{BB962C8B-B14F-4D97-AF65-F5344CB8AC3E}">
        <p14:creationId xmlns:p14="http://schemas.microsoft.com/office/powerpoint/2010/main" val="42542296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Панорамная фотография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E111654C-24C4-4821-8D94-901DC0DF5977}" type="datetimeFigureOut">
              <a:rPr lang="ru-RU" smtClean="0"/>
              <a:t>04.06.2014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DB457631-BD4E-4602-A677-2D6939B7E5C5}" type="slidenum">
              <a:rPr lang="ru-RU" smtClean="0"/>
              <a:t>‹#›</a:t>
            </a:fld>
            <a:endParaRPr lang="ru-RU"/>
          </a:p>
        </p:txBody>
      </p:sp>
    </p:spTree>
    <p:extLst>
      <p:ext uri="{BB962C8B-B14F-4D97-AF65-F5344CB8AC3E}">
        <p14:creationId xmlns:p14="http://schemas.microsoft.com/office/powerpoint/2010/main" val="33872681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ru-RU" smtClean="0"/>
              <a:t>Образец заголовка</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4" name="Date Placeholder 3"/>
          <p:cNvSpPr>
            <a:spLocks noGrp="1"/>
          </p:cNvSpPr>
          <p:nvPr>
            <p:ph type="dt" sz="half" idx="10"/>
          </p:nvPr>
        </p:nvSpPr>
        <p:spPr/>
        <p:txBody>
          <a:bodyPr/>
          <a:lstStyle/>
          <a:p>
            <a:fld id="{E111654C-24C4-4821-8D94-901DC0DF5977}" type="datetimeFigureOut">
              <a:rPr lang="ru-RU" smtClean="0"/>
              <a:t>04.06.2014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DB457631-BD4E-4602-A677-2D6939B7E5C5}" type="slidenum">
              <a:rPr lang="ru-RU" smtClean="0"/>
              <a:t>‹#›</a:t>
            </a:fld>
            <a:endParaRPr lang="ru-RU"/>
          </a:p>
        </p:txBody>
      </p:sp>
    </p:spTree>
    <p:extLst>
      <p:ext uri="{BB962C8B-B14F-4D97-AF65-F5344CB8AC3E}">
        <p14:creationId xmlns:p14="http://schemas.microsoft.com/office/powerpoint/2010/main" val="31323425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ru-RU" smtClean="0"/>
              <a:t>Образец заголовка</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ru-RU" smtClean="0"/>
              <a:t>Образец текста</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4" name="Date Placeholder 3"/>
          <p:cNvSpPr>
            <a:spLocks noGrp="1"/>
          </p:cNvSpPr>
          <p:nvPr>
            <p:ph type="dt" sz="half" idx="10"/>
          </p:nvPr>
        </p:nvSpPr>
        <p:spPr/>
        <p:txBody>
          <a:bodyPr/>
          <a:lstStyle/>
          <a:p>
            <a:fld id="{E111654C-24C4-4821-8D94-901DC0DF5977}" type="datetimeFigureOut">
              <a:rPr lang="ru-RU" smtClean="0"/>
              <a:t>04.06.2014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DB457631-BD4E-4602-A677-2D6939B7E5C5}" type="slidenum">
              <a:rPr lang="ru-RU" smtClean="0"/>
              <a:t>‹#›</a:t>
            </a:fld>
            <a:endParaRPr lang="ru-RU"/>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34685294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E111654C-24C4-4821-8D94-901DC0DF5977}" type="datetimeFigureOut">
              <a:rPr lang="ru-RU" smtClean="0"/>
              <a:t>04.06.2014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DB457631-BD4E-4602-A677-2D6939B7E5C5}" type="slidenum">
              <a:rPr lang="ru-RU" smtClean="0"/>
              <a:t>‹#›</a:t>
            </a:fld>
            <a:endParaRPr lang="ru-RU"/>
          </a:p>
        </p:txBody>
      </p:sp>
    </p:spTree>
    <p:extLst>
      <p:ext uri="{BB962C8B-B14F-4D97-AF65-F5344CB8AC3E}">
        <p14:creationId xmlns:p14="http://schemas.microsoft.com/office/powerpoint/2010/main" val="26107392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Три колонки">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ru-RU" smtClean="0"/>
              <a:t>Образец заголовка</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E111654C-24C4-4821-8D94-901DC0DF5977}" type="datetimeFigureOut">
              <a:rPr lang="ru-RU" smtClean="0"/>
              <a:t>04.06.2014</a:t>
            </a:fld>
            <a:endParaRPr lang="ru-RU"/>
          </a:p>
        </p:txBody>
      </p:sp>
      <p:sp>
        <p:nvSpPr>
          <p:cNvPr id="4"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DB457631-BD4E-4602-A677-2D6939B7E5C5}" type="slidenum">
              <a:rPr lang="ru-RU" smtClean="0"/>
              <a:t>‹#›</a:t>
            </a:fld>
            <a:endParaRPr lang="ru-RU"/>
          </a:p>
        </p:txBody>
      </p:sp>
    </p:spTree>
    <p:extLst>
      <p:ext uri="{BB962C8B-B14F-4D97-AF65-F5344CB8AC3E}">
        <p14:creationId xmlns:p14="http://schemas.microsoft.com/office/powerpoint/2010/main" val="21240370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Столбец с тремя рисунками">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ru-RU" smtClean="0"/>
              <a:t>Образец заголовка</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E111654C-24C4-4821-8D94-901DC0DF5977}" type="datetimeFigureOut">
              <a:rPr lang="ru-RU" smtClean="0"/>
              <a:t>04.06.2014</a:t>
            </a:fld>
            <a:endParaRPr lang="ru-RU"/>
          </a:p>
        </p:txBody>
      </p:sp>
      <p:sp>
        <p:nvSpPr>
          <p:cNvPr id="4"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DB457631-BD4E-4602-A677-2D6939B7E5C5}" type="slidenum">
              <a:rPr lang="ru-RU" smtClean="0"/>
              <a:t>‹#›</a:t>
            </a:fld>
            <a:endParaRPr lang="ru-RU"/>
          </a:p>
        </p:txBody>
      </p:sp>
    </p:spTree>
    <p:extLst>
      <p:ext uri="{BB962C8B-B14F-4D97-AF65-F5344CB8AC3E}">
        <p14:creationId xmlns:p14="http://schemas.microsoft.com/office/powerpoint/2010/main" val="28079257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nchor="t" anchorCtr="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E111654C-24C4-4821-8D94-901DC0DF5977}" type="datetimeFigureOut">
              <a:rPr lang="ru-RU" smtClean="0"/>
              <a:t>04.06.2014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DB457631-BD4E-4602-A677-2D6939B7E5C5}" type="slidenum">
              <a:rPr lang="ru-RU" smtClean="0"/>
              <a:t>‹#›</a:t>
            </a:fld>
            <a:endParaRPr lang="ru-RU"/>
          </a:p>
        </p:txBody>
      </p:sp>
    </p:spTree>
    <p:extLst>
      <p:ext uri="{BB962C8B-B14F-4D97-AF65-F5344CB8AC3E}">
        <p14:creationId xmlns:p14="http://schemas.microsoft.com/office/powerpoint/2010/main" val="16438752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E111654C-24C4-4821-8D94-901DC0DF5977}" type="datetimeFigureOut">
              <a:rPr lang="ru-RU" smtClean="0"/>
              <a:t>04.06.2014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DB457631-BD4E-4602-A677-2D6939B7E5C5}" type="slidenum">
              <a:rPr lang="ru-RU" smtClean="0"/>
              <a:t>‹#›</a:t>
            </a:fld>
            <a:endParaRPr lang="ru-RU"/>
          </a:p>
        </p:txBody>
      </p:sp>
    </p:spTree>
    <p:extLst>
      <p:ext uri="{BB962C8B-B14F-4D97-AF65-F5344CB8AC3E}">
        <p14:creationId xmlns:p14="http://schemas.microsoft.com/office/powerpoint/2010/main" val="19241433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3"/>
          <p:cNvSpPr>
            <a:spLocks noGrp="1"/>
          </p:cNvSpPr>
          <p:nvPr>
            <p:ph type="dt" sz="half" idx="10"/>
          </p:nvPr>
        </p:nvSpPr>
        <p:spPr/>
        <p:txBody>
          <a:bodyPr/>
          <a:lstStyle/>
          <a:p>
            <a:fld id="{E111654C-24C4-4821-8D94-901DC0DF5977}" type="datetimeFigureOut">
              <a:rPr lang="ru-RU" smtClean="0"/>
              <a:t>04.06.2014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DB457631-BD4E-4602-A677-2D6939B7E5C5}" type="slidenum">
              <a:rPr lang="ru-RU" smtClean="0"/>
              <a:t>‹#›</a:t>
            </a:fld>
            <a:endParaRPr lang="ru-RU"/>
          </a:p>
        </p:txBody>
      </p:sp>
    </p:spTree>
    <p:extLst>
      <p:ext uri="{BB962C8B-B14F-4D97-AF65-F5344CB8AC3E}">
        <p14:creationId xmlns:p14="http://schemas.microsoft.com/office/powerpoint/2010/main" val="26836495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E111654C-24C4-4821-8D94-901DC0DF5977}" type="datetimeFigureOut">
              <a:rPr lang="ru-RU" smtClean="0"/>
              <a:t>04.06.2014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DB457631-BD4E-4602-A677-2D6939B7E5C5}" type="slidenum">
              <a:rPr lang="ru-RU" smtClean="0"/>
              <a:t>‹#›</a:t>
            </a:fld>
            <a:endParaRPr lang="ru-RU"/>
          </a:p>
        </p:txBody>
      </p:sp>
    </p:spTree>
    <p:extLst>
      <p:ext uri="{BB962C8B-B14F-4D97-AF65-F5344CB8AC3E}">
        <p14:creationId xmlns:p14="http://schemas.microsoft.com/office/powerpoint/2010/main" val="12330239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E111654C-24C4-4821-8D94-901DC0DF5977}" type="datetimeFigureOut">
              <a:rPr lang="ru-RU" smtClean="0"/>
              <a:t>04.06.2014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DB457631-BD4E-4602-A677-2D6939B7E5C5}" type="slidenum">
              <a:rPr lang="ru-RU" smtClean="0"/>
              <a:t>‹#›</a:t>
            </a:fld>
            <a:endParaRPr lang="ru-RU"/>
          </a:p>
        </p:txBody>
      </p:sp>
    </p:spTree>
    <p:extLst>
      <p:ext uri="{BB962C8B-B14F-4D97-AF65-F5344CB8AC3E}">
        <p14:creationId xmlns:p14="http://schemas.microsoft.com/office/powerpoint/2010/main" val="19606694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E111654C-24C4-4821-8D94-901DC0DF5977}" type="datetimeFigureOut">
              <a:rPr lang="ru-RU" smtClean="0"/>
              <a:t>04.06.2014</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DB457631-BD4E-4602-A677-2D6939B7E5C5}" type="slidenum">
              <a:rPr lang="ru-RU" smtClean="0"/>
              <a:t>‹#›</a:t>
            </a:fld>
            <a:endParaRPr lang="ru-RU"/>
          </a:p>
        </p:txBody>
      </p:sp>
    </p:spTree>
    <p:extLst>
      <p:ext uri="{BB962C8B-B14F-4D97-AF65-F5344CB8AC3E}">
        <p14:creationId xmlns:p14="http://schemas.microsoft.com/office/powerpoint/2010/main" val="986722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7" name="Date Placeholder 2"/>
          <p:cNvSpPr>
            <a:spLocks noGrp="1"/>
          </p:cNvSpPr>
          <p:nvPr>
            <p:ph type="dt" sz="half" idx="10"/>
          </p:nvPr>
        </p:nvSpPr>
        <p:spPr/>
        <p:txBody>
          <a:bodyPr/>
          <a:lstStyle/>
          <a:p>
            <a:fld id="{E111654C-24C4-4821-8D94-901DC0DF5977}" type="datetimeFigureOut">
              <a:rPr lang="ru-RU" smtClean="0"/>
              <a:t>04.06.2014</a:t>
            </a:fld>
            <a:endParaRPr lang="ru-RU"/>
          </a:p>
        </p:txBody>
      </p:sp>
      <p:sp>
        <p:nvSpPr>
          <p:cNvPr id="5" name="Footer Placeholder 3"/>
          <p:cNvSpPr>
            <a:spLocks noGrp="1"/>
          </p:cNvSpPr>
          <p:nvPr>
            <p:ph type="ftr" sz="quarter" idx="11"/>
          </p:nvPr>
        </p:nvSpPr>
        <p:spPr/>
        <p:txBody>
          <a:bodyPr/>
          <a:lstStyle/>
          <a:p>
            <a:endParaRPr lang="ru-RU"/>
          </a:p>
        </p:txBody>
      </p:sp>
      <p:sp>
        <p:nvSpPr>
          <p:cNvPr id="6" name="Slide Number Placeholder 4"/>
          <p:cNvSpPr>
            <a:spLocks noGrp="1"/>
          </p:cNvSpPr>
          <p:nvPr>
            <p:ph type="sldNum" sz="quarter" idx="12"/>
          </p:nvPr>
        </p:nvSpPr>
        <p:spPr/>
        <p:txBody>
          <a:bodyPr/>
          <a:lstStyle/>
          <a:p>
            <a:fld id="{DB457631-BD4E-4602-A677-2D6939B7E5C5}" type="slidenum">
              <a:rPr lang="ru-RU" smtClean="0"/>
              <a:t>‹#›</a:t>
            </a:fld>
            <a:endParaRPr lang="ru-RU"/>
          </a:p>
        </p:txBody>
      </p:sp>
    </p:spTree>
    <p:extLst>
      <p:ext uri="{BB962C8B-B14F-4D97-AF65-F5344CB8AC3E}">
        <p14:creationId xmlns:p14="http://schemas.microsoft.com/office/powerpoint/2010/main" val="28812423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E111654C-24C4-4821-8D94-901DC0DF5977}" type="datetimeFigureOut">
              <a:rPr lang="ru-RU" smtClean="0"/>
              <a:t>04.06.2014</a:t>
            </a:fld>
            <a:endParaRPr lang="ru-RU"/>
          </a:p>
        </p:txBody>
      </p:sp>
      <p:sp>
        <p:nvSpPr>
          <p:cNvPr id="5" name="Footer Placeholder 2"/>
          <p:cNvSpPr>
            <a:spLocks noGrp="1"/>
          </p:cNvSpPr>
          <p:nvPr>
            <p:ph type="ftr" sz="quarter" idx="11"/>
          </p:nvPr>
        </p:nvSpPr>
        <p:spPr/>
        <p:txBody>
          <a:bodyPr/>
          <a:lstStyle/>
          <a:p>
            <a:endParaRPr lang="ru-RU"/>
          </a:p>
        </p:txBody>
      </p:sp>
      <p:sp>
        <p:nvSpPr>
          <p:cNvPr id="6" name="Slide Number Placeholder 3"/>
          <p:cNvSpPr>
            <a:spLocks noGrp="1"/>
          </p:cNvSpPr>
          <p:nvPr>
            <p:ph type="sldNum" sz="quarter" idx="12"/>
          </p:nvPr>
        </p:nvSpPr>
        <p:spPr/>
        <p:txBody>
          <a:bodyPr/>
          <a:lstStyle/>
          <a:p>
            <a:fld id="{DB457631-BD4E-4602-A677-2D6939B7E5C5}" type="slidenum">
              <a:rPr lang="ru-RU" smtClean="0"/>
              <a:t>‹#›</a:t>
            </a:fld>
            <a:endParaRPr lang="ru-RU"/>
          </a:p>
        </p:txBody>
      </p:sp>
    </p:spTree>
    <p:extLst>
      <p:ext uri="{BB962C8B-B14F-4D97-AF65-F5344CB8AC3E}">
        <p14:creationId xmlns:p14="http://schemas.microsoft.com/office/powerpoint/2010/main" val="22673528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ru-RU" smtClean="0"/>
              <a:t>Образец заголовка</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7" name="Date Placeholder 4"/>
          <p:cNvSpPr>
            <a:spLocks noGrp="1"/>
          </p:cNvSpPr>
          <p:nvPr>
            <p:ph type="dt" sz="half" idx="10"/>
          </p:nvPr>
        </p:nvSpPr>
        <p:spPr/>
        <p:txBody>
          <a:bodyPr/>
          <a:lstStyle/>
          <a:p>
            <a:fld id="{E111654C-24C4-4821-8D94-901DC0DF5977}" type="datetimeFigureOut">
              <a:rPr lang="ru-RU" smtClean="0"/>
              <a:t>04.06.2014</a:t>
            </a:fld>
            <a:endParaRPr lang="ru-RU"/>
          </a:p>
        </p:txBody>
      </p:sp>
      <p:sp>
        <p:nvSpPr>
          <p:cNvPr id="5" name="Footer Placeholder 5"/>
          <p:cNvSpPr>
            <a:spLocks noGrp="1"/>
          </p:cNvSpPr>
          <p:nvPr>
            <p:ph type="ftr" sz="quarter" idx="11"/>
          </p:nvPr>
        </p:nvSpPr>
        <p:spPr/>
        <p:txBody>
          <a:bodyPr/>
          <a:lstStyle/>
          <a:p>
            <a:endParaRPr lang="ru-RU"/>
          </a:p>
        </p:txBody>
      </p:sp>
      <p:sp>
        <p:nvSpPr>
          <p:cNvPr id="6" name="Slide Number Placeholder 6"/>
          <p:cNvSpPr>
            <a:spLocks noGrp="1"/>
          </p:cNvSpPr>
          <p:nvPr>
            <p:ph type="sldNum" sz="quarter" idx="12"/>
          </p:nvPr>
        </p:nvSpPr>
        <p:spPr/>
        <p:txBody>
          <a:bodyPr/>
          <a:lstStyle/>
          <a:p>
            <a:fld id="{DB457631-BD4E-4602-A677-2D6939B7E5C5}" type="slidenum">
              <a:rPr lang="ru-RU" smtClean="0"/>
              <a:t>‹#›</a:t>
            </a:fld>
            <a:endParaRPr lang="ru-RU"/>
          </a:p>
        </p:txBody>
      </p:sp>
    </p:spTree>
    <p:extLst>
      <p:ext uri="{BB962C8B-B14F-4D97-AF65-F5344CB8AC3E}">
        <p14:creationId xmlns:p14="http://schemas.microsoft.com/office/powerpoint/2010/main" val="6432282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E111654C-24C4-4821-8D94-901DC0DF5977}" type="datetimeFigureOut">
              <a:rPr lang="ru-RU" smtClean="0"/>
              <a:t>04.06.2014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DB457631-BD4E-4602-A677-2D6939B7E5C5}" type="slidenum">
              <a:rPr lang="ru-RU" smtClean="0"/>
              <a:t>‹#›</a:t>
            </a:fld>
            <a:endParaRPr lang="ru-RU"/>
          </a:p>
        </p:txBody>
      </p:sp>
    </p:spTree>
    <p:extLst>
      <p:ext uri="{BB962C8B-B14F-4D97-AF65-F5344CB8AC3E}">
        <p14:creationId xmlns:p14="http://schemas.microsoft.com/office/powerpoint/2010/main" val="7238940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ru-RU" smtClean="0"/>
              <a:t>Образец заголовка</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E111654C-24C4-4821-8D94-901DC0DF5977}" type="datetimeFigureOut">
              <a:rPr lang="ru-RU" smtClean="0"/>
              <a:t>04.06.2014</a:t>
            </a:fld>
            <a:endParaRPr lang="ru-RU"/>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ru-RU"/>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B457631-BD4E-4602-A677-2D6939B7E5C5}" type="slidenum">
              <a:rPr lang="ru-RU" smtClean="0"/>
              <a:t>‹#›</a:t>
            </a:fld>
            <a:endParaRPr lang="ru-RU"/>
          </a:p>
        </p:txBody>
      </p:sp>
    </p:spTree>
    <p:extLst>
      <p:ext uri="{BB962C8B-B14F-4D97-AF65-F5344CB8AC3E}">
        <p14:creationId xmlns:p14="http://schemas.microsoft.com/office/powerpoint/2010/main" val="3236257286"/>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hyperlink" Target="http://en.wikipedia.org/wiki/Pemberton's_French_Wine_Coca" TargetMode="External"/><Relationship Id="rId13" Type="http://schemas.openxmlformats.org/officeDocument/2006/relationships/hyperlink" Target="http://en.wikipedia.org/wiki/Carbonated_water" TargetMode="External"/><Relationship Id="rId18" Type="http://schemas.openxmlformats.org/officeDocument/2006/relationships/hyperlink" Target="http://en.wikipedia.org/wiki/Atlanta_Journal" TargetMode="External"/><Relationship Id="rId3" Type="http://schemas.openxmlformats.org/officeDocument/2006/relationships/hyperlink" Target="http://en.wikipedia.org/wiki/Coca-Cola_formula" TargetMode="External"/><Relationship Id="rId7" Type="http://schemas.openxmlformats.org/officeDocument/2006/relationships/hyperlink" Target="http://en.wikipedia.org/wiki/Vin_Mariani" TargetMode="External"/><Relationship Id="rId12" Type="http://schemas.openxmlformats.org/officeDocument/2006/relationships/hyperlink" Target="http://en.wikipedia.org/wiki/Soda_fountain" TargetMode="External"/><Relationship Id="rId17" Type="http://schemas.openxmlformats.org/officeDocument/2006/relationships/hyperlink" Target="http://en.wikipedia.org/wiki/Impotence" TargetMode="External"/><Relationship Id="rId2" Type="http://schemas.openxmlformats.org/officeDocument/2006/relationships/hyperlink" Target="http://en.wikipedia.org/wiki/John_Pemberton" TargetMode="External"/><Relationship Id="rId16" Type="http://schemas.openxmlformats.org/officeDocument/2006/relationships/hyperlink" Target="http://en.wikipedia.org/wiki/Neurasthenia" TargetMode="External"/><Relationship Id="rId20"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hyperlink" Target="http://en.wikipedia.org/wiki/Coca_wine" TargetMode="External"/><Relationship Id="rId11" Type="http://schemas.openxmlformats.org/officeDocument/2006/relationships/hyperlink" Target="http://en.wikipedia.org/wiki/Cent_(currency)" TargetMode="External"/><Relationship Id="rId5" Type="http://schemas.openxmlformats.org/officeDocument/2006/relationships/hyperlink" Target="http://en.wikipedia.org/wiki/Georgia_(U.S._state)" TargetMode="External"/><Relationship Id="rId15" Type="http://schemas.openxmlformats.org/officeDocument/2006/relationships/hyperlink" Target="http://en.wikipedia.org/wiki/Dyspepsia" TargetMode="External"/><Relationship Id="rId10" Type="http://schemas.openxmlformats.org/officeDocument/2006/relationships/hyperlink" Target="http://en.wikipedia.org/wiki/Prohibition" TargetMode="External"/><Relationship Id="rId19" Type="http://schemas.openxmlformats.org/officeDocument/2006/relationships/image" Target="../media/image7.png"/><Relationship Id="rId4" Type="http://schemas.openxmlformats.org/officeDocument/2006/relationships/hyperlink" Target="http://en.wikipedia.org/wiki/Columbus,_Georgia" TargetMode="External"/><Relationship Id="rId9" Type="http://schemas.openxmlformats.org/officeDocument/2006/relationships/hyperlink" Target="http://en.wikipedia.org/wiki/Fulton_County,_Georgia" TargetMode="External"/><Relationship Id="rId14" Type="http://schemas.openxmlformats.org/officeDocument/2006/relationships/hyperlink" Target="http://en.wikipedia.org/wiki/Morphine"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1.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oca-Cola logo.sv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12172" y="882508"/>
            <a:ext cx="6907580" cy="225647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8816454" y="5813946"/>
            <a:ext cx="3064361" cy="369332"/>
          </a:xfrm>
          <a:prstGeom prst="rect">
            <a:avLst/>
          </a:prstGeom>
          <a:noFill/>
        </p:spPr>
        <p:txBody>
          <a:bodyPr wrap="square" rtlCol="0">
            <a:spAutoFit/>
          </a:bodyPr>
          <a:lstStyle/>
          <a:p>
            <a:r>
              <a:rPr lang="en-US" dirty="0" err="1" smtClean="0"/>
              <a:t>Akoieva</a:t>
            </a:r>
            <a:endParaRPr lang="ru-RU" dirty="0"/>
          </a:p>
        </p:txBody>
      </p:sp>
    </p:spTree>
    <p:extLst>
      <p:ext uri="{BB962C8B-B14F-4D97-AF65-F5344CB8AC3E}">
        <p14:creationId xmlns:p14="http://schemas.microsoft.com/office/powerpoint/2010/main" val="41544828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Tm="20901">
        <p15:prstTrans prst="curtains"/>
      </p:transition>
    </mc:Choice>
    <mc:Fallback xmlns="">
      <p:transition spd="slow" advTm="2090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stretch>
            <a:fillRect/>
          </a:stretch>
        </p:blipFill>
        <p:spPr>
          <a:xfrm>
            <a:off x="0" y="0"/>
            <a:ext cx="12192000" cy="6858000"/>
          </a:xfrm>
          <a:prstGeom prst="rect">
            <a:avLst/>
          </a:prstGeom>
        </p:spPr>
      </p:pic>
      <p:pic>
        <p:nvPicPr>
          <p:cNvPr id="6" name="Рисунок 5"/>
          <p:cNvPicPr>
            <a:picLocks noChangeAspect="1"/>
          </p:cNvPicPr>
          <p:nvPr/>
        </p:nvPicPr>
        <p:blipFill>
          <a:blip r:embed="rId3"/>
          <a:stretch>
            <a:fillRect/>
          </a:stretch>
        </p:blipFill>
        <p:spPr>
          <a:xfrm>
            <a:off x="3782685" y="230914"/>
            <a:ext cx="9824133" cy="1182727"/>
          </a:xfrm>
          <a:prstGeom prst="rect">
            <a:avLst/>
          </a:prstGeom>
        </p:spPr>
      </p:pic>
    </p:spTree>
    <p:extLst>
      <p:ext uri="{BB962C8B-B14F-4D97-AF65-F5344CB8AC3E}">
        <p14:creationId xmlns:p14="http://schemas.microsoft.com/office/powerpoint/2010/main" val="2303983968"/>
      </p:ext>
    </p:extLst>
  </p:cSld>
  <p:clrMapOvr>
    <a:masterClrMapping/>
  </p:clrMapOvr>
  <p:transition spd="slow" advTm="1853">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217">
                                          <p:stCondLst>
                                            <p:cond delay="0"/>
                                          </p:stCondLst>
                                        </p:cTn>
                                        <p:tgtEl>
                                          <p:spTgt spid="6"/>
                                        </p:tgtEl>
                                      </p:cBhvr>
                                    </p:animEffect>
                                    <p:anim calcmode="lin" valueType="num">
                                      <p:cBhvr>
                                        <p:cTn id="8" dur="683"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249"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249" tmFilter="0, 0; 0.125,0.2665; 0.25,0.4; 0.375,0.465; 0.5,0.5;  0.625,0.535; 0.75,0.6; 0.875,0.7335; 1,1">
                                          <p:stCondLst>
                                            <p:cond delay="249"/>
                                          </p:stCondLst>
                                        </p:cTn>
                                        <p:tgtEl>
                                          <p:spTgt spid="6"/>
                                        </p:tgtEl>
                                        <p:attrNameLst>
                                          <p:attrName>ppt_y</p:attrName>
                                        </p:attrNameLst>
                                      </p:cBhvr>
                                      <p:tavLst>
                                        <p:tav tm="0" fmla="#ppt_y-sin(pi*$)/9">
                                          <p:val>
                                            <p:fltVal val="0"/>
                                          </p:val>
                                        </p:tav>
                                        <p:tav tm="100000">
                                          <p:val>
                                            <p:fltVal val="1"/>
                                          </p:val>
                                        </p:tav>
                                      </p:tavLst>
                                    </p:anim>
                                    <p:anim calcmode="lin" valueType="num">
                                      <p:cBhvr>
                                        <p:cTn id="11" dur="124" tmFilter="0, 0; 0.125,0.2665; 0.25,0.4; 0.375,0.465; 0.5,0.5;  0.625,0.535; 0.75,0.6; 0.875,0.7335; 1,1">
                                          <p:stCondLst>
                                            <p:cond delay="497"/>
                                          </p:stCondLst>
                                        </p:cTn>
                                        <p:tgtEl>
                                          <p:spTgt spid="6"/>
                                        </p:tgtEl>
                                        <p:attrNameLst>
                                          <p:attrName>ppt_y</p:attrName>
                                        </p:attrNameLst>
                                      </p:cBhvr>
                                      <p:tavLst>
                                        <p:tav tm="0" fmla="#ppt_y-sin(pi*$)/27">
                                          <p:val>
                                            <p:fltVal val="0"/>
                                          </p:val>
                                        </p:tav>
                                        <p:tav tm="100000">
                                          <p:val>
                                            <p:fltVal val="1"/>
                                          </p:val>
                                        </p:tav>
                                      </p:tavLst>
                                    </p:anim>
                                    <p:anim calcmode="lin" valueType="num">
                                      <p:cBhvr>
                                        <p:cTn id="12" dur="62" tmFilter="0, 0; 0.125,0.2665; 0.25,0.4; 0.375,0.465; 0.5,0.5;  0.625,0.535; 0.75,0.6; 0.875,0.7335; 1,1">
                                          <p:stCondLst>
                                            <p:cond delay="621"/>
                                          </p:stCondLst>
                                        </p:cTn>
                                        <p:tgtEl>
                                          <p:spTgt spid="6"/>
                                        </p:tgtEl>
                                        <p:attrNameLst>
                                          <p:attrName>ppt_y</p:attrName>
                                        </p:attrNameLst>
                                      </p:cBhvr>
                                      <p:tavLst>
                                        <p:tav tm="0" fmla="#ppt_y-sin(pi*$)/81">
                                          <p:val>
                                            <p:fltVal val="0"/>
                                          </p:val>
                                        </p:tav>
                                        <p:tav tm="100000">
                                          <p:val>
                                            <p:fltVal val="1"/>
                                          </p:val>
                                        </p:tav>
                                      </p:tavLst>
                                    </p:anim>
                                    <p:animScale>
                                      <p:cBhvr>
                                        <p:cTn id="13" dur="10">
                                          <p:stCondLst>
                                            <p:cond delay="244"/>
                                          </p:stCondLst>
                                        </p:cTn>
                                        <p:tgtEl>
                                          <p:spTgt spid="6"/>
                                        </p:tgtEl>
                                      </p:cBhvr>
                                      <p:to x="100000" y="60000"/>
                                    </p:animScale>
                                    <p:animScale>
                                      <p:cBhvr>
                                        <p:cTn id="14" dur="62" decel="50000">
                                          <p:stCondLst>
                                            <p:cond delay="254"/>
                                          </p:stCondLst>
                                        </p:cTn>
                                        <p:tgtEl>
                                          <p:spTgt spid="6"/>
                                        </p:tgtEl>
                                      </p:cBhvr>
                                      <p:to x="100000" y="100000"/>
                                    </p:animScale>
                                    <p:animScale>
                                      <p:cBhvr>
                                        <p:cTn id="15" dur="10">
                                          <p:stCondLst>
                                            <p:cond delay="492"/>
                                          </p:stCondLst>
                                        </p:cTn>
                                        <p:tgtEl>
                                          <p:spTgt spid="6"/>
                                        </p:tgtEl>
                                      </p:cBhvr>
                                      <p:to x="100000" y="80000"/>
                                    </p:animScale>
                                    <p:animScale>
                                      <p:cBhvr>
                                        <p:cTn id="16" dur="62" decel="50000">
                                          <p:stCondLst>
                                            <p:cond delay="502"/>
                                          </p:stCondLst>
                                        </p:cTn>
                                        <p:tgtEl>
                                          <p:spTgt spid="6"/>
                                        </p:tgtEl>
                                      </p:cBhvr>
                                      <p:to x="100000" y="100000"/>
                                    </p:animScale>
                                    <p:animScale>
                                      <p:cBhvr>
                                        <p:cTn id="17" dur="10">
                                          <p:stCondLst>
                                            <p:cond delay="616"/>
                                          </p:stCondLst>
                                        </p:cTn>
                                        <p:tgtEl>
                                          <p:spTgt spid="6"/>
                                        </p:tgtEl>
                                      </p:cBhvr>
                                      <p:to x="100000" y="90000"/>
                                    </p:animScale>
                                    <p:animScale>
                                      <p:cBhvr>
                                        <p:cTn id="18" dur="62" decel="50000">
                                          <p:stCondLst>
                                            <p:cond delay="625"/>
                                          </p:stCondLst>
                                        </p:cTn>
                                        <p:tgtEl>
                                          <p:spTgt spid="6"/>
                                        </p:tgtEl>
                                      </p:cBhvr>
                                      <p:to x="100000" y="100000"/>
                                    </p:animScale>
                                    <p:animScale>
                                      <p:cBhvr>
                                        <p:cTn id="19" dur="10">
                                          <p:stCondLst>
                                            <p:cond delay="678"/>
                                          </p:stCondLst>
                                        </p:cTn>
                                        <p:tgtEl>
                                          <p:spTgt spid="6"/>
                                        </p:tgtEl>
                                      </p:cBhvr>
                                      <p:to x="100000" y="95000"/>
                                    </p:animScale>
                                    <p:animScale>
                                      <p:cBhvr>
                                        <p:cTn id="20" dur="62" decel="50000">
                                          <p:stCondLst>
                                            <p:cond delay="688"/>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54843" y="395785"/>
            <a:ext cx="6277970" cy="6740307"/>
          </a:xfrm>
          <a:prstGeom prst="rect">
            <a:avLst/>
          </a:prstGeom>
          <a:noFill/>
        </p:spPr>
        <p:txBody>
          <a:bodyPr wrap="square" rtlCol="0">
            <a:spAutoFit/>
          </a:bodyPr>
          <a:lstStyle/>
          <a:p>
            <a:r>
              <a:rPr lang="en-US" b="0" i="0" dirty="0" smtClean="0">
                <a:solidFill>
                  <a:srgbClr val="000000"/>
                </a:solidFill>
                <a:effectLst/>
                <a:latin typeface="Arial" panose="020B0604020202020204" pitchFamily="34" charset="0"/>
              </a:rPr>
              <a:t>Colonel </a:t>
            </a:r>
            <a:r>
              <a:rPr lang="en-US" b="0" i="0" u="none" strike="noStrike" dirty="0" smtClean="0">
                <a:solidFill>
                  <a:srgbClr val="0B0080"/>
                </a:solidFill>
                <a:effectLst/>
                <a:latin typeface="Arial" panose="020B0604020202020204" pitchFamily="34" charset="0"/>
                <a:hlinkClick r:id="rId2" tooltip="John Pemberton"/>
              </a:rPr>
              <a:t>John Pemberton</a:t>
            </a:r>
            <a:r>
              <a:rPr lang="en-US" b="0" i="0" dirty="0" smtClean="0">
                <a:solidFill>
                  <a:srgbClr val="000000"/>
                </a:solidFill>
                <a:effectLst/>
                <a:latin typeface="Arial" panose="020B0604020202020204" pitchFamily="34" charset="0"/>
              </a:rPr>
              <a:t> was wounded in the Civil War, became addicted to morphine, and began a quest to find a substitute to the dangerous opiate. The prototype </a:t>
            </a:r>
            <a:r>
              <a:rPr lang="en-US" b="0" i="0" u="none" strike="noStrike" dirty="0" smtClean="0">
                <a:solidFill>
                  <a:srgbClr val="0B0080"/>
                </a:solidFill>
                <a:effectLst/>
                <a:latin typeface="Arial" panose="020B0604020202020204" pitchFamily="34" charset="0"/>
                <a:hlinkClick r:id="rId3" tooltip="Coca-Cola formula"/>
              </a:rPr>
              <a:t>Coca-Cola recipe</a:t>
            </a:r>
            <a:r>
              <a:rPr lang="en-US" b="0" i="0" dirty="0" smtClean="0">
                <a:solidFill>
                  <a:srgbClr val="000000"/>
                </a:solidFill>
                <a:effectLst/>
                <a:latin typeface="Arial" panose="020B0604020202020204" pitchFamily="34" charset="0"/>
              </a:rPr>
              <a:t> was formulated at Pemberton's Eagle Drug and Chemical House, a drugstore in </a:t>
            </a:r>
            <a:r>
              <a:rPr lang="en-US" b="0" i="0" u="none" strike="noStrike" dirty="0" smtClean="0">
                <a:solidFill>
                  <a:srgbClr val="0B0080"/>
                </a:solidFill>
                <a:effectLst/>
                <a:latin typeface="Arial" panose="020B0604020202020204" pitchFamily="34" charset="0"/>
                <a:hlinkClick r:id="rId4" tooltip="Columbus, Georgia"/>
              </a:rPr>
              <a:t>Columbus</a:t>
            </a:r>
            <a:r>
              <a:rPr lang="en-US" b="0" i="0" dirty="0" smtClean="0">
                <a:solidFill>
                  <a:srgbClr val="000000"/>
                </a:solidFill>
                <a:effectLst/>
                <a:latin typeface="Arial" panose="020B0604020202020204" pitchFamily="34" charset="0"/>
              </a:rPr>
              <a:t>, </a:t>
            </a:r>
            <a:r>
              <a:rPr lang="en-US" b="0" i="0" u="none" strike="noStrike" dirty="0" smtClean="0">
                <a:solidFill>
                  <a:srgbClr val="0B0080"/>
                </a:solidFill>
                <a:effectLst/>
                <a:latin typeface="Arial" panose="020B0604020202020204" pitchFamily="34" charset="0"/>
                <a:hlinkClick r:id="rId5" tooltip="Georgia (U.S. state)"/>
              </a:rPr>
              <a:t>Georgia</a:t>
            </a:r>
            <a:r>
              <a:rPr lang="en-US" b="0" i="0" dirty="0" smtClean="0">
                <a:solidFill>
                  <a:srgbClr val="000000"/>
                </a:solidFill>
                <a:effectLst/>
                <a:latin typeface="Arial" panose="020B0604020202020204" pitchFamily="34" charset="0"/>
              </a:rPr>
              <a:t>, originally as a </a:t>
            </a:r>
            <a:r>
              <a:rPr lang="en-US" b="0" i="0" u="none" strike="noStrike" dirty="0" smtClean="0">
                <a:solidFill>
                  <a:srgbClr val="0B0080"/>
                </a:solidFill>
                <a:effectLst/>
                <a:latin typeface="Arial" panose="020B0604020202020204" pitchFamily="34" charset="0"/>
                <a:hlinkClick r:id="rId6" tooltip="Coca wine"/>
              </a:rPr>
              <a:t>coca wine</a:t>
            </a:r>
            <a:r>
              <a:rPr lang="en-US" b="0" i="0" dirty="0" smtClean="0">
                <a:solidFill>
                  <a:srgbClr val="000000"/>
                </a:solidFill>
                <a:effectLst/>
                <a:latin typeface="Arial" panose="020B0604020202020204" pitchFamily="34" charset="0"/>
              </a:rPr>
              <a:t>.</a:t>
            </a:r>
            <a:r>
              <a:rPr lang="en-US" b="0" i="0" u="none" strike="noStrike" baseline="30000" dirty="0" smtClean="0">
                <a:solidFill>
                  <a:srgbClr val="0B0080"/>
                </a:solidFill>
                <a:effectLst/>
                <a:latin typeface="Arial" panose="020B0604020202020204" pitchFamily="34" charset="0"/>
              </a:rPr>
              <a:t> </a:t>
            </a:r>
            <a:r>
              <a:rPr lang="en-US" b="0" i="0" dirty="0" smtClean="0">
                <a:solidFill>
                  <a:srgbClr val="000000"/>
                </a:solidFill>
                <a:effectLst/>
                <a:latin typeface="Arial" panose="020B0604020202020204" pitchFamily="34" charset="0"/>
              </a:rPr>
              <a:t> He may have been inspired by the formidable success of </a:t>
            </a:r>
            <a:r>
              <a:rPr lang="en-US" b="0" i="0" u="none" strike="noStrike" dirty="0" smtClean="0">
                <a:solidFill>
                  <a:srgbClr val="0B0080"/>
                </a:solidFill>
                <a:effectLst/>
                <a:latin typeface="Arial" panose="020B0604020202020204" pitchFamily="34" charset="0"/>
                <a:hlinkClick r:id="rId7" tooltip="Vin Mariani"/>
              </a:rPr>
              <a:t>Vin </a:t>
            </a:r>
            <a:r>
              <a:rPr lang="en-US" b="0" i="0" u="none" strike="noStrike" dirty="0" err="1" smtClean="0">
                <a:solidFill>
                  <a:srgbClr val="0B0080"/>
                </a:solidFill>
                <a:effectLst/>
                <a:latin typeface="Arial" panose="020B0604020202020204" pitchFamily="34" charset="0"/>
                <a:hlinkClick r:id="rId7" tooltip="Vin Mariani"/>
              </a:rPr>
              <a:t>Mariani</a:t>
            </a:r>
            <a:r>
              <a:rPr lang="en-US" b="0" i="0" dirty="0" smtClean="0">
                <a:solidFill>
                  <a:srgbClr val="000000"/>
                </a:solidFill>
                <a:effectLst/>
                <a:latin typeface="Arial" panose="020B0604020202020204" pitchFamily="34" charset="0"/>
              </a:rPr>
              <a:t>, a European coca wine.</a:t>
            </a:r>
          </a:p>
          <a:p>
            <a:r>
              <a:rPr lang="en-US" b="0" i="0" dirty="0" smtClean="0">
                <a:solidFill>
                  <a:srgbClr val="000000"/>
                </a:solidFill>
                <a:effectLst/>
                <a:latin typeface="Arial" panose="020B0604020202020204" pitchFamily="34" charset="0"/>
              </a:rPr>
              <a:t>In 1885, Pemberton registered his </a:t>
            </a:r>
            <a:r>
              <a:rPr lang="en-US" b="0" i="0" u="none" strike="noStrike" dirty="0" smtClean="0">
                <a:solidFill>
                  <a:srgbClr val="0B0080"/>
                </a:solidFill>
                <a:effectLst/>
                <a:latin typeface="Arial" panose="020B0604020202020204" pitchFamily="34" charset="0"/>
                <a:hlinkClick r:id="rId8" tooltip="Pemberton's French Wine Coca"/>
              </a:rPr>
              <a:t>French Wine Coca</a:t>
            </a:r>
            <a:r>
              <a:rPr lang="en-US" b="0" i="0" dirty="0" smtClean="0">
                <a:solidFill>
                  <a:srgbClr val="000000"/>
                </a:solidFill>
                <a:effectLst/>
                <a:latin typeface="Arial" panose="020B0604020202020204" pitchFamily="34" charset="0"/>
              </a:rPr>
              <a:t> nerve tonic. In 1886, when Atlanta and </a:t>
            </a:r>
            <a:r>
              <a:rPr lang="en-US" b="0" i="0" u="none" strike="noStrike" dirty="0" smtClean="0">
                <a:solidFill>
                  <a:srgbClr val="0B0080"/>
                </a:solidFill>
                <a:effectLst/>
                <a:latin typeface="Arial" panose="020B0604020202020204" pitchFamily="34" charset="0"/>
                <a:hlinkClick r:id="rId9" tooltip="Fulton County, Georgia"/>
              </a:rPr>
              <a:t>Fulton County</a:t>
            </a:r>
            <a:r>
              <a:rPr lang="en-US" b="0" i="0" dirty="0" smtClean="0">
                <a:solidFill>
                  <a:srgbClr val="000000"/>
                </a:solidFill>
                <a:effectLst/>
                <a:latin typeface="Arial" panose="020B0604020202020204" pitchFamily="34" charset="0"/>
              </a:rPr>
              <a:t> passed </a:t>
            </a:r>
            <a:r>
              <a:rPr lang="en-US" b="0" i="0" u="none" strike="noStrike" dirty="0" smtClean="0">
                <a:solidFill>
                  <a:srgbClr val="0B0080"/>
                </a:solidFill>
                <a:effectLst/>
                <a:latin typeface="Arial" panose="020B0604020202020204" pitchFamily="34" charset="0"/>
                <a:hlinkClick r:id="rId10" tooltip="Prohibition"/>
              </a:rPr>
              <a:t>prohibition</a:t>
            </a:r>
            <a:r>
              <a:rPr lang="en-US" b="0" i="0" dirty="0" smtClean="0">
                <a:solidFill>
                  <a:srgbClr val="000000"/>
                </a:solidFill>
                <a:effectLst/>
                <a:latin typeface="Arial" panose="020B0604020202020204" pitchFamily="34" charset="0"/>
              </a:rPr>
              <a:t> legislation, Pemberton responded by developing Coca-Cola, essentially a nonalcoholic version of </a:t>
            </a:r>
            <a:r>
              <a:rPr lang="en-US" b="0" i="0" u="none" strike="noStrike" dirty="0" smtClean="0">
                <a:solidFill>
                  <a:srgbClr val="0B0080"/>
                </a:solidFill>
                <a:effectLst/>
                <a:latin typeface="Arial" panose="020B0604020202020204" pitchFamily="34" charset="0"/>
                <a:hlinkClick r:id="rId8" tooltip="Pemberton's French Wine Coca"/>
              </a:rPr>
              <a:t>French Wine Coca</a:t>
            </a:r>
            <a:r>
              <a:rPr lang="en-US" b="0" i="0" dirty="0" smtClean="0">
                <a:solidFill>
                  <a:srgbClr val="000000"/>
                </a:solidFill>
                <a:effectLst/>
                <a:latin typeface="Arial" panose="020B0604020202020204" pitchFamily="34" charset="0"/>
              </a:rPr>
              <a:t>. The first sales were at Jacob's Pharmacy in Atlanta, Georgia, on May 8, 1886. It was initially sold as a patent medicine for five </a:t>
            </a:r>
            <a:r>
              <a:rPr lang="en-US" b="0" i="0" u="none" strike="noStrike" dirty="0" smtClean="0">
                <a:solidFill>
                  <a:srgbClr val="0B0080"/>
                </a:solidFill>
                <a:effectLst/>
                <a:latin typeface="Arial" panose="020B0604020202020204" pitchFamily="34" charset="0"/>
                <a:hlinkClick r:id="rId11" tooltip="Cent (currency)"/>
              </a:rPr>
              <a:t>cents</a:t>
            </a:r>
            <a:r>
              <a:rPr lang="en-US" b="0" i="0" dirty="0" smtClean="0">
                <a:solidFill>
                  <a:srgbClr val="000000"/>
                </a:solidFill>
                <a:effectLst/>
                <a:latin typeface="Arial" panose="020B0604020202020204" pitchFamily="34" charset="0"/>
              </a:rPr>
              <a:t> a glass at </a:t>
            </a:r>
            <a:r>
              <a:rPr lang="en-US" b="0" i="0" u="none" strike="noStrike" dirty="0" smtClean="0">
                <a:solidFill>
                  <a:srgbClr val="0B0080"/>
                </a:solidFill>
                <a:effectLst/>
                <a:latin typeface="Arial" panose="020B0604020202020204" pitchFamily="34" charset="0"/>
                <a:hlinkClick r:id="rId12" tooltip="Soda fountain"/>
              </a:rPr>
              <a:t>soda fountains</a:t>
            </a:r>
            <a:r>
              <a:rPr lang="en-US" b="0" i="0" dirty="0" smtClean="0">
                <a:solidFill>
                  <a:srgbClr val="000000"/>
                </a:solidFill>
                <a:effectLst/>
                <a:latin typeface="Arial" panose="020B0604020202020204" pitchFamily="34" charset="0"/>
              </a:rPr>
              <a:t>, which were popular in the United States at the time due to the belief that </a:t>
            </a:r>
            <a:r>
              <a:rPr lang="en-US" b="0" i="0" u="none" strike="noStrike" dirty="0" smtClean="0">
                <a:solidFill>
                  <a:srgbClr val="0B0080"/>
                </a:solidFill>
                <a:effectLst/>
                <a:latin typeface="Arial" panose="020B0604020202020204" pitchFamily="34" charset="0"/>
                <a:hlinkClick r:id="rId13" tooltip="Carbonated water"/>
              </a:rPr>
              <a:t>carbonated water</a:t>
            </a:r>
            <a:r>
              <a:rPr lang="en-US" b="0" i="0" dirty="0" smtClean="0">
                <a:solidFill>
                  <a:srgbClr val="000000"/>
                </a:solidFill>
                <a:effectLst/>
                <a:latin typeface="Arial" panose="020B0604020202020204" pitchFamily="34" charset="0"/>
              </a:rPr>
              <a:t> was good for the health. Pemberton claimed Coca-Cola cured many diseases, including </a:t>
            </a:r>
            <a:r>
              <a:rPr lang="en-US" b="0" i="0" u="none" strike="noStrike" dirty="0" smtClean="0">
                <a:solidFill>
                  <a:srgbClr val="0B0080"/>
                </a:solidFill>
                <a:effectLst/>
                <a:latin typeface="Arial" panose="020B0604020202020204" pitchFamily="34" charset="0"/>
                <a:hlinkClick r:id="rId14" tooltip="Morphine"/>
              </a:rPr>
              <a:t>morphine</a:t>
            </a:r>
            <a:r>
              <a:rPr lang="en-US" b="0" i="0" dirty="0" smtClean="0">
                <a:solidFill>
                  <a:srgbClr val="000000"/>
                </a:solidFill>
                <a:effectLst/>
                <a:latin typeface="Arial" panose="020B0604020202020204" pitchFamily="34" charset="0"/>
              </a:rPr>
              <a:t> addiction, </a:t>
            </a:r>
            <a:r>
              <a:rPr lang="en-US" b="0" i="0" u="none" strike="noStrike" dirty="0" smtClean="0">
                <a:solidFill>
                  <a:srgbClr val="0B0080"/>
                </a:solidFill>
                <a:effectLst/>
                <a:latin typeface="Arial" panose="020B0604020202020204" pitchFamily="34" charset="0"/>
                <a:hlinkClick r:id="rId15" tooltip="Dyspepsia"/>
              </a:rPr>
              <a:t>dyspepsia</a:t>
            </a:r>
            <a:r>
              <a:rPr lang="en-US" b="0" i="0" dirty="0" smtClean="0">
                <a:solidFill>
                  <a:srgbClr val="000000"/>
                </a:solidFill>
                <a:effectLst/>
                <a:latin typeface="Arial" panose="020B0604020202020204" pitchFamily="34" charset="0"/>
              </a:rPr>
              <a:t>, </a:t>
            </a:r>
            <a:r>
              <a:rPr lang="en-US" b="0" i="0" u="none" strike="noStrike" dirty="0" smtClean="0">
                <a:solidFill>
                  <a:srgbClr val="0B0080"/>
                </a:solidFill>
                <a:effectLst/>
                <a:latin typeface="Arial" panose="020B0604020202020204" pitchFamily="34" charset="0"/>
                <a:hlinkClick r:id="rId16" tooltip="Neurasthenia"/>
              </a:rPr>
              <a:t>neurasthenia</a:t>
            </a:r>
            <a:r>
              <a:rPr lang="en-US" b="0" i="0" dirty="0" smtClean="0">
                <a:solidFill>
                  <a:srgbClr val="000000"/>
                </a:solidFill>
                <a:effectLst/>
                <a:latin typeface="Arial" panose="020B0604020202020204" pitchFamily="34" charset="0"/>
              </a:rPr>
              <a:t>, headache, and </a:t>
            </a:r>
            <a:r>
              <a:rPr lang="en-US" b="0" i="0" u="none" strike="noStrike" dirty="0" smtClean="0">
                <a:solidFill>
                  <a:srgbClr val="0B0080"/>
                </a:solidFill>
                <a:effectLst/>
                <a:latin typeface="Arial" panose="020B0604020202020204" pitchFamily="34" charset="0"/>
                <a:hlinkClick r:id="rId17" tooltip="Impotence"/>
              </a:rPr>
              <a:t>impotence</a:t>
            </a:r>
            <a:r>
              <a:rPr lang="en-US" b="0" i="0" dirty="0" smtClean="0">
                <a:solidFill>
                  <a:srgbClr val="000000"/>
                </a:solidFill>
                <a:effectLst/>
                <a:latin typeface="Arial" panose="020B0604020202020204" pitchFamily="34" charset="0"/>
              </a:rPr>
              <a:t>. Pemberton ran the first advertisement for the beverage on May 29 of the same year in the </a:t>
            </a:r>
            <a:r>
              <a:rPr lang="en-US" b="0" i="1" u="none" strike="noStrike" dirty="0" smtClean="0">
                <a:solidFill>
                  <a:srgbClr val="0B0080"/>
                </a:solidFill>
                <a:effectLst/>
                <a:latin typeface="Arial" panose="020B0604020202020204" pitchFamily="34" charset="0"/>
                <a:hlinkClick r:id="rId18" tooltip="Atlanta Journal"/>
              </a:rPr>
              <a:t>Atlanta Journal</a:t>
            </a:r>
            <a:r>
              <a:rPr lang="en-US" b="0" i="0" dirty="0" smtClean="0">
                <a:solidFill>
                  <a:srgbClr val="000000"/>
                </a:solidFill>
                <a:effectLst/>
                <a:latin typeface="Arial" panose="020B0604020202020204" pitchFamily="34" charset="0"/>
              </a:rPr>
              <a:t>.</a:t>
            </a:r>
          </a:p>
          <a:p>
            <a:endParaRPr lang="ru-RU" dirty="0"/>
          </a:p>
        </p:txBody>
      </p:sp>
      <p:pic>
        <p:nvPicPr>
          <p:cNvPr id="3" name="Рисунок 2"/>
          <p:cNvPicPr>
            <a:picLocks noChangeAspect="1"/>
          </p:cNvPicPr>
          <p:nvPr/>
        </p:nvPicPr>
        <p:blipFill>
          <a:blip r:embed="rId19"/>
          <a:stretch>
            <a:fillRect/>
          </a:stretch>
        </p:blipFill>
        <p:spPr>
          <a:xfrm>
            <a:off x="6632813" y="218364"/>
            <a:ext cx="3111547" cy="3843676"/>
          </a:xfrm>
          <a:prstGeom prst="rect">
            <a:avLst/>
          </a:prstGeom>
        </p:spPr>
      </p:pic>
      <p:pic>
        <p:nvPicPr>
          <p:cNvPr id="4" name="Рисунок 3"/>
          <p:cNvPicPr>
            <a:picLocks noChangeAspect="1"/>
          </p:cNvPicPr>
          <p:nvPr/>
        </p:nvPicPr>
        <p:blipFill>
          <a:blip r:embed="rId20"/>
          <a:stretch>
            <a:fillRect/>
          </a:stretch>
        </p:blipFill>
        <p:spPr>
          <a:xfrm>
            <a:off x="7219666" y="4242715"/>
            <a:ext cx="4367284" cy="2183642"/>
          </a:xfrm>
          <a:prstGeom prst="rect">
            <a:avLst/>
          </a:prstGeom>
        </p:spPr>
      </p:pic>
    </p:spTree>
    <p:extLst>
      <p:ext uri="{BB962C8B-B14F-4D97-AF65-F5344CB8AC3E}">
        <p14:creationId xmlns:p14="http://schemas.microsoft.com/office/powerpoint/2010/main" val="11576615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31593">
        <p15:prstTrans prst="prestige"/>
      </p:transition>
    </mc:Choice>
    <mc:Fallback xmlns="">
      <p:transition spd="slow" advTm="3159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250"/>
                                        <p:tgtEl>
                                          <p:spTgt spid="2"/>
                                        </p:tgtEl>
                                      </p:cBhvr>
                                    </p:animEffect>
                                  </p:childTnLst>
                                </p:cTn>
                              </p:par>
                            </p:childTnLst>
                          </p:cTn>
                        </p:par>
                        <p:par>
                          <p:cTn id="8" fill="hold">
                            <p:stCondLst>
                              <p:cond delay="250"/>
                            </p:stCondLst>
                            <p:childTnLst>
                              <p:par>
                                <p:cTn id="9" presetID="2" presetClass="entr" presetSubtype="4"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par>
                          <p:cTn id="13" fill="hold">
                            <p:stCondLst>
                              <p:cond delay="750"/>
                            </p:stCondLst>
                            <p:childTnLst>
                              <p:par>
                                <p:cTn id="14" presetID="42" presetClass="entr" presetSubtype="0"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750"/>
                                        <p:tgtEl>
                                          <p:spTgt spid="4"/>
                                        </p:tgtEl>
                                      </p:cBhvr>
                                    </p:animEffect>
                                    <p:anim calcmode="lin" valueType="num">
                                      <p:cBhvr>
                                        <p:cTn id="17" dur="750" fill="hold"/>
                                        <p:tgtEl>
                                          <p:spTgt spid="4"/>
                                        </p:tgtEl>
                                        <p:attrNameLst>
                                          <p:attrName>ppt_x</p:attrName>
                                        </p:attrNameLst>
                                      </p:cBhvr>
                                      <p:tavLst>
                                        <p:tav tm="0">
                                          <p:val>
                                            <p:strVal val="#ppt_x"/>
                                          </p:val>
                                        </p:tav>
                                        <p:tav tm="100000">
                                          <p:val>
                                            <p:strVal val="#ppt_x"/>
                                          </p:val>
                                        </p:tav>
                                      </p:tavLst>
                                    </p:anim>
                                    <p:anim calcmode="lin" valueType="num">
                                      <p:cBhvr>
                                        <p:cTn id="18" dur="7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59557" y="395785"/>
            <a:ext cx="6305267" cy="1477328"/>
          </a:xfrm>
          <a:prstGeom prst="rect">
            <a:avLst/>
          </a:prstGeom>
          <a:noFill/>
        </p:spPr>
        <p:txBody>
          <a:bodyPr wrap="square" rtlCol="0">
            <a:spAutoFit/>
          </a:bodyPr>
          <a:lstStyle/>
          <a:p>
            <a:r>
              <a:rPr lang="en-US" dirty="0" smtClean="0"/>
              <a:t>By the time of its 50th anniversary, the soft drink had reached the status of a national icon in the USA. </a:t>
            </a:r>
          </a:p>
          <a:p>
            <a:r>
              <a:rPr lang="en-US" dirty="0" smtClean="0"/>
              <a:t>On July 12, 1944, the one-billionth gallon of Coca-Cola syrup was manufactured by The Coca-Cola Company.</a:t>
            </a:r>
          </a:p>
          <a:p>
            <a:r>
              <a:rPr lang="en-US" dirty="0" smtClean="0"/>
              <a:t>Cans of Coke first appeared in 1955. </a:t>
            </a:r>
            <a:endParaRPr lang="ru-RU" dirty="0"/>
          </a:p>
        </p:txBody>
      </p:sp>
      <p:pic>
        <p:nvPicPr>
          <p:cNvPr id="3" name="Рисунок 2"/>
          <p:cNvPicPr>
            <a:picLocks noChangeAspect="1"/>
          </p:cNvPicPr>
          <p:nvPr/>
        </p:nvPicPr>
        <p:blipFill>
          <a:blip r:embed="rId2"/>
          <a:stretch>
            <a:fillRect/>
          </a:stretch>
        </p:blipFill>
        <p:spPr>
          <a:xfrm>
            <a:off x="6864824" y="0"/>
            <a:ext cx="3406602" cy="4211799"/>
          </a:xfrm>
          <a:prstGeom prst="rect">
            <a:avLst/>
          </a:prstGeom>
        </p:spPr>
      </p:pic>
      <p:pic>
        <p:nvPicPr>
          <p:cNvPr id="4" name="Рисунок 3"/>
          <p:cNvPicPr>
            <a:picLocks noChangeAspect="1"/>
          </p:cNvPicPr>
          <p:nvPr/>
        </p:nvPicPr>
        <p:blipFill>
          <a:blip r:embed="rId3"/>
          <a:stretch>
            <a:fillRect/>
          </a:stretch>
        </p:blipFill>
        <p:spPr>
          <a:xfrm>
            <a:off x="354841" y="1873113"/>
            <a:ext cx="2142210" cy="4446095"/>
          </a:xfrm>
          <a:prstGeom prst="rect">
            <a:avLst/>
          </a:prstGeom>
        </p:spPr>
      </p:pic>
      <p:pic>
        <p:nvPicPr>
          <p:cNvPr id="6" name="Рисунок 5"/>
          <p:cNvPicPr>
            <a:picLocks noChangeAspect="1"/>
          </p:cNvPicPr>
          <p:nvPr/>
        </p:nvPicPr>
        <p:blipFill>
          <a:blip r:embed="rId4"/>
          <a:stretch>
            <a:fillRect/>
          </a:stretch>
        </p:blipFill>
        <p:spPr>
          <a:xfrm>
            <a:off x="2961076" y="2480633"/>
            <a:ext cx="2066925" cy="3838575"/>
          </a:xfrm>
          <a:prstGeom prst="rect">
            <a:avLst/>
          </a:prstGeom>
        </p:spPr>
      </p:pic>
      <p:sp>
        <p:nvSpPr>
          <p:cNvPr id="7" name="TextBox 6"/>
          <p:cNvSpPr txBox="1"/>
          <p:nvPr/>
        </p:nvSpPr>
        <p:spPr>
          <a:xfrm>
            <a:off x="6400802" y="4399920"/>
            <a:ext cx="5472752" cy="1938992"/>
          </a:xfrm>
          <a:prstGeom prst="rect">
            <a:avLst/>
          </a:prstGeom>
          <a:noFill/>
        </p:spPr>
        <p:txBody>
          <a:bodyPr wrap="square" rtlCol="0">
            <a:spAutoFit/>
          </a:bodyPr>
          <a:lstStyle/>
          <a:p>
            <a:r>
              <a:rPr lang="en-US" sz="2000" dirty="0" smtClean="0"/>
              <a:t>Original framed Coca-Cola artist's drawn graphic presented by The Coca-Cola Company on July 12, 1944 to Charles Howard Candler on the occasion of Coca-Cola's "1 Billionth Gallon of Coca-Cola Syrup."</a:t>
            </a:r>
            <a:endParaRPr lang="ru-RU" sz="2000" dirty="0"/>
          </a:p>
        </p:txBody>
      </p:sp>
    </p:spTree>
    <p:extLst>
      <p:ext uri="{BB962C8B-B14F-4D97-AF65-F5344CB8AC3E}">
        <p14:creationId xmlns:p14="http://schemas.microsoft.com/office/powerpoint/2010/main" val="14641679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15421">
        <p15:prstTrans prst="fracture"/>
      </p:transition>
    </mc:Choice>
    <mc:Fallback xmlns="">
      <p:transition spd="slow" advTm="1542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500"/>
                            </p:stCondLst>
                            <p:childTnLst>
                              <p:par>
                                <p:cTn id="9" presetID="45"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ppt_w</p:attrName>
                                        </p:attrNameLst>
                                      </p:cBhvr>
                                      <p:tavLst>
                                        <p:tav tm="0" fmla="#ppt_w*sin(2.5*pi*$)">
                                          <p:val>
                                            <p:fltVal val="0"/>
                                          </p:val>
                                        </p:tav>
                                        <p:tav tm="100000">
                                          <p:val>
                                            <p:fltVal val="1"/>
                                          </p:val>
                                        </p:tav>
                                      </p:tavLst>
                                    </p:anim>
                                    <p:anim calcmode="lin" valueType="num">
                                      <p:cBhvr>
                                        <p:cTn id="13" dur="1000" fill="hold"/>
                                        <p:tgtEl>
                                          <p:spTgt spid="3"/>
                                        </p:tgtEl>
                                        <p:attrNameLst>
                                          <p:attrName>ppt_h</p:attrName>
                                        </p:attrNameLst>
                                      </p:cBhvr>
                                      <p:tavLst>
                                        <p:tav tm="0">
                                          <p:val>
                                            <p:strVal val="#ppt_h"/>
                                          </p:val>
                                        </p:tav>
                                        <p:tav tm="100000">
                                          <p:val>
                                            <p:strVal val="#ppt_h"/>
                                          </p:val>
                                        </p:tav>
                                      </p:tavLst>
                                    </p:anim>
                                  </p:childTnLst>
                                </p:cTn>
                              </p:par>
                            </p:childTnLst>
                          </p:cTn>
                        </p:par>
                        <p:par>
                          <p:cTn id="14" fill="hold">
                            <p:stCondLst>
                              <p:cond delay="1500"/>
                            </p:stCondLst>
                            <p:childTnLst>
                              <p:par>
                                <p:cTn id="15" presetID="21" presetClass="entr" presetSubtype="1"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heel(1)">
                                      <p:cBhvr>
                                        <p:cTn id="17" dur="2000"/>
                                        <p:tgtEl>
                                          <p:spTgt spid="4"/>
                                        </p:tgtEl>
                                      </p:cBhvr>
                                    </p:animEffect>
                                  </p:childTnLst>
                                </p:cTn>
                              </p:par>
                            </p:childTnLst>
                          </p:cTn>
                        </p:par>
                        <p:par>
                          <p:cTn id="18" fill="hold">
                            <p:stCondLst>
                              <p:cond delay="3500"/>
                            </p:stCondLst>
                            <p:childTnLst>
                              <p:par>
                                <p:cTn id="19" presetID="22" presetClass="entr" presetSubtype="4"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down)">
                                      <p:cBhvr>
                                        <p:cTn id="21" dur="500"/>
                                        <p:tgtEl>
                                          <p:spTgt spid="6"/>
                                        </p:tgtEl>
                                      </p:cBhvr>
                                    </p:animEffect>
                                  </p:childTnLst>
                                </p:cTn>
                              </p:par>
                            </p:childTnLst>
                          </p:cTn>
                        </p:par>
                        <p:par>
                          <p:cTn id="22" fill="hold">
                            <p:stCondLst>
                              <p:cond delay="4000"/>
                            </p:stCondLst>
                            <p:childTnLst>
                              <p:par>
                                <p:cTn id="23" presetID="31" presetClass="entr" presetSubtype="0" fill="hold" grpId="0" nodeType="after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p:cTn id="25" dur="500" fill="hold"/>
                                        <p:tgtEl>
                                          <p:spTgt spid="7"/>
                                        </p:tgtEl>
                                        <p:attrNameLst>
                                          <p:attrName>ppt_w</p:attrName>
                                        </p:attrNameLst>
                                      </p:cBhvr>
                                      <p:tavLst>
                                        <p:tav tm="0">
                                          <p:val>
                                            <p:fltVal val="0"/>
                                          </p:val>
                                        </p:tav>
                                        <p:tav tm="100000">
                                          <p:val>
                                            <p:strVal val="#ppt_w"/>
                                          </p:val>
                                        </p:tav>
                                      </p:tavLst>
                                    </p:anim>
                                    <p:anim calcmode="lin" valueType="num">
                                      <p:cBhvr>
                                        <p:cTn id="26" dur="500" fill="hold"/>
                                        <p:tgtEl>
                                          <p:spTgt spid="7"/>
                                        </p:tgtEl>
                                        <p:attrNameLst>
                                          <p:attrName>ppt_h</p:attrName>
                                        </p:attrNameLst>
                                      </p:cBhvr>
                                      <p:tavLst>
                                        <p:tav tm="0">
                                          <p:val>
                                            <p:fltVal val="0"/>
                                          </p:val>
                                        </p:tav>
                                        <p:tav tm="100000">
                                          <p:val>
                                            <p:strVal val="#ppt_h"/>
                                          </p:val>
                                        </p:tav>
                                      </p:tavLst>
                                    </p:anim>
                                    <p:anim calcmode="lin" valueType="num">
                                      <p:cBhvr>
                                        <p:cTn id="27" dur="500" fill="hold"/>
                                        <p:tgtEl>
                                          <p:spTgt spid="7"/>
                                        </p:tgtEl>
                                        <p:attrNameLst>
                                          <p:attrName>style.rotation</p:attrName>
                                        </p:attrNameLst>
                                      </p:cBhvr>
                                      <p:tavLst>
                                        <p:tav tm="0">
                                          <p:val>
                                            <p:fltVal val="90"/>
                                          </p:val>
                                        </p:tav>
                                        <p:tav tm="100000">
                                          <p:val>
                                            <p:fltVal val="0"/>
                                          </p:val>
                                        </p:tav>
                                      </p:tavLst>
                                    </p:anim>
                                    <p:animEffect transition="in" filter="fade">
                                      <p:cBhvr>
                                        <p:cTn id="2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607254" y="191068"/>
            <a:ext cx="1921422" cy="5943600"/>
          </a:xfrm>
          <a:prstGeom prst="rect">
            <a:avLst/>
          </a:prstGeom>
        </p:spPr>
      </p:pic>
      <p:sp>
        <p:nvSpPr>
          <p:cNvPr id="3" name="Прямоугольник 2"/>
          <p:cNvSpPr/>
          <p:nvPr/>
        </p:nvSpPr>
        <p:spPr>
          <a:xfrm>
            <a:off x="2719251" y="191068"/>
            <a:ext cx="7704353" cy="646331"/>
          </a:xfrm>
          <a:prstGeom prst="rect">
            <a:avLst/>
          </a:prstGeom>
        </p:spPr>
        <p:txBody>
          <a:bodyPr wrap="none">
            <a:spAutoFit/>
          </a:bodyPr>
          <a:lstStyle/>
          <a:p>
            <a:r>
              <a:rPr lang="en-US" sz="3600" dirty="0" smtClean="0"/>
              <a:t>The original version of Coca-Cola</a:t>
            </a:r>
            <a:r>
              <a:rPr lang="en-US" dirty="0" smtClean="0"/>
              <a:t>.</a:t>
            </a:r>
            <a:endParaRPr lang="ru-RU" dirty="0"/>
          </a:p>
        </p:txBody>
      </p:sp>
      <p:sp>
        <p:nvSpPr>
          <p:cNvPr id="4" name="Прямоугольник 3"/>
          <p:cNvSpPr/>
          <p:nvPr/>
        </p:nvSpPr>
        <p:spPr>
          <a:xfrm>
            <a:off x="2719251" y="837399"/>
            <a:ext cx="1435008" cy="769441"/>
          </a:xfrm>
          <a:prstGeom prst="rect">
            <a:avLst/>
          </a:prstGeom>
        </p:spPr>
        <p:txBody>
          <a:bodyPr wrap="none">
            <a:spAutoFit/>
          </a:bodyPr>
          <a:lstStyle/>
          <a:p>
            <a:r>
              <a:rPr lang="ru-RU" sz="4400" dirty="0" smtClean="0"/>
              <a:t>1886</a:t>
            </a:r>
            <a:endParaRPr lang="ru-RU" sz="4400" dirty="0"/>
          </a:p>
        </p:txBody>
      </p:sp>
      <p:pic>
        <p:nvPicPr>
          <p:cNvPr id="5" name="Рисунок 4"/>
          <p:cNvPicPr>
            <a:picLocks noChangeAspect="1"/>
          </p:cNvPicPr>
          <p:nvPr/>
        </p:nvPicPr>
        <p:blipFill>
          <a:blip r:embed="rId3"/>
          <a:stretch>
            <a:fillRect/>
          </a:stretch>
        </p:blipFill>
        <p:spPr>
          <a:xfrm>
            <a:off x="5651311" y="1606840"/>
            <a:ext cx="5853752" cy="4653733"/>
          </a:xfrm>
          <a:prstGeom prst="rect">
            <a:avLst/>
          </a:prstGeom>
        </p:spPr>
      </p:pic>
    </p:spTree>
    <p:extLst>
      <p:ext uri="{BB962C8B-B14F-4D97-AF65-F5344CB8AC3E}">
        <p14:creationId xmlns:p14="http://schemas.microsoft.com/office/powerpoint/2010/main" val="18253768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11678">
        <p15:prstTrans prst="crush"/>
      </p:transition>
    </mc:Choice>
    <mc:Fallback xmlns="">
      <p:transition spd="slow" advTm="1167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500"/>
                                        <p:tgtEl>
                                          <p:spTgt spid="5"/>
                                        </p:tgtEl>
                                      </p:cBhvr>
                                    </p:animEffect>
                                  </p:childTnLst>
                                </p:cTn>
                              </p:par>
                            </p:childTnLst>
                          </p:cTn>
                        </p:par>
                        <p:par>
                          <p:cTn id="12" fill="hold">
                            <p:stCondLst>
                              <p:cond delay="1000"/>
                            </p:stCondLst>
                            <p:childTnLst>
                              <p:par>
                                <p:cTn id="13" presetID="2" presetClass="entr" presetSubtype="4"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42" presetClass="entr" presetSubtype="0" fill="hold" grpId="0"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1000"/>
                                        <p:tgtEl>
                                          <p:spTgt spid="4"/>
                                        </p:tgtEl>
                                      </p:cBhvr>
                                    </p:animEffect>
                                    <p:anim calcmode="lin" valueType="num">
                                      <p:cBhvr>
                                        <p:cTn id="21" dur="1000" fill="hold"/>
                                        <p:tgtEl>
                                          <p:spTgt spid="4"/>
                                        </p:tgtEl>
                                        <p:attrNameLst>
                                          <p:attrName>ppt_x</p:attrName>
                                        </p:attrNameLst>
                                      </p:cBhvr>
                                      <p:tavLst>
                                        <p:tav tm="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15353" y="200883"/>
            <a:ext cx="4536819" cy="584775"/>
          </a:xfrm>
          <a:prstGeom prst="rect">
            <a:avLst/>
          </a:prstGeom>
        </p:spPr>
        <p:txBody>
          <a:bodyPr wrap="none">
            <a:spAutoFit/>
          </a:bodyPr>
          <a:lstStyle/>
          <a:p>
            <a:r>
              <a:rPr lang="de-DE" sz="3200" i="1" u="sng" dirty="0" err="1" smtClean="0"/>
              <a:t>Contour</a:t>
            </a:r>
            <a:r>
              <a:rPr lang="de-DE" sz="3200" i="1" u="sng" dirty="0" smtClean="0"/>
              <a:t> </a:t>
            </a:r>
            <a:r>
              <a:rPr lang="de-DE" sz="3200" i="1" u="sng" dirty="0" err="1" smtClean="0"/>
              <a:t>bottle</a:t>
            </a:r>
            <a:r>
              <a:rPr lang="de-DE" sz="3200" i="1" u="sng" dirty="0" smtClean="0"/>
              <a:t> design</a:t>
            </a:r>
            <a:endParaRPr lang="ru-RU" sz="3200" i="1" u="sng" dirty="0"/>
          </a:p>
        </p:txBody>
      </p:sp>
      <p:sp>
        <p:nvSpPr>
          <p:cNvPr id="3" name="Прямоугольник 2"/>
          <p:cNvSpPr/>
          <p:nvPr/>
        </p:nvSpPr>
        <p:spPr>
          <a:xfrm>
            <a:off x="744196" y="3151721"/>
            <a:ext cx="6096000" cy="1754326"/>
          </a:xfrm>
          <a:prstGeom prst="rect">
            <a:avLst/>
          </a:prstGeom>
        </p:spPr>
        <p:txBody>
          <a:bodyPr>
            <a:spAutoFit/>
          </a:bodyPr>
          <a:lstStyle/>
          <a:p>
            <a:r>
              <a:rPr lang="en-US" dirty="0" smtClean="0"/>
              <a:t>Dean was inspired by a picture of the gourd-shaped cocoa pod. Dean made a rough sketch of the pod and returned to the plant to show Root. He explained to Root how he could transform the shape of the pod into a bottle. Root gave Dean his approval.</a:t>
            </a:r>
            <a:endParaRPr lang="ru-RU" dirty="0"/>
          </a:p>
        </p:txBody>
      </p:sp>
      <p:sp>
        <p:nvSpPr>
          <p:cNvPr id="4" name="Прямоугольник 3"/>
          <p:cNvSpPr/>
          <p:nvPr/>
        </p:nvSpPr>
        <p:spPr>
          <a:xfrm>
            <a:off x="195617" y="953027"/>
            <a:ext cx="6096000" cy="2031325"/>
          </a:xfrm>
          <a:prstGeom prst="rect">
            <a:avLst/>
          </a:prstGeom>
        </p:spPr>
        <p:txBody>
          <a:bodyPr>
            <a:spAutoFit/>
          </a:bodyPr>
          <a:lstStyle/>
          <a:p>
            <a:r>
              <a:rPr lang="en-US" dirty="0" smtClean="0"/>
              <a:t>In 1915, the Coca-Cola Company launched a competition among its bottle suppliers to create a new bottle for their beverage that would distinguish it from other beverage bottles, "a bottle which a person could recognize even if they felt it in the dark, and so shaped that, even if broken, a person could tell at a glance what it was."</a:t>
            </a:r>
            <a:endParaRPr lang="ru-RU" dirty="0"/>
          </a:p>
        </p:txBody>
      </p:sp>
      <p:pic>
        <p:nvPicPr>
          <p:cNvPr id="5" name="Рисунок 4"/>
          <p:cNvPicPr>
            <a:picLocks noChangeAspect="1"/>
          </p:cNvPicPr>
          <p:nvPr/>
        </p:nvPicPr>
        <p:blipFill>
          <a:blip r:embed="rId2"/>
          <a:stretch>
            <a:fillRect/>
          </a:stretch>
        </p:blipFill>
        <p:spPr>
          <a:xfrm>
            <a:off x="7132660" y="200883"/>
            <a:ext cx="3124778" cy="6516806"/>
          </a:xfrm>
          <a:prstGeom prst="rect">
            <a:avLst/>
          </a:prstGeom>
        </p:spPr>
      </p:pic>
    </p:spTree>
    <p:extLst>
      <p:ext uri="{BB962C8B-B14F-4D97-AF65-F5344CB8AC3E}">
        <p14:creationId xmlns:p14="http://schemas.microsoft.com/office/powerpoint/2010/main" val="34591084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21551">
        <p15:prstTrans prst="peelOff"/>
      </p:transition>
    </mc:Choice>
    <mc:Fallback xmlns="">
      <p:transition spd="slow" advTm="2155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par>
                          <p:cTn id="11" fill="hold">
                            <p:stCondLst>
                              <p:cond delay="500"/>
                            </p:stCondLst>
                            <p:childTnLst>
                              <p:par>
                                <p:cTn id="12" presetID="16" presetClass="entr" presetSubtype="21"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par>
                          <p:cTn id="15" fill="hold">
                            <p:stCondLst>
                              <p:cond delay="1000"/>
                            </p:stCondLst>
                            <p:childTnLst>
                              <p:par>
                                <p:cTn id="16" presetID="22" presetClass="entr" presetSubtype="4" fill="hold" grpId="0"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796120" y="1295738"/>
            <a:ext cx="6096000" cy="4339650"/>
          </a:xfrm>
          <a:prstGeom prst="rect">
            <a:avLst/>
          </a:prstGeom>
        </p:spPr>
        <p:txBody>
          <a:bodyPr>
            <a:spAutoFit/>
          </a:bodyPr>
          <a:lstStyle/>
          <a:p>
            <a:r>
              <a:rPr lang="en-US" dirty="0" smtClean="0"/>
              <a:t>Chapman Root approved the prototype bottle and a design patent was issued on the bottle in November, 1915. The prototype never made it to production since its middle diameter was larger than its base, making it unstable on conveyor belts. Dean resolved this issue by decreasing the bottle's middle diameter. During the 1916 bottler's convention, Dean's contour bottle was chosen over other entries and was on the market the same year. By 1920, the contour bottle became the standard for the Coca-Cola Company.</a:t>
            </a:r>
          </a:p>
          <a:p>
            <a:r>
              <a:rPr lang="en-US" dirty="0" smtClean="0"/>
              <a:t> </a:t>
            </a:r>
            <a:r>
              <a:rPr lang="en-US" sz="2400" b="1" i="1" dirty="0" smtClean="0">
                <a:effectLst>
                  <a:outerShdw blurRad="38100" dist="38100" dir="2700000" algn="tl">
                    <a:srgbClr val="000000">
                      <a:alpha val="43137"/>
                    </a:srgbClr>
                  </a:outerShdw>
                </a:effectLst>
              </a:rPr>
              <a:t>Today, the contour Coca-Cola bottle is one of the most recognized packages on the planet..."even in the dark!".</a:t>
            </a:r>
            <a:endParaRPr lang="ru-RU" sz="2400" b="1" i="1" dirty="0">
              <a:effectLst>
                <a:outerShdw blurRad="38100" dist="38100" dir="2700000" algn="tl">
                  <a:srgbClr val="000000">
                    <a:alpha val="43137"/>
                  </a:srgbClr>
                </a:outerShdw>
              </a:effectLst>
            </a:endParaRPr>
          </a:p>
        </p:txBody>
      </p:sp>
      <p:pic>
        <p:nvPicPr>
          <p:cNvPr id="3" name="Рисунок 2"/>
          <p:cNvPicPr>
            <a:picLocks noChangeAspect="1"/>
          </p:cNvPicPr>
          <p:nvPr/>
        </p:nvPicPr>
        <p:blipFill>
          <a:blip r:embed="rId2"/>
          <a:stretch>
            <a:fillRect/>
          </a:stretch>
        </p:blipFill>
        <p:spPr>
          <a:xfrm>
            <a:off x="7465325" y="213431"/>
            <a:ext cx="2542815" cy="6266464"/>
          </a:xfrm>
          <a:prstGeom prst="rect">
            <a:avLst/>
          </a:prstGeom>
        </p:spPr>
      </p:pic>
    </p:spTree>
    <p:extLst>
      <p:ext uri="{BB962C8B-B14F-4D97-AF65-F5344CB8AC3E}">
        <p14:creationId xmlns:p14="http://schemas.microsoft.com/office/powerpoint/2010/main" val="1628770652"/>
      </p:ext>
    </p:extLst>
  </p:cSld>
  <p:clrMapOvr>
    <a:masterClrMapping/>
  </p:clrMapOvr>
  <mc:AlternateContent xmlns:mc="http://schemas.openxmlformats.org/markup-compatibility/2006" xmlns:p14="http://schemas.microsoft.com/office/powerpoint/2010/main">
    <mc:Choice Requires="p14">
      <p:transition spd="slow" p14:dur="1600" advTm="15443">
        <p:blinds dir="vert"/>
      </p:transition>
    </mc:Choice>
    <mc:Fallback xmlns="">
      <p:transition spd="slow" advTm="15443">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stretch>
            <a:fillRect/>
          </a:stretch>
        </p:blipFill>
        <p:spPr>
          <a:xfrm>
            <a:off x="341194" y="500182"/>
            <a:ext cx="3893309" cy="3042549"/>
          </a:xfrm>
          <a:prstGeom prst="rect">
            <a:avLst/>
          </a:prstGeom>
        </p:spPr>
      </p:pic>
      <p:pic>
        <p:nvPicPr>
          <p:cNvPr id="3" name="Рисунок 2"/>
          <p:cNvPicPr>
            <a:picLocks noChangeAspect="1"/>
          </p:cNvPicPr>
          <p:nvPr/>
        </p:nvPicPr>
        <p:blipFill>
          <a:blip r:embed="rId4"/>
          <a:stretch>
            <a:fillRect/>
          </a:stretch>
        </p:blipFill>
        <p:spPr>
          <a:xfrm>
            <a:off x="3480178" y="3977452"/>
            <a:ext cx="2462853" cy="2462853"/>
          </a:xfrm>
          <a:prstGeom prst="rect">
            <a:avLst/>
          </a:prstGeom>
        </p:spPr>
      </p:pic>
      <p:sp>
        <p:nvSpPr>
          <p:cNvPr id="4" name="Прямоугольник 3"/>
          <p:cNvSpPr/>
          <p:nvPr/>
        </p:nvSpPr>
        <p:spPr>
          <a:xfrm>
            <a:off x="4503760" y="260209"/>
            <a:ext cx="5827595" cy="3139321"/>
          </a:xfrm>
          <a:prstGeom prst="rect">
            <a:avLst/>
          </a:prstGeom>
        </p:spPr>
        <p:txBody>
          <a:bodyPr wrap="square">
            <a:spAutoFit/>
          </a:bodyPr>
          <a:lstStyle/>
          <a:p>
            <a:r>
              <a:rPr lang="en-US" dirty="0" smtClean="0"/>
              <a:t>In 2007, the company's logo on cans and bottles changed. The cans and bottles retained the red color and familiar typeface, but the design was simplified, leaving only the logo and a plain white swirl (the "dynamic ribbon").</a:t>
            </a:r>
          </a:p>
          <a:p>
            <a:r>
              <a:rPr lang="en-US" dirty="0" smtClean="0"/>
              <a:t>In 2008, in some parts of the world, the plastic bottles for all Coke varieties (including the larger 1.5- and 2-liter bottles) were changed to include a new plastic screw cap and a slightly taller contoured bottle shape, designed to evoke the old glass bottles.</a:t>
            </a:r>
            <a:endParaRPr lang="ru-RU" dirty="0"/>
          </a:p>
        </p:txBody>
      </p:sp>
      <p:pic>
        <p:nvPicPr>
          <p:cNvPr id="5" name="Рисунок 4"/>
          <p:cNvPicPr>
            <a:picLocks noChangeAspect="1"/>
          </p:cNvPicPr>
          <p:nvPr/>
        </p:nvPicPr>
        <p:blipFill>
          <a:blip r:embed="rId5"/>
          <a:stretch>
            <a:fillRect/>
          </a:stretch>
        </p:blipFill>
        <p:spPr>
          <a:xfrm>
            <a:off x="7955790" y="3399530"/>
            <a:ext cx="3740339" cy="2679210"/>
          </a:xfrm>
          <a:prstGeom prst="rect">
            <a:avLst/>
          </a:prstGeom>
        </p:spPr>
      </p:pic>
    </p:spTree>
    <p:extLst>
      <p:ext uri="{BB962C8B-B14F-4D97-AF65-F5344CB8AC3E}">
        <p14:creationId xmlns:p14="http://schemas.microsoft.com/office/powerpoint/2010/main" val="2394757320"/>
      </p:ext>
    </p:extLst>
  </p:cSld>
  <p:clrMapOvr>
    <a:masterClrMapping/>
  </p:clrMapOvr>
  <mc:AlternateContent xmlns:mc="http://schemas.openxmlformats.org/markup-compatibility/2006" xmlns:p14="http://schemas.microsoft.com/office/powerpoint/2010/main">
    <mc:Choice Requires="p14">
      <p:transition spd="slow" p14:dur="1400" advTm="15599">
        <p14:ripple/>
      </p:transition>
    </mc:Choice>
    <mc:Fallback xmlns="">
      <p:transition spd="slow" advTm="1559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par>
                          <p:cTn id="16" fill="hold">
                            <p:stCondLst>
                              <p:cond delay="1500"/>
                            </p:stCondLst>
                            <p:childTnLst>
                              <p:par>
                                <p:cTn id="17" presetID="42" presetClass="entr" presetSubtype="0"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49936" y="310066"/>
            <a:ext cx="2954655" cy="707886"/>
          </a:xfrm>
          <a:prstGeom prst="rect">
            <a:avLst/>
          </a:prstGeom>
        </p:spPr>
        <p:txBody>
          <a:bodyPr wrap="none">
            <a:spAutoFit/>
          </a:bodyPr>
          <a:lstStyle/>
          <a:p>
            <a:r>
              <a:rPr lang="de-DE" sz="4000" b="1" i="1" u="sng" dirty="0" smtClean="0"/>
              <a:t>Advertising</a:t>
            </a:r>
            <a:endParaRPr lang="ru-RU" sz="4000" b="1" i="1" u="sng" dirty="0"/>
          </a:p>
        </p:txBody>
      </p:sp>
      <p:pic>
        <p:nvPicPr>
          <p:cNvPr id="3" name="Рисунок 2"/>
          <p:cNvPicPr>
            <a:picLocks noChangeAspect="1"/>
          </p:cNvPicPr>
          <p:nvPr/>
        </p:nvPicPr>
        <p:blipFill>
          <a:blip r:embed="rId2"/>
          <a:stretch>
            <a:fillRect/>
          </a:stretch>
        </p:blipFill>
        <p:spPr>
          <a:xfrm>
            <a:off x="6160969" y="310066"/>
            <a:ext cx="4211329" cy="5761098"/>
          </a:xfrm>
          <a:prstGeom prst="rect">
            <a:avLst/>
          </a:prstGeom>
        </p:spPr>
      </p:pic>
      <p:sp>
        <p:nvSpPr>
          <p:cNvPr id="4" name="Прямоугольник 3"/>
          <p:cNvSpPr/>
          <p:nvPr/>
        </p:nvSpPr>
        <p:spPr>
          <a:xfrm>
            <a:off x="332095" y="2039287"/>
            <a:ext cx="5222543" cy="923330"/>
          </a:xfrm>
          <a:prstGeom prst="rect">
            <a:avLst/>
          </a:prstGeom>
        </p:spPr>
        <p:txBody>
          <a:bodyPr wrap="square">
            <a:spAutoFit/>
          </a:bodyPr>
          <a:lstStyle/>
          <a:p>
            <a:r>
              <a:rPr lang="en-US" dirty="0" smtClean="0"/>
              <a:t>An 1890s advertisement showing model Hilda Clark in formal 19th century attire. The ad is titled Drink Coca-Cola 5¢. (US).</a:t>
            </a:r>
            <a:endParaRPr lang="ru-RU" dirty="0"/>
          </a:p>
        </p:txBody>
      </p:sp>
    </p:spTree>
    <p:extLst>
      <p:ext uri="{BB962C8B-B14F-4D97-AF65-F5344CB8AC3E}">
        <p14:creationId xmlns:p14="http://schemas.microsoft.com/office/powerpoint/2010/main" val="23334377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12472">
        <p15:prstTrans prst="drape"/>
      </p:transition>
    </mc:Choice>
    <mc:Fallback xmlns="">
      <p:transition spd="slow" advTm="1247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par>
                          <p:cTn id="21" fill="hold">
                            <p:stCondLst>
                              <p:cond delay="2000"/>
                            </p:stCondLst>
                            <p:childTnLst>
                              <p:par>
                                <p:cTn id="22" presetID="14" presetClass="entr" presetSubtype="10" fill="hold" nodeType="after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randombar(horizontal)">
                                      <p:cBhvr>
                                        <p:cTn id="24" dur="500"/>
                                        <p:tgtEl>
                                          <p:spTgt spid="3"/>
                                        </p:tgtEl>
                                      </p:cBhvr>
                                    </p:animEffect>
                                  </p:childTnLst>
                                </p:cTn>
                              </p:par>
                            </p:childTnLst>
                          </p:cTn>
                        </p:par>
                        <p:par>
                          <p:cTn id="25" fill="hold">
                            <p:stCondLst>
                              <p:cond delay="2500"/>
                            </p:stCondLst>
                            <p:childTnLst>
                              <p:par>
                                <p:cTn id="26" presetID="10" presetClass="entr" presetSubtype="0" fill="hold" grpId="0" nodeType="after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4"/>
          <a:stretch>
            <a:fillRect/>
          </a:stretch>
        </p:blipFill>
        <p:spPr>
          <a:xfrm>
            <a:off x="0" y="0"/>
            <a:ext cx="5083742" cy="3603009"/>
          </a:xfrm>
          <a:prstGeom prst="rect">
            <a:avLst/>
          </a:prstGeom>
        </p:spPr>
      </p:pic>
      <p:sp>
        <p:nvSpPr>
          <p:cNvPr id="3" name="Прямоугольник 2"/>
          <p:cNvSpPr/>
          <p:nvPr/>
        </p:nvSpPr>
        <p:spPr>
          <a:xfrm>
            <a:off x="5083743" y="214532"/>
            <a:ext cx="6926896" cy="830997"/>
          </a:xfrm>
          <a:prstGeom prst="rect">
            <a:avLst/>
          </a:prstGeom>
        </p:spPr>
        <p:txBody>
          <a:bodyPr wrap="none">
            <a:spAutoFit/>
          </a:bodyPr>
          <a:lstStyle/>
          <a:p>
            <a:r>
              <a:rPr lang="de-DE" dirty="0" smtClean="0"/>
              <a:t> </a:t>
            </a:r>
            <a:r>
              <a:rPr lang="de-DE" sz="4800" dirty="0" smtClean="0"/>
              <a:t>"Holidays </a:t>
            </a:r>
            <a:r>
              <a:rPr lang="de-DE" sz="4800" dirty="0" err="1" smtClean="0"/>
              <a:t>are</a:t>
            </a:r>
            <a:r>
              <a:rPr lang="de-DE" sz="4800" dirty="0" smtClean="0"/>
              <a:t> </a:t>
            </a:r>
            <a:r>
              <a:rPr lang="de-DE" sz="4800" dirty="0" err="1" smtClean="0"/>
              <a:t>coming</a:t>
            </a:r>
            <a:r>
              <a:rPr lang="de-DE" sz="4800" dirty="0" smtClean="0"/>
              <a:t>!"</a:t>
            </a:r>
            <a:endParaRPr lang="ru-RU" sz="4800" dirty="0"/>
          </a:p>
        </p:txBody>
      </p:sp>
      <p:pic>
        <p:nvPicPr>
          <p:cNvPr id="4" name="Новогодняя реклама 90-х Coca-Cola">
            <a:hlinkClick r:id="" action="ppaction://media"/>
          </p:cNvPr>
          <p:cNvPicPr>
            <a:picLocks noChangeAspect="1"/>
          </p:cNvPicPr>
          <p:nvPr>
            <a:videoFile r:link="rId2"/>
            <p:extLst>
              <p:ext uri="{DAA4B4D4-6D71-4841-9C94-3DE7FCFB9230}">
                <p14:media xmlns:p14="http://schemas.microsoft.com/office/powerpoint/2010/main" r:embed="rId1">
                  <p14:bmkLst>
                    <p14:bmk name="Закладка 1" time="2250.0004"/>
                  </p14:bmkLst>
                </p14:media>
              </p:ext>
            </p:extLst>
          </p:nvPr>
        </p:nvPicPr>
        <p:blipFill>
          <a:blip r:embed="rId5"/>
          <a:stretch>
            <a:fillRect/>
          </a:stretch>
        </p:blipFill>
        <p:spPr>
          <a:xfrm>
            <a:off x="2937657" y="1478425"/>
            <a:ext cx="6619165" cy="4964374"/>
          </a:xfrm>
          <a:prstGeom prst="rect">
            <a:avLst/>
          </a:prstGeom>
          <a:ln>
            <a:noFill/>
          </a:ln>
          <a:effectLst>
            <a:glow rad="228600">
              <a:srgbClr val="FFFFFF">
                <a:alpha val="40000"/>
              </a:srgbClr>
            </a:glow>
          </a:effectLst>
          <a:scene3d>
            <a:camera prst="orthographicFront"/>
            <a:lightRig rig="threePt" dir="t">
              <a:rot lat="0" lon="0" rev="2100000"/>
            </a:lightRig>
          </a:scene3d>
          <a:sp3d>
            <a:bevelT w="152400" h="101600" prst="slope"/>
          </a:sp3d>
        </p:spPr>
      </p:pic>
    </p:spTree>
    <p:extLst>
      <p:ext uri="{BB962C8B-B14F-4D97-AF65-F5344CB8AC3E}">
        <p14:creationId xmlns:p14="http://schemas.microsoft.com/office/powerpoint/2010/main" val="1183774649"/>
      </p:ext>
    </p:extLst>
  </p:cSld>
  <p:clrMapOvr>
    <a:masterClrMapping/>
  </p:clrMapOvr>
  <mc:AlternateContent xmlns:mc="http://schemas.openxmlformats.org/markup-compatibility/2006" xmlns:p14="http://schemas.microsoft.com/office/powerpoint/2010/main">
    <mc:Choice Requires="p14">
      <p:transition spd="slow" p14:dur="2000" advTm="63130">
        <p14:ferris dir="l"/>
      </p:transition>
    </mc:Choice>
    <mc:Fallback xmlns="">
      <p:transition spd="slow" advTm="6313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6" presetClass="entr" presetSubtype="21"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par>
                          <p:cTn id="13" fill="hold">
                            <p:stCondLst>
                              <p:cond delay="1000"/>
                            </p:stCondLst>
                            <p:childTnLst>
                              <p:par>
                                <p:cTn id="14" presetID="1" presetClass="mediacall" presetSubtype="0" fill="hold" nodeType="afterEffect">
                                  <p:stCondLst>
                                    <p:cond delay="0"/>
                                  </p:stCondLst>
                                  <p:childTnLst>
                                    <p:cmd type="call" cmd="playFrom(0.0)">
                                      <p:cBhvr>
                                        <p:cTn id="15" dur="6067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6" fill="hold" display="0">
                  <p:stCondLst>
                    <p:cond delay="indefinite"/>
                  </p:stCondLst>
                </p:cTn>
                <p:tgtEl>
                  <p:spTgt spid="4"/>
                </p:tgtEl>
              </p:cMediaNode>
            </p:video>
          </p:childTnLst>
        </p:cTn>
      </p:par>
    </p:tnLst>
    <p:bldLst>
      <p:bldP spid="3" grpId="0"/>
    </p:bldLst>
  </p:timing>
  <p:extLst>
    <p:ext uri="{E180D4A7-C9FB-4DFB-919C-405C955672EB}">
      <p14:showEvtLst xmlns:p14="http://schemas.microsoft.com/office/powerpoint/2010/main">
        <p14:playEvt time="1002" objId="4"/>
        <p14:stopEvt time="62061" objId="4"/>
      </p14:showEvtLst>
    </p:ext>
  </p:extLs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Ион">
  <a:themeElements>
    <a:clrScheme name="Ион">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Ион">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Ион">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211</TotalTime>
  <Words>457</Words>
  <Application>Microsoft Office PowerPoint</Application>
  <PresentationFormat>Широкоэкранный</PresentationFormat>
  <Paragraphs>20</Paragraphs>
  <Slides>10</Slides>
  <Notes>1</Notes>
  <HiddenSlides>0</HiddenSlides>
  <MMClips>1</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10</vt:i4>
      </vt:variant>
    </vt:vector>
  </HeadingPairs>
  <TitlesOfParts>
    <vt:vector size="15" baseType="lpstr">
      <vt:lpstr>Arial</vt:lpstr>
      <vt:lpstr>Calibri</vt:lpstr>
      <vt:lpstr>Century Gothic</vt:lpstr>
      <vt:lpstr>Wingdings 3</vt:lpstr>
      <vt:lpstr>Ион</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NaTka</dc:creator>
  <cp:lastModifiedBy>NaTka</cp:lastModifiedBy>
  <cp:revision>16</cp:revision>
  <dcterms:created xsi:type="dcterms:W3CDTF">2013-10-13T13:35:12Z</dcterms:created>
  <dcterms:modified xsi:type="dcterms:W3CDTF">2014-06-04T11:46:25Z</dcterms:modified>
</cp:coreProperties>
</file>