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73" r:id="rId4"/>
    <p:sldId id="258" r:id="rId5"/>
    <p:sldId id="259" r:id="rId6"/>
    <p:sldId id="274" r:id="rId7"/>
    <p:sldId id="260" r:id="rId8"/>
    <p:sldId id="261" r:id="rId9"/>
    <p:sldId id="262" r:id="rId10"/>
    <p:sldId id="275" r:id="rId11"/>
    <p:sldId id="263" r:id="rId12"/>
    <p:sldId id="286" r:id="rId13"/>
    <p:sldId id="264" r:id="rId14"/>
    <p:sldId id="276" r:id="rId15"/>
    <p:sldId id="278" r:id="rId16"/>
    <p:sldId id="265" r:id="rId17"/>
    <p:sldId id="277" r:id="rId18"/>
    <p:sldId id="266" r:id="rId19"/>
    <p:sldId id="279" r:id="rId20"/>
    <p:sldId id="267" r:id="rId21"/>
    <p:sldId id="280" r:id="rId22"/>
    <p:sldId id="268" r:id="rId23"/>
    <p:sldId id="281" r:id="rId24"/>
    <p:sldId id="269" r:id="rId25"/>
    <p:sldId id="270" r:id="rId26"/>
    <p:sldId id="282" r:id="rId27"/>
    <p:sldId id="271" r:id="rId28"/>
    <p:sldId id="284" r:id="rId29"/>
    <p:sldId id="272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2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9B979-D8A1-4E22-867A-7AAAB82BC376}" type="datetimeFigureOut">
              <a:rPr lang="ru-RU" smtClean="0"/>
              <a:pPr/>
              <a:t>21.05.2012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DB817-46F7-48A4-A3F5-922630D5B7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9B979-D8A1-4E22-867A-7AAAB82BC376}" type="datetimeFigureOut">
              <a:rPr lang="ru-RU" smtClean="0"/>
              <a:pPr/>
              <a:t>21.05.2012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DB817-46F7-48A4-A3F5-922630D5B7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9B979-D8A1-4E22-867A-7AAAB82BC376}" type="datetimeFigureOut">
              <a:rPr lang="ru-RU" smtClean="0"/>
              <a:pPr/>
              <a:t>21.05.2012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DB817-46F7-48A4-A3F5-922630D5B7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9B979-D8A1-4E22-867A-7AAAB82BC376}" type="datetimeFigureOut">
              <a:rPr lang="ru-RU" smtClean="0"/>
              <a:pPr/>
              <a:t>21.05.2012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DB817-46F7-48A4-A3F5-922630D5B7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9B979-D8A1-4E22-867A-7AAAB82BC376}" type="datetimeFigureOut">
              <a:rPr lang="ru-RU" smtClean="0"/>
              <a:pPr/>
              <a:t>21.05.2012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DB817-46F7-48A4-A3F5-922630D5B7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9B979-D8A1-4E22-867A-7AAAB82BC376}" type="datetimeFigureOut">
              <a:rPr lang="ru-RU" smtClean="0"/>
              <a:pPr/>
              <a:t>21.05.2012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DB817-46F7-48A4-A3F5-922630D5B7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9B979-D8A1-4E22-867A-7AAAB82BC376}" type="datetimeFigureOut">
              <a:rPr lang="ru-RU" smtClean="0"/>
              <a:pPr/>
              <a:t>21.05.2012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DB817-46F7-48A4-A3F5-922630D5B7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9B979-D8A1-4E22-867A-7AAAB82BC376}" type="datetimeFigureOut">
              <a:rPr lang="ru-RU" smtClean="0"/>
              <a:pPr/>
              <a:t>21.05.2012</a:t>
            </a:fld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0DB817-46F7-48A4-A3F5-922630D5B7B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9B979-D8A1-4E22-867A-7AAAB82BC376}" type="datetimeFigureOut">
              <a:rPr lang="ru-RU" smtClean="0"/>
              <a:pPr/>
              <a:t>21.05.2012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DB817-46F7-48A4-A3F5-922630D5B7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9B979-D8A1-4E22-867A-7AAAB82BC376}" type="datetimeFigureOut">
              <a:rPr lang="ru-RU" smtClean="0"/>
              <a:pPr/>
              <a:t>21.05.2012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60DB817-46F7-48A4-A3F5-922630D5B7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5C9B979-D8A1-4E22-867A-7AAAB82BC376}" type="datetimeFigureOut">
              <a:rPr lang="ru-RU" smtClean="0"/>
              <a:pPr/>
              <a:t>21.05.2012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DB817-46F7-48A4-A3F5-922630D5B7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5C9B979-D8A1-4E22-867A-7AAAB82BC376}" type="datetimeFigureOut">
              <a:rPr lang="ru-RU" smtClean="0"/>
              <a:pPr/>
              <a:t>21.05.2012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60DB817-46F7-48A4-A3F5-922630D5B7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28604"/>
            <a:ext cx="8305800" cy="2214578"/>
          </a:xfrm>
        </p:spPr>
        <p:txBody>
          <a:bodyPr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uk-UA" sz="4800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“ Велика Вітчизняна – біль і горе українського народу. Остарбайтери </a:t>
            </a:r>
            <a:r>
              <a:rPr lang="uk-UA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”</a:t>
            </a:r>
            <a:endParaRPr lang="ru-RU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72100" y="5214950"/>
            <a:ext cx="3571900" cy="1285884"/>
          </a:xfrm>
        </p:spPr>
        <p:txBody>
          <a:bodyPr>
            <a:normAutofit fontScale="92500" lnSpcReduction="10000"/>
          </a:bodyPr>
          <a:lstStyle/>
          <a:p>
            <a:r>
              <a:rPr lang="uk-UA" sz="3200" dirty="0" smtClean="0"/>
              <a:t>Виконала:</a:t>
            </a:r>
            <a:br>
              <a:rPr lang="uk-UA" sz="3200" dirty="0" smtClean="0"/>
            </a:br>
            <a:r>
              <a:rPr lang="uk-UA" sz="3200" dirty="0" smtClean="0"/>
              <a:t>уч.10 класу</a:t>
            </a:r>
            <a:br>
              <a:rPr lang="uk-UA" sz="3200" dirty="0" smtClean="0"/>
            </a:br>
            <a:r>
              <a:rPr lang="uk-UA" sz="3200" dirty="0" smtClean="0"/>
              <a:t>Чорнобаєва О.</a:t>
            </a:r>
            <a:endParaRPr lang="ru-RU" sz="3200" dirty="0"/>
          </a:p>
        </p:txBody>
      </p:sp>
      <p:pic>
        <p:nvPicPr>
          <p:cNvPr id="4" name="Рисунок 3" descr="fastiv_occ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715448"/>
            <a:ext cx="5643602" cy="3819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97-I-ca05-2-11848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500042"/>
            <a:ext cx="8429684" cy="585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58204" cy="578647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Перший ешелон із 1117 робітниками-спеціалістами вирушив із Харкова до Кельна 18 січня 1942, другий до Бранденбурга – 21 січня. Вивезення трудових ресурсів із Києва розпочалося 22 січня 1942, коли до Німеччини було відправлено 1,5 тис. осіб. 24 лютого перший потяг від’їхав із Сталіного.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571480"/>
            <a:ext cx="8269888" cy="592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60"/>
            <a:ext cx="8286808" cy="535787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Особливістю початкових німецьких трудових наборів була чітка спеціалізація робітників за професіями (перевага віддавалася чоловікам зі спеціальністю будівельників, металургів, гірників тощо), а також їхній здебільшого добровільний характер.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.gi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7" y="428604"/>
            <a:ext cx="8517253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04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500042"/>
            <a:ext cx="8429684" cy="6015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186766" cy="521497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Досить швидко ситуація почала мінятися, адже Німеччину вже не задовольняла кількість добровольців. З весни 1942-го німці розпочали масові облави на місцеве населення із залученням до цього поліції та солдатів вермахту.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8cb9286-3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19" y="357166"/>
            <a:ext cx="8572561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85720" y="714356"/>
            <a:ext cx="8429684" cy="5572164"/>
          </a:xfrm>
        </p:spPr>
        <p:txBody>
          <a:bodyPr>
            <a:noAutofit/>
          </a:bodyPr>
          <a:lstStyle/>
          <a:p>
            <a:r>
              <a:rPr lang="ru-RU" sz="4000" dirty="0" smtClean="0"/>
              <a:t>Запроваджена система з обіцянок, соціального тиску і брутального терору дала їм змогу того року депортувати з окупованих східних територій понад 1 млн цивільних робітників, більшість із яких (714 тис.) були вихідцями з України.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reg_p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428604"/>
            <a:ext cx="8215370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043890" cy="5357850"/>
          </a:xfrm>
        </p:spPr>
        <p:txBody>
          <a:bodyPr/>
          <a:lstStyle/>
          <a:p>
            <a:r>
              <a:rPr lang="ru-RU" sz="3600" b="1" dirty="0" smtClean="0"/>
              <a:t>Остарбайтери</a:t>
            </a:r>
            <a:r>
              <a:rPr lang="ru-RU" sz="3600" dirty="0" smtClean="0"/>
              <a:t> (нім</a:t>
            </a:r>
            <a:r>
              <a:rPr lang="ru-RU" sz="3600" u="sng" dirty="0" smtClean="0"/>
              <a:t>.</a:t>
            </a:r>
            <a:r>
              <a:rPr lang="ru-RU" sz="3600" dirty="0" smtClean="0"/>
              <a:t> </a:t>
            </a:r>
            <a:r>
              <a:rPr lang="de-DE" sz="3600" i="1" dirty="0" smtClean="0"/>
              <a:t>Ostarbeiter</a:t>
            </a:r>
            <a:r>
              <a:rPr lang="ru-RU" sz="3600" dirty="0" smtClean="0"/>
              <a:t> — «східні робітники») — німецький термін для означення осіб, які були вивезені гітлерівцями з східних окупованих територій, переважно з Рейхскомісаріату</a:t>
            </a:r>
            <a:r>
              <a:rPr lang="ru-RU" sz="3600" u="sng" dirty="0" smtClean="0"/>
              <a:t> </a:t>
            </a:r>
            <a:r>
              <a:rPr lang="ru-RU" sz="3600" dirty="0" smtClean="0"/>
              <a:t>Україна, протягом Другої</a:t>
            </a:r>
            <a:r>
              <a:rPr lang="ru-RU" sz="3600" u="sng" dirty="0" smtClean="0"/>
              <a:t> </a:t>
            </a:r>
            <a:r>
              <a:rPr lang="ru-RU" sz="3600" dirty="0" smtClean="0"/>
              <a:t>світової</a:t>
            </a:r>
            <a:r>
              <a:rPr lang="ru-RU" sz="3600" u="sng" dirty="0" smtClean="0"/>
              <a:t> </a:t>
            </a:r>
            <a:r>
              <a:rPr lang="ru-RU" sz="3600" dirty="0" smtClean="0"/>
              <a:t>війни на примусові роботи до Німеччини.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043890" cy="507209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За 1941-44 загальна кількість остарбайтерів становила 2,8 млн.чол., у тому числі 2,2 млн. українців. Більшість остарбайтерів працювали на приватних підприємствах.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ew-19800-2012-05-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428604"/>
            <a:ext cx="8358246" cy="6268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8572560" cy="642939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У Німеччині остарбайтери жили в спеціальних таборах під суворим наглядом адміністративно-поліцейських спецслужб. Заробітна плата становила 30 % платні німецького робітника, з чого більша частина йшла на оплату харчування і житла. За спробу втечі остарбайтери каралися смертю або ув'язненням у концтаборі.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п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5" y="428604"/>
            <a:ext cx="8169115" cy="607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8501122" cy="5715064"/>
          </a:xfrm>
        </p:spPr>
        <p:txBody>
          <a:bodyPr/>
          <a:lstStyle/>
          <a:p>
            <a:r>
              <a:rPr lang="ru-RU" sz="3600" dirty="0" smtClean="0"/>
              <a:t>Остарбайтери носили обов'язкову дискримінаційну відзнаку «Ост.». У червні 1944 їх було замінено на національні відзнаки — для українців — тризуб. Більшість остарбайтерів після закінчення війни була насильно репатрійована в СРСР, де майже всіх звинувачено у «зраді батьківщини» і репресовано.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8286808" cy="328614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Після завершення бойових дій у Європі 1945 більшість примусових робітників зі Сходу деякий час перебували в таборах переміщених осіб у Західній Німеччині.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rticl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19" y="428604"/>
            <a:ext cx="8358247" cy="607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8258204" cy="5143536"/>
          </a:xfrm>
        </p:spPr>
        <p:txBody>
          <a:bodyPr/>
          <a:lstStyle/>
          <a:p>
            <a:r>
              <a:rPr lang="ru-RU" sz="3600" dirty="0" smtClean="0"/>
              <a:t>Згідно з міжнародними угодами між союзниками по антигітлерівській коаліції, ухваленими на Кримській та Потсдамській конференціях у 1945, повернення (репатріацію) до СРСР було оголошено обов’язковим для всіх громадян, які до 1939 мешкали в Країні Рад.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rticle_jpg-13276902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5" y="357166"/>
            <a:ext cx="8358247" cy="6143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072494" cy="4786346"/>
          </a:xfrm>
        </p:spPr>
        <p:txBody>
          <a:bodyPr/>
          <a:lstStyle/>
          <a:p>
            <a:r>
              <a:rPr lang="ru-RU" sz="3600" dirty="0" smtClean="0"/>
              <a:t>В 1994 німецький уряд виділив значні матеріальні кошти для компенсації колишнім остарбайтерам. Суми виплат українцям при цьому були в 5 разів менші ніж, наприклад, полякам. У 2006 виплати були припинені.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V_Vinniz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571480"/>
            <a:ext cx="8507943" cy="585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Lehman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500042"/>
            <a:ext cx="8286808" cy="6054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785794"/>
            <a:ext cx="7467600" cy="5786454"/>
          </a:xfrm>
        </p:spPr>
        <p:txBody>
          <a:bodyPr>
            <a:noAutofit/>
          </a:bodyPr>
          <a:lstStyle/>
          <a:p>
            <a:r>
              <a:rPr lang="ru-RU" sz="4400" dirty="0" smtClean="0"/>
              <a:t>Перші українці опинилися на німецькій примусовій роботі ще влітку 1939.Це були мешканці окупованого угорськими військами Закарпаття, яких вивозили на роботу до Австрії.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71480"/>
            <a:ext cx="8429684" cy="5929354"/>
          </a:xfrm>
        </p:spPr>
        <p:txBody>
          <a:bodyPr>
            <a:noAutofit/>
          </a:bodyPr>
          <a:lstStyle/>
          <a:p>
            <a:r>
              <a:rPr lang="ru-RU" sz="3600" dirty="0" smtClean="0"/>
              <a:t>Наступними на початку вересня 1939 потрапили до Рейху галичани – військовослужбовці польської армії, які виявилися в полоні й з часом були переведені до розряду цивільних робітників. Перші цивільні робітники з окупованої вермахтом України стали добровільно виїжджати до Німеччини ще влітку 1941 з дистрикту «Галичина».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fastiv_occ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571480"/>
            <a:ext cx="8549210" cy="5786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14356"/>
            <a:ext cx="8358246" cy="5411807"/>
          </a:xfrm>
        </p:spPr>
        <p:txBody>
          <a:bodyPr>
            <a:noAutofit/>
          </a:bodyPr>
          <a:lstStyle/>
          <a:p>
            <a:r>
              <a:rPr lang="ru-RU" sz="3600" dirty="0" smtClean="0"/>
              <a:t>До початку німецько-радянської війни нацистське керівництво не планувало використовувати в промисловості своєї країни робочу силу з окупованих територій. Навпаки, розроблялися схеми масового винищення мільйонів місцевих мешканців (генеральний план «Ост») та німецької колонізації захоплених радянських земель.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186766" cy="5572164"/>
          </a:xfrm>
        </p:spPr>
        <p:txBody>
          <a:bodyPr>
            <a:normAutofit lnSpcReduction="10000"/>
          </a:bodyPr>
          <a:lstStyle/>
          <a:p>
            <a:r>
              <a:rPr lang="ru-RU" sz="3600" dirty="0" smtClean="0"/>
              <a:t>Зрив «блискавичної війни» восени 1941, необхідність проводити позиційні бойові дії та мобілізовувати все більше німецьких селян і робітників до армії змусили Гітлера частково змінити свої екстермінаційні плани й піти на використання трудових ресурсів з окупованих східних територій в економічних інтересах Третього Рейху.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58204" cy="5643602"/>
          </a:xfrm>
        </p:spPr>
        <p:txBody>
          <a:bodyPr>
            <a:normAutofit/>
          </a:bodyPr>
          <a:lstStyle/>
          <a:p>
            <a:endParaRPr lang="ru-RU" sz="3600" dirty="0" smtClean="0"/>
          </a:p>
          <a:p>
            <a:r>
              <a:rPr lang="ru-RU" sz="3600" dirty="0" smtClean="0"/>
              <a:t>Агітаційна компанія нацистів в Україні стартувала взимку 1942 у розпал голодної зими. Добровольцям обіцяли гідну заробітну плату, гаряче харчування та догляд за рідними, на час перебування працівника в Німеччині.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90</TotalTime>
  <Words>583</Words>
  <Application>Microsoft Office PowerPoint</Application>
  <PresentationFormat>Экран (4:3)</PresentationFormat>
  <Paragraphs>19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Техническая</vt:lpstr>
      <vt:lpstr>“ Велика Вітчизняна – біль і горе українського народу. Остарбайтери ”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 Велика Вітчизняна – біль і горе українського народу. Примусове вивезення українців для робіт у Німеччину ”</dc:title>
  <dc:creator>admin</dc:creator>
  <cp:lastModifiedBy>admin</cp:lastModifiedBy>
  <cp:revision>10</cp:revision>
  <dcterms:created xsi:type="dcterms:W3CDTF">2012-05-19T15:39:06Z</dcterms:created>
  <dcterms:modified xsi:type="dcterms:W3CDTF">2012-05-21T16:02:50Z</dcterms:modified>
</cp:coreProperties>
</file>