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90B9D99-B182-4028-996B-689E39A9633E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B158CA-83C5-4D5C-8BF2-D7BE1E6A22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no Pro Smbd Caption" pitchFamily="18" charset="0"/>
              </a:rPr>
              <a:t>Зіткнення національних ідей на українських землях</a:t>
            </a:r>
            <a:endParaRPr lang="ru-RU" dirty="0">
              <a:latin typeface="Arno Pro Smbd Captio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1400" b="1" smtClean="0">
                <a:latin typeface="Arno Pro Smbd Caption" pitchFamily="18" charset="0"/>
              </a:rPr>
              <a:t>Підготувала: </a:t>
            </a:r>
            <a:r>
              <a:rPr lang="uk-UA" sz="1400" b="1" dirty="0" smtClean="0">
                <a:latin typeface="Arno Pro Smbd Caption" pitchFamily="18" charset="0"/>
              </a:rPr>
              <a:t>Фролова </a:t>
            </a:r>
            <a:r>
              <a:rPr lang="uk-UA" sz="1400" b="1" dirty="0" smtClean="0">
                <a:latin typeface="Arno Pro Smbd Caption" pitchFamily="18" charset="0"/>
              </a:rPr>
              <a:t>Вікторія</a:t>
            </a:r>
            <a:endParaRPr lang="ru-RU" sz="1400" b="1" dirty="0">
              <a:latin typeface="Arno Pro Smbd Caption" pitchFamily="18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Дякуємо за увагу!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Польська нац. ідея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Українська нац. ідея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самостійності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та </a:t>
            </a:r>
            <a:r>
              <a:rPr lang="ru-RU" dirty="0" err="1" smtClean="0"/>
              <a:t>польської</a:t>
            </a:r>
            <a:r>
              <a:rPr lang="ru-RU" dirty="0" smtClean="0"/>
              <a:t> держав.</a:t>
            </a:r>
          </a:p>
          <a:p>
            <a:r>
              <a:rPr lang="ru-RU" dirty="0" err="1" smtClean="0"/>
              <a:t>Містила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відновити</a:t>
            </a:r>
            <a:r>
              <a:rPr lang="ru-RU" dirty="0" smtClean="0"/>
              <a:t> свою </a:t>
            </a:r>
            <a:r>
              <a:rPr lang="ru-RU" dirty="0" err="1" smtClean="0"/>
              <a:t>територіальну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Захистити</a:t>
            </a:r>
            <a:r>
              <a:rPr lang="ru-RU" dirty="0" smtClean="0"/>
              <a:t> </a:t>
            </a:r>
            <a:r>
              <a:rPr lang="ru-RU" dirty="0" err="1" smtClean="0"/>
              <a:t>господарські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Зберегти</a:t>
            </a:r>
            <a:r>
              <a:rPr lang="ru-RU" dirty="0" smtClean="0"/>
              <a:t> </a:t>
            </a:r>
            <a:r>
              <a:rPr lang="ru-RU" dirty="0" err="1" smtClean="0"/>
              <a:t>національну</a:t>
            </a:r>
            <a:r>
              <a:rPr lang="ru-RU" dirty="0" smtClean="0"/>
              <a:t> </a:t>
            </a:r>
            <a:r>
              <a:rPr lang="ru-RU" dirty="0" err="1" smtClean="0"/>
              <a:t>самобутність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досягнути</a:t>
            </a:r>
            <a:r>
              <a:rPr lang="ru-RU" dirty="0" smtClean="0"/>
              <a:t> </a:t>
            </a:r>
            <a:r>
              <a:rPr lang="ru-RU" dirty="0" err="1" smtClean="0"/>
              <a:t>рівноцінності</a:t>
            </a:r>
            <a:r>
              <a:rPr lang="ru-RU" dirty="0" smtClean="0"/>
              <a:t> та </a:t>
            </a:r>
            <a:r>
              <a:rPr lang="ru-RU" dirty="0" err="1" smtClean="0"/>
              <a:t>рівноправності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.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Передбачала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відновлення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польської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державності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кордонах 1772 р. «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історичної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Польщі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визнавала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українцями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права на свою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державність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соціальне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визволення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самостійності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та </a:t>
            </a:r>
            <a:r>
              <a:rPr lang="ru-RU" dirty="0" err="1" smtClean="0"/>
              <a:t>польської</a:t>
            </a:r>
            <a:r>
              <a:rPr lang="ru-RU" dirty="0" smtClean="0"/>
              <a:t> держав.</a:t>
            </a:r>
          </a:p>
          <a:p>
            <a:r>
              <a:rPr lang="ru-RU" dirty="0" err="1" smtClean="0"/>
              <a:t>Містила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відновити</a:t>
            </a:r>
            <a:r>
              <a:rPr lang="ru-RU" dirty="0" smtClean="0"/>
              <a:t> свою </a:t>
            </a:r>
            <a:r>
              <a:rPr lang="ru-RU" dirty="0" err="1" smtClean="0"/>
              <a:t>територіальну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Захистити</a:t>
            </a:r>
            <a:r>
              <a:rPr lang="ru-RU" dirty="0" smtClean="0"/>
              <a:t> </a:t>
            </a:r>
            <a:r>
              <a:rPr lang="ru-RU" dirty="0" err="1" smtClean="0"/>
              <a:t>господарські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Зберегти</a:t>
            </a:r>
            <a:r>
              <a:rPr lang="ru-RU" dirty="0" smtClean="0"/>
              <a:t> </a:t>
            </a:r>
            <a:r>
              <a:rPr lang="ru-RU" dirty="0" err="1" smtClean="0"/>
              <a:t>національну</a:t>
            </a:r>
            <a:r>
              <a:rPr lang="ru-RU" dirty="0" smtClean="0"/>
              <a:t> </a:t>
            </a:r>
            <a:r>
              <a:rPr lang="ru-RU" dirty="0" err="1" smtClean="0"/>
              <a:t>самобутність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досягнути</a:t>
            </a:r>
            <a:r>
              <a:rPr lang="ru-RU" dirty="0" smtClean="0"/>
              <a:t> </a:t>
            </a:r>
            <a:r>
              <a:rPr lang="ru-RU" dirty="0" err="1" smtClean="0"/>
              <a:t>рівноцінності</a:t>
            </a:r>
            <a:r>
              <a:rPr lang="ru-RU" dirty="0" smtClean="0"/>
              <a:t> та </a:t>
            </a:r>
            <a:r>
              <a:rPr lang="ru-RU" dirty="0" err="1" smtClean="0"/>
              <a:t>рівноправності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000"/>
                            </p:stCondLst>
                            <p:childTnLst>
                              <p:par>
                                <p:cTn id="9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9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5" grpId="0" build="p" animBg="1"/>
      <p:bldP spid="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російська нац. ідея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німецька нац. ідея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І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народу </a:t>
            </a:r>
            <a:r>
              <a:rPr lang="ru-RU" dirty="0" err="1" smtClean="0"/>
              <a:t>полягало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примноженні</a:t>
            </a:r>
            <a:r>
              <a:rPr lang="ru-RU" dirty="0" smtClean="0"/>
              <a:t> шляхом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на «</a:t>
            </a:r>
            <a:r>
              <a:rPr lang="ru-RU" dirty="0" err="1" smtClean="0"/>
              <a:t>справжніх</a:t>
            </a:r>
            <a:r>
              <a:rPr lang="ru-RU" dirty="0" smtClean="0"/>
              <a:t> </a:t>
            </a:r>
            <a:r>
              <a:rPr lang="ru-RU" dirty="0" err="1" smtClean="0"/>
              <a:t>росіян</a:t>
            </a:r>
            <a:r>
              <a:rPr lang="ru-RU" dirty="0" smtClean="0"/>
              <a:t>». </a:t>
            </a:r>
          </a:p>
          <a:p>
            <a:r>
              <a:rPr lang="ru-RU" dirty="0" err="1" smtClean="0"/>
              <a:t>Орієнтація</a:t>
            </a:r>
            <a:r>
              <a:rPr lang="ru-RU" dirty="0" smtClean="0"/>
              <a:t> на «</a:t>
            </a:r>
            <a:r>
              <a:rPr lang="ru-RU" dirty="0" err="1" smtClean="0"/>
              <a:t>злиття</a:t>
            </a:r>
            <a:r>
              <a:rPr lang="ru-RU" dirty="0" smtClean="0"/>
              <a:t> в </a:t>
            </a:r>
            <a:r>
              <a:rPr lang="ru-RU" dirty="0" err="1" smtClean="0"/>
              <a:t>російському</a:t>
            </a:r>
            <a:r>
              <a:rPr lang="ru-RU" dirty="0" smtClean="0"/>
              <a:t> </a:t>
            </a:r>
            <a:r>
              <a:rPr lang="ru-RU" dirty="0" err="1" smtClean="0"/>
              <a:t>морі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словянських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», одними </a:t>
            </a:r>
            <a:r>
              <a:rPr lang="ru-RU" dirty="0" err="1" smtClean="0"/>
              <a:t>із</a:t>
            </a:r>
            <a:r>
              <a:rPr lang="ru-RU" dirty="0" smtClean="0"/>
              <a:t> перших </a:t>
            </a:r>
            <a:r>
              <a:rPr lang="ru-RU" dirty="0" err="1" smtClean="0"/>
              <a:t>кандидатів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стати </a:t>
            </a:r>
            <a:r>
              <a:rPr lang="ru-RU" dirty="0" err="1" smtClean="0"/>
              <a:t>західні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У рамках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розглядалася</a:t>
            </a:r>
            <a:r>
              <a:rPr lang="ru-RU" dirty="0" smtClean="0"/>
              <a:t> як земля, </a:t>
            </a:r>
            <a:r>
              <a:rPr lang="ru-RU" dirty="0" err="1" smtClean="0"/>
              <a:t>що</a:t>
            </a:r>
            <a:r>
              <a:rPr lang="ru-RU" dirty="0" smtClean="0"/>
              <a:t> мала </a:t>
            </a:r>
            <a:r>
              <a:rPr lang="ru-RU" dirty="0" err="1" smtClean="0"/>
              <a:t>давні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міцні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німецьким</a:t>
            </a:r>
            <a:r>
              <a:rPr lang="ru-RU" dirty="0" smtClean="0"/>
              <a:t> </a:t>
            </a:r>
            <a:r>
              <a:rPr lang="ru-RU" dirty="0" err="1" smtClean="0"/>
              <a:t>світом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виражалося</a:t>
            </a:r>
            <a:r>
              <a:rPr lang="ru-RU" dirty="0" smtClean="0"/>
              <a:t> </a:t>
            </a:r>
            <a:r>
              <a:rPr lang="ru-RU" dirty="0" err="1" smtClean="0"/>
              <a:t>жвавою</a:t>
            </a:r>
            <a:r>
              <a:rPr lang="ru-RU" dirty="0" smtClean="0"/>
              <a:t> </a:t>
            </a:r>
            <a:r>
              <a:rPr lang="ru-RU" dirty="0" err="1" smtClean="0"/>
              <a:t>торгівлею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німецькими</a:t>
            </a:r>
            <a:r>
              <a:rPr lang="ru-RU" dirty="0" smtClean="0"/>
              <a:t> </a:t>
            </a:r>
            <a:r>
              <a:rPr lang="ru-RU" dirty="0" err="1" smtClean="0"/>
              <a:t>містами</a:t>
            </a:r>
            <a:r>
              <a:rPr lang="ru-RU" dirty="0" smtClean="0"/>
              <a:t>,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для </a:t>
            </a:r>
            <a:r>
              <a:rPr lang="ru-RU" dirty="0" err="1" smtClean="0"/>
              <a:t>налагодження</a:t>
            </a:r>
            <a:r>
              <a:rPr lang="ru-RU" dirty="0" smtClean="0"/>
              <a:t> </a:t>
            </a:r>
            <a:r>
              <a:rPr lang="ru-RU" dirty="0" err="1" smtClean="0"/>
              <a:t>торговельних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Півднем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Сходом.</a:t>
            </a:r>
            <a:endParaRPr lang="uk-UA" dirty="0" smtClean="0"/>
          </a:p>
          <a:p>
            <a:r>
              <a:rPr lang="uk-UA" dirty="0" smtClean="0"/>
              <a:t>Спрямування зусиль на боротьбу за розширення </a:t>
            </a:r>
            <a:r>
              <a:rPr lang="uk-UA" dirty="0" err="1" smtClean="0"/>
              <a:t>“життєвого</a:t>
            </a:r>
            <a:r>
              <a:rPr lang="uk-UA" dirty="0" smtClean="0"/>
              <a:t> </a:t>
            </a:r>
            <a:r>
              <a:rPr lang="uk-UA" dirty="0" err="1" smtClean="0"/>
              <a:t>простору”</a:t>
            </a:r>
            <a:r>
              <a:rPr lang="uk-UA" dirty="0" smtClean="0"/>
              <a:t> на Схід, що означало перспективу перетворення території України в арену збройної боротьби за встановлення контролю над нею.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071934" y="3429000"/>
            <a:ext cx="5072066" cy="2031325"/>
          </a:xfrm>
          <a:prstGeom prst="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бар'єри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бути </a:t>
            </a:r>
            <a:r>
              <a:rPr lang="ru-RU" dirty="0" err="1" smtClean="0"/>
              <a:t>подолані</a:t>
            </a:r>
            <a:r>
              <a:rPr lang="ru-RU" dirty="0" smtClean="0"/>
              <a:t> </a:t>
            </a:r>
            <a:r>
              <a:rPr lang="ru-RU" dirty="0" err="1" smtClean="0"/>
              <a:t>новими</a:t>
            </a:r>
            <a:r>
              <a:rPr lang="ru-RU" dirty="0" smtClean="0"/>
              <a:t> </a:t>
            </a:r>
            <a:r>
              <a:rPr lang="ru-RU" dirty="0" err="1" smtClean="0"/>
              <a:t>економічними</a:t>
            </a:r>
            <a:r>
              <a:rPr lang="ru-RU" dirty="0" smtClean="0"/>
              <a:t> </a:t>
            </a:r>
            <a:r>
              <a:rPr lang="ru-RU" dirty="0" err="1" smtClean="0"/>
              <a:t>зв'язками</a:t>
            </a:r>
            <a:r>
              <a:rPr lang="ru-RU" dirty="0" smtClean="0"/>
              <a:t>. Тому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розглядалася</a:t>
            </a:r>
            <a:r>
              <a:rPr lang="ru-RU" dirty="0" smtClean="0"/>
              <a:t> як </a:t>
            </a:r>
            <a:r>
              <a:rPr lang="ru-RU" dirty="0" err="1" smtClean="0"/>
              <a:t>регіон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визнавав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провідну</a:t>
            </a:r>
            <a:r>
              <a:rPr lang="ru-RU" dirty="0" smtClean="0"/>
              <a:t> роль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а за </a:t>
            </a:r>
            <a:r>
              <a:rPr lang="ru-RU" dirty="0" err="1" smtClean="0"/>
              <a:t>сприятливих</a:t>
            </a:r>
            <a:r>
              <a:rPr lang="ru-RU" dirty="0" smtClean="0"/>
              <a:t> умов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перетворитися</a:t>
            </a:r>
            <a:r>
              <a:rPr lang="ru-RU" dirty="0" smtClean="0"/>
              <a:t> на </a:t>
            </a:r>
            <a:r>
              <a:rPr lang="ru-RU" dirty="0" err="1" smtClean="0"/>
              <a:t>союзну</a:t>
            </a:r>
            <a:r>
              <a:rPr lang="ru-RU" dirty="0" smtClean="0"/>
              <a:t> </a:t>
            </a:r>
            <a:r>
              <a:rPr lang="ru-RU" dirty="0" err="1" smtClean="0"/>
              <a:t>країну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5" grpId="0" build="p" animBg="1"/>
      <p:bldP spid="6" grpId="0" build="p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Хлопомани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народовці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975350"/>
            <a:ext cx="4429156" cy="882650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/>
              <a:t>Володимир</a:t>
            </a:r>
            <a:r>
              <a:rPr lang="ru-RU" sz="2800" dirty="0" smtClean="0"/>
              <a:t> Антонович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5720" y="142852"/>
            <a:ext cx="4286280" cy="5796472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8730" y="142852"/>
            <a:ext cx="4495270" cy="5786477"/>
          </a:xfrm>
        </p:spPr>
        <p:txBody>
          <a:bodyPr>
            <a:normAutofit/>
          </a:bodyPr>
          <a:lstStyle/>
          <a:p>
            <a:r>
              <a:rPr lang="ru-RU" dirty="0" smtClean="0"/>
              <a:t>На початку 1860-х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з-поміж</a:t>
            </a:r>
            <a:r>
              <a:rPr lang="ru-RU" dirty="0" smtClean="0"/>
              <a:t> </a:t>
            </a:r>
            <a:r>
              <a:rPr lang="ru-RU" dirty="0" err="1" smtClean="0"/>
              <a:t>польської</a:t>
            </a:r>
            <a:r>
              <a:rPr lang="ru-RU" dirty="0" smtClean="0"/>
              <a:t> та </a:t>
            </a:r>
            <a:r>
              <a:rPr lang="ru-RU" dirty="0" err="1" smtClean="0"/>
              <a:t>спольщеної</a:t>
            </a:r>
            <a:r>
              <a:rPr lang="ru-RU" dirty="0" smtClean="0"/>
              <a:t> </a:t>
            </a:r>
            <a:r>
              <a:rPr lang="ru-RU" dirty="0" err="1" smtClean="0"/>
              <a:t>шляхти</a:t>
            </a:r>
            <a:r>
              <a:rPr lang="ru-RU" dirty="0" smtClean="0"/>
              <a:t> </a:t>
            </a:r>
            <a:r>
              <a:rPr lang="ru-RU" dirty="0" err="1" smtClean="0"/>
              <a:t>Правобережжя</a:t>
            </a:r>
            <a:r>
              <a:rPr lang="ru-RU" dirty="0" smtClean="0"/>
              <a:t> </a:t>
            </a:r>
            <a:r>
              <a:rPr lang="ru-RU" dirty="0" err="1" smtClean="0"/>
              <a:t>відокремилася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, </a:t>
            </a:r>
            <a:r>
              <a:rPr lang="ru-RU" dirty="0" err="1" smtClean="0"/>
              <a:t>сумління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мучило </a:t>
            </a:r>
            <a:r>
              <a:rPr lang="ru-RU" dirty="0" err="1" smtClean="0"/>
              <a:t>усвідомлення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їхній</a:t>
            </a:r>
            <a:r>
              <a:rPr lang="ru-RU" dirty="0" smtClean="0"/>
              <a:t> </a:t>
            </a:r>
            <a:r>
              <a:rPr lang="ru-RU" dirty="0" err="1" smtClean="0"/>
              <a:t>клас</a:t>
            </a:r>
            <a:r>
              <a:rPr lang="ru-RU" dirty="0" smtClean="0"/>
              <a:t> </a:t>
            </a:r>
            <a:r>
              <a:rPr lang="ru-RU" dirty="0" err="1" smtClean="0"/>
              <a:t>упродовж</a:t>
            </a:r>
            <a:r>
              <a:rPr lang="ru-RU" dirty="0" smtClean="0"/>
              <a:t> </a:t>
            </a:r>
            <a:r>
              <a:rPr lang="ru-RU" dirty="0" err="1" smtClean="0"/>
              <a:t>століть</a:t>
            </a:r>
            <a:r>
              <a:rPr lang="ru-RU" dirty="0" smtClean="0"/>
              <a:t> </a:t>
            </a:r>
            <a:r>
              <a:rPr lang="ru-RU" dirty="0" err="1" smtClean="0"/>
              <a:t>гнобив</a:t>
            </a:r>
            <a:r>
              <a:rPr lang="ru-RU" dirty="0" smtClean="0"/>
              <a:t> селян,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вирішили</a:t>
            </a:r>
            <a:r>
              <a:rPr lang="ru-RU" dirty="0" smtClean="0"/>
              <a:t> </a:t>
            </a:r>
            <a:r>
              <a:rPr lang="ru-RU" dirty="0" err="1" smtClean="0"/>
              <a:t>зблизитися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народом.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Володимиром</a:t>
            </a:r>
            <a:r>
              <a:rPr lang="ru-RU" dirty="0" smtClean="0"/>
              <a:t> Антоновичем </a:t>
            </a:r>
            <a:r>
              <a:rPr lang="ru-RU" dirty="0" err="1" smtClean="0"/>
              <a:t>називали</a:t>
            </a:r>
            <a:r>
              <a:rPr lang="ru-RU" dirty="0" smtClean="0"/>
              <a:t> </a:t>
            </a:r>
            <a:r>
              <a:rPr lang="ru-RU" b="1" dirty="0" err="1" smtClean="0"/>
              <a:t>хлопоманами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себе вони </a:t>
            </a:r>
            <a:r>
              <a:rPr lang="ru-RU" dirty="0" err="1" smtClean="0"/>
              <a:t>називали</a:t>
            </a:r>
            <a:r>
              <a:rPr lang="ru-RU" dirty="0" smtClean="0"/>
              <a:t> </a:t>
            </a:r>
            <a:r>
              <a:rPr lang="ru-RU" b="1" dirty="0" err="1" smtClean="0"/>
              <a:t>українофілами</a:t>
            </a:r>
            <a:r>
              <a:rPr lang="ru-RU" b="1" dirty="0" smtClean="0"/>
              <a:t>. </a:t>
            </a:r>
            <a:endParaRPr lang="ru-RU" b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41248"/>
          </a:xfrm>
        </p:spPr>
        <p:txBody>
          <a:bodyPr/>
          <a:lstStyle/>
          <a:p>
            <a:pPr algn="ctr"/>
            <a:r>
              <a:rPr lang="uk-UA" dirty="0" smtClean="0"/>
              <a:t>Народовці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285860"/>
            <a:ext cx="4343400" cy="47244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Молодіжна</a:t>
            </a:r>
            <a:r>
              <a:rPr lang="ru-RU" dirty="0" smtClean="0"/>
              <a:t> </a:t>
            </a:r>
            <a:r>
              <a:rPr lang="ru-RU" dirty="0" err="1" smtClean="0"/>
              <a:t>опозиція</a:t>
            </a:r>
            <a:r>
              <a:rPr lang="ru-RU" dirty="0" smtClean="0"/>
              <a:t> </a:t>
            </a:r>
            <a:r>
              <a:rPr lang="ru-RU" dirty="0" err="1" smtClean="0"/>
              <a:t>виникла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Наддніпрянської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– </a:t>
            </a:r>
            <a:r>
              <a:rPr lang="ru-RU" dirty="0" err="1" smtClean="0"/>
              <a:t>Шевченкової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, </a:t>
            </a:r>
            <a:r>
              <a:rPr lang="ru-RU" dirty="0" err="1" smtClean="0"/>
              <a:t>контактів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літераторами</a:t>
            </a:r>
            <a:r>
              <a:rPr lang="ru-RU" dirty="0" smtClean="0"/>
              <a:t>, </a:t>
            </a:r>
            <a:r>
              <a:rPr lang="ru-RU" dirty="0" err="1" smtClean="0"/>
              <a:t>головно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П.Кулішем</a:t>
            </a:r>
            <a:r>
              <a:rPr lang="ru-RU" dirty="0" smtClean="0"/>
              <a:t>, </a:t>
            </a:r>
            <a:r>
              <a:rPr lang="ru-RU" dirty="0" err="1" smtClean="0"/>
              <a:t>О.Кониським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І.Нечуй-Левицьким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1864 р. почали </a:t>
            </a:r>
            <a:r>
              <a:rPr lang="ru-RU" dirty="0" err="1" smtClean="0"/>
              <a:t>друкуватись</a:t>
            </a:r>
            <a:r>
              <a:rPr lang="ru-RU" dirty="0" smtClean="0"/>
              <a:t> у </a:t>
            </a:r>
            <a:r>
              <a:rPr lang="ru-RU" dirty="0" err="1" smtClean="0"/>
              <a:t>Львові</a:t>
            </a:r>
            <a:r>
              <a:rPr lang="ru-RU" dirty="0" smtClean="0"/>
              <a:t>. </a:t>
            </a:r>
            <a:r>
              <a:rPr lang="ru-RU" dirty="0" err="1" smtClean="0"/>
              <a:t>Відтак</a:t>
            </a:r>
            <a:r>
              <a:rPr lang="ru-RU" dirty="0" smtClean="0"/>
              <a:t> на </a:t>
            </a:r>
            <a:r>
              <a:rPr lang="ru-RU" dirty="0" err="1" smtClean="0"/>
              <a:t>західноукраїнських</a:t>
            </a:r>
            <a:r>
              <a:rPr lang="ru-RU" dirty="0" smtClean="0"/>
              <a:t> землях на початку 60-х </a:t>
            </a:r>
            <a:r>
              <a:rPr lang="ru-RU" dirty="0" err="1" smtClean="0"/>
              <a:t>рр</a:t>
            </a:r>
            <a:r>
              <a:rPr lang="ru-RU" dirty="0" smtClean="0"/>
              <a:t>. в </a:t>
            </a:r>
            <a:r>
              <a:rPr lang="ru-RU" dirty="0" err="1" smtClean="0"/>
              <a:t>українському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зародився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 – </a:t>
            </a:r>
            <a:r>
              <a:rPr lang="ru-RU" b="1" dirty="0" err="1" smtClean="0"/>
              <a:t>народовський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57299"/>
            <a:ext cx="2050335" cy="271464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428596" y="4214818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О.Барвінський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b="21977"/>
          <a:stretch>
            <a:fillRect/>
          </a:stretch>
        </p:blipFill>
        <p:spPr bwMode="auto">
          <a:xfrm>
            <a:off x="2571736" y="1357298"/>
            <a:ext cx="2286016" cy="271464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214678" y="4214818"/>
            <a:ext cx="948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П.Куліш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5786454"/>
            <a:ext cx="850112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 smtClean="0"/>
              <a:t>Народництво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загальноросійський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різночинної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виник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</a:t>
            </a:r>
            <a:r>
              <a:rPr lang="ru-RU" dirty="0" err="1" smtClean="0"/>
              <a:t>соціалізму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 Вони </a:t>
            </a:r>
            <a:r>
              <a:rPr lang="ru-RU" dirty="0" err="1" smtClean="0"/>
              <a:t>виступали</a:t>
            </a:r>
            <a:r>
              <a:rPr lang="ru-RU" dirty="0" smtClean="0"/>
              <a:t> за </a:t>
            </a:r>
            <a:r>
              <a:rPr lang="ru-RU" dirty="0" err="1" smtClean="0"/>
              <a:t>повалення</a:t>
            </a:r>
            <a:r>
              <a:rPr lang="ru-RU" dirty="0" smtClean="0"/>
              <a:t> </a:t>
            </a:r>
            <a:r>
              <a:rPr lang="ru-RU" dirty="0" err="1" smtClean="0"/>
              <a:t>самодержавства</a:t>
            </a:r>
            <a:r>
              <a:rPr lang="ru-RU" dirty="0" smtClean="0"/>
              <a:t> через </a:t>
            </a:r>
            <a:r>
              <a:rPr lang="ru-RU" dirty="0" err="1" smtClean="0"/>
              <a:t>селянську</a:t>
            </a:r>
            <a:r>
              <a:rPr lang="ru-RU" dirty="0" smtClean="0"/>
              <a:t> </a:t>
            </a:r>
            <a:r>
              <a:rPr lang="ru-RU" dirty="0" err="1" smtClean="0"/>
              <a:t>революцію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У </a:t>
            </a:r>
            <a:r>
              <a:rPr lang="ru-RU" sz="2400" dirty="0" err="1" smtClean="0"/>
              <a:t>народовському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русі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вирізнити</a:t>
            </a:r>
            <a:r>
              <a:rPr lang="ru-RU" sz="2400" dirty="0" smtClean="0"/>
              <a:t> два </a:t>
            </a:r>
            <a:r>
              <a:rPr lang="ru-RU" sz="2400" dirty="0" err="1" smtClean="0"/>
              <a:t>етапи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Перший</a:t>
            </a:r>
            <a:r>
              <a:rPr lang="ru-RU" dirty="0" smtClean="0"/>
              <a:t> (1860-ті – 1879 </a:t>
            </a:r>
            <a:r>
              <a:rPr lang="ru-RU" dirty="0" err="1" smtClean="0"/>
              <a:t>рр</a:t>
            </a:r>
            <a:r>
              <a:rPr lang="ru-RU" dirty="0" smtClean="0"/>
              <a:t>.) – </a:t>
            </a:r>
            <a:r>
              <a:rPr lang="ru-RU" dirty="0" err="1" smtClean="0"/>
              <a:t>ідейне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, активна </a:t>
            </a:r>
            <a:r>
              <a:rPr lang="ru-RU" dirty="0" err="1" smtClean="0"/>
              <a:t>культурно-освітня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пробудження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b="1" dirty="0" err="1" smtClean="0"/>
              <a:t>Другий</a:t>
            </a:r>
            <a:r>
              <a:rPr lang="ru-RU" dirty="0" smtClean="0"/>
              <a:t> (1879 – 1890-ті </a:t>
            </a:r>
            <a:r>
              <a:rPr lang="ru-RU" dirty="0" err="1" smtClean="0"/>
              <a:t>рр</a:t>
            </a:r>
            <a:r>
              <a:rPr lang="ru-RU" dirty="0" smtClean="0"/>
              <a:t>.) –активна </a:t>
            </a:r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організаційне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молодих</a:t>
            </a:r>
            <a:r>
              <a:rPr lang="ru-RU" dirty="0" smtClean="0"/>
              <a:t> </a:t>
            </a:r>
            <a:r>
              <a:rPr lang="ru-RU" dirty="0" err="1" smtClean="0"/>
              <a:t>народовців</a:t>
            </a:r>
            <a:r>
              <a:rPr lang="ru-RU" dirty="0" smtClean="0"/>
              <a:t> </a:t>
            </a:r>
            <a:r>
              <a:rPr lang="ru-RU" dirty="0" err="1" smtClean="0"/>
              <a:t>долучились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старші</a:t>
            </a:r>
            <a:r>
              <a:rPr lang="ru-RU" dirty="0" smtClean="0"/>
              <a:t> </a:t>
            </a:r>
            <a:r>
              <a:rPr lang="ru-RU" dirty="0" err="1" smtClean="0"/>
              <a:t>діячі</a:t>
            </a:r>
            <a:r>
              <a:rPr lang="ru-RU" dirty="0" smtClean="0"/>
              <a:t> – священник Степан Качала, </a:t>
            </a:r>
            <a:r>
              <a:rPr lang="ru-RU" dirty="0" err="1" smtClean="0"/>
              <a:t>суддя</a:t>
            </a:r>
            <a:r>
              <a:rPr lang="ru-RU" dirty="0" smtClean="0"/>
              <a:t> </a:t>
            </a:r>
            <a:r>
              <a:rPr lang="ru-RU" dirty="0" err="1" smtClean="0"/>
              <a:t>Юліан</a:t>
            </a:r>
            <a:r>
              <a:rPr lang="ru-RU" dirty="0" smtClean="0"/>
              <a:t> </a:t>
            </a:r>
            <a:r>
              <a:rPr lang="ru-RU" dirty="0" err="1" smtClean="0"/>
              <a:t>Лаврівський</a:t>
            </a:r>
            <a:r>
              <a:rPr lang="ru-RU" dirty="0" smtClean="0"/>
              <a:t>, </a:t>
            </a:r>
            <a:r>
              <a:rPr lang="ru-RU" dirty="0" err="1" smtClean="0"/>
              <a:t>правник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Борискевич</a:t>
            </a:r>
            <a:r>
              <a:rPr lang="ru-RU" dirty="0" smtClean="0"/>
              <a:t>, </a:t>
            </a:r>
            <a:r>
              <a:rPr lang="ru-RU" dirty="0" err="1" smtClean="0"/>
              <a:t>колишній</a:t>
            </a:r>
            <a:r>
              <a:rPr lang="ru-RU" dirty="0" smtClean="0"/>
              <a:t> заступник 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err="1" smtClean="0"/>
              <a:t>Головної</a:t>
            </a:r>
            <a:r>
              <a:rPr lang="ru-RU" dirty="0" smtClean="0"/>
              <a:t> </a:t>
            </a:r>
            <a:r>
              <a:rPr lang="ru-RU" dirty="0" err="1" smtClean="0"/>
              <a:t>руської</a:t>
            </a:r>
            <a:r>
              <a:rPr lang="ru-RU" dirty="0" smtClean="0"/>
              <a:t> ради,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Корнило</a:t>
            </a:r>
            <a:r>
              <a:rPr lang="ru-RU" dirty="0" smtClean="0"/>
              <a:t> </a:t>
            </a:r>
            <a:r>
              <a:rPr lang="ru-RU" dirty="0" err="1" smtClean="0"/>
              <a:t>Устиянович</a:t>
            </a:r>
            <a:r>
              <a:rPr lang="ru-RU" dirty="0" smtClean="0"/>
              <a:t> та Сидор </a:t>
            </a:r>
            <a:r>
              <a:rPr lang="ru-RU" dirty="0" err="1" smtClean="0"/>
              <a:t>Воробкевич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1142984"/>
            <a:ext cx="2000264" cy="2667019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7000892" y="3857628"/>
            <a:ext cx="20087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Священник Степан Качала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2357430"/>
            <a:ext cx="2572767" cy="3571900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500562" y="6000768"/>
            <a:ext cx="2232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Корнило</a:t>
            </a:r>
            <a:r>
              <a:rPr lang="ru-RU" dirty="0" smtClean="0"/>
              <a:t> </a:t>
            </a:r>
            <a:r>
              <a:rPr lang="ru-RU" dirty="0" err="1" smtClean="0"/>
              <a:t>Устиянович</a:t>
            </a:r>
            <a:endParaRPr lang="ru-RU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діячі</a:t>
            </a:r>
            <a:r>
              <a:rPr kumimoji="0" lang="ru-RU" sz="2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24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послаблювало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Український</a:t>
            </a:r>
            <a:r>
              <a:rPr lang="ru-RU" dirty="0" smtClean="0"/>
              <a:t> народ </a:t>
            </a:r>
            <a:r>
              <a:rPr lang="ru-RU" dirty="0" err="1" smtClean="0"/>
              <a:t>перебував</a:t>
            </a:r>
            <a:r>
              <a:rPr lang="ru-RU" dirty="0" smtClean="0"/>
              <a:t> у межах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імперій</a:t>
            </a:r>
            <a:r>
              <a:rPr lang="ru-RU" dirty="0" smtClean="0"/>
              <a:t> — </a:t>
            </a:r>
            <a:r>
              <a:rPr lang="ru-RU" dirty="0" err="1" smtClean="0"/>
              <a:t>Російської</a:t>
            </a:r>
            <a:r>
              <a:rPr lang="ru-RU" dirty="0" smtClean="0"/>
              <a:t> та </a:t>
            </a:r>
            <a:r>
              <a:rPr lang="ru-RU" dirty="0" err="1" smtClean="0"/>
              <a:t>Австрійської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2. У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проживала в </a:t>
            </a:r>
            <a:r>
              <a:rPr lang="ru-RU" dirty="0" err="1" smtClean="0"/>
              <a:t>селі</a:t>
            </a:r>
            <a:r>
              <a:rPr lang="ru-RU" dirty="0" smtClean="0"/>
              <a:t>, тому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інтеліген</a:t>
            </a:r>
            <a:r>
              <a:rPr lang="ru-RU" dirty="0" smtClean="0"/>
              <a:t> </a:t>
            </a:r>
            <a:r>
              <a:rPr lang="ru-RU" dirty="0" err="1" smtClean="0"/>
              <a:t>ція</a:t>
            </a:r>
            <a:r>
              <a:rPr lang="ru-RU" dirty="0" smtClean="0"/>
              <a:t>, яка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провідником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малочисельною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слабкою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3. У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протистояння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українцями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поляками </a:t>
            </a:r>
            <a:r>
              <a:rPr lang="ru-RU" dirty="0" err="1" smtClean="0"/>
              <a:t>штовхало</a:t>
            </a:r>
            <a:r>
              <a:rPr lang="ru-RU" dirty="0" smtClean="0"/>
              <a:t> </a:t>
            </a:r>
            <a:r>
              <a:rPr lang="ru-RU" dirty="0" err="1" smtClean="0"/>
              <a:t>діячів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до </a:t>
            </a:r>
            <a:r>
              <a:rPr lang="ru-RU" dirty="0" err="1" smtClean="0"/>
              <a:t>співробітництва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австрійськими</a:t>
            </a:r>
            <a:r>
              <a:rPr lang="ru-RU" dirty="0" smtClean="0"/>
              <a:t> властями. </a:t>
            </a:r>
          </a:p>
          <a:p>
            <a:endParaRPr lang="ru-RU" dirty="0" smtClean="0"/>
          </a:p>
          <a:p>
            <a:r>
              <a:rPr lang="ru-RU" dirty="0" smtClean="0"/>
              <a:t>4. </a:t>
            </a:r>
            <a:r>
              <a:rPr lang="ru-RU" dirty="0" err="1" smtClean="0"/>
              <a:t>Розкол</a:t>
            </a:r>
            <a:r>
              <a:rPr lang="ru-RU" dirty="0" smtClean="0"/>
              <a:t> у </a:t>
            </a:r>
            <a:r>
              <a:rPr lang="ru-RU" dirty="0" err="1" smtClean="0"/>
              <a:t>національному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на </a:t>
            </a:r>
            <a:r>
              <a:rPr lang="ru-RU" dirty="0" err="1" smtClean="0"/>
              <a:t>москвофілів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народовців</a:t>
            </a:r>
            <a:r>
              <a:rPr lang="ru-RU" dirty="0" smtClean="0"/>
              <a:t> у </a:t>
            </a:r>
            <a:r>
              <a:rPr lang="ru-RU" dirty="0" err="1" smtClean="0"/>
              <a:t>Східній</a:t>
            </a:r>
            <a:r>
              <a:rPr lang="ru-RU" dirty="0" smtClean="0"/>
              <a:t> </a:t>
            </a:r>
            <a:r>
              <a:rPr lang="ru-RU" dirty="0" err="1" smtClean="0"/>
              <a:t>Галичині</a:t>
            </a:r>
            <a:r>
              <a:rPr lang="ru-RU" dirty="0" smtClean="0"/>
              <a:t> та на </a:t>
            </a:r>
            <a:r>
              <a:rPr lang="ru-RU" dirty="0" err="1" smtClean="0"/>
              <a:t>старогромадівців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молоду</a:t>
            </a:r>
            <a:r>
              <a:rPr lang="ru-RU" dirty="0" smtClean="0"/>
              <a:t> громаду в </a:t>
            </a:r>
            <a:r>
              <a:rPr lang="ru-RU" dirty="0" err="1" smtClean="0"/>
              <a:t>Наддніпрянщині</a:t>
            </a:r>
            <a:r>
              <a:rPr lang="ru-RU" dirty="0" smtClean="0"/>
              <a:t> </a:t>
            </a:r>
            <a:r>
              <a:rPr lang="ru-RU" dirty="0" err="1" smtClean="0"/>
              <a:t>послаблював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5. </a:t>
            </a:r>
            <a:r>
              <a:rPr lang="ru-RU" dirty="0" err="1" smtClean="0"/>
              <a:t>Русифікація</a:t>
            </a:r>
            <a:r>
              <a:rPr lang="ru-RU" dirty="0" smtClean="0"/>
              <a:t> та </a:t>
            </a:r>
            <a:r>
              <a:rPr lang="ru-RU" dirty="0" err="1" smtClean="0"/>
              <a:t>заборонні</a:t>
            </a:r>
            <a:r>
              <a:rPr lang="ru-RU" dirty="0" smtClean="0"/>
              <a:t> </a:t>
            </a:r>
            <a:r>
              <a:rPr lang="ru-RU" dirty="0" err="1" smtClean="0"/>
              <a:t>укази</a:t>
            </a:r>
            <a:r>
              <a:rPr lang="ru-RU" dirty="0" smtClean="0"/>
              <a:t> </a:t>
            </a:r>
            <a:r>
              <a:rPr lang="ru-RU" dirty="0" err="1" smtClean="0"/>
              <a:t>спричини</a:t>
            </a:r>
            <a:r>
              <a:rPr lang="ru-RU" dirty="0" smtClean="0"/>
              <a:t> ли спад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6. </a:t>
            </a:r>
            <a:r>
              <a:rPr lang="ru-RU" dirty="0" err="1" smtClean="0"/>
              <a:t>Майже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буржуазії</a:t>
            </a:r>
            <a:r>
              <a:rPr lang="ru-RU" dirty="0" smtClean="0"/>
              <a:t>, яка </a:t>
            </a:r>
            <a:r>
              <a:rPr lang="ru-RU" dirty="0" err="1" smtClean="0"/>
              <a:t>була</a:t>
            </a:r>
            <a:r>
              <a:rPr lang="ru-RU" dirty="0" smtClean="0"/>
              <a:t> б </a:t>
            </a:r>
            <a:r>
              <a:rPr lang="ru-RU" dirty="0" err="1" smtClean="0"/>
              <a:t>зацікавлена</a:t>
            </a:r>
            <a:r>
              <a:rPr lang="ru-RU" dirty="0" smtClean="0"/>
              <a:t>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націо</a:t>
            </a:r>
            <a:r>
              <a:rPr lang="ru-RU" dirty="0" smtClean="0"/>
              <a:t> </a:t>
            </a:r>
            <a:r>
              <a:rPr lang="ru-RU" dirty="0" err="1" smtClean="0"/>
              <a:t>нальної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сприяла</a:t>
            </a:r>
            <a:r>
              <a:rPr lang="ru-RU" dirty="0" smtClean="0"/>
              <a:t> б </a:t>
            </a:r>
            <a:r>
              <a:rPr lang="ru-RU" dirty="0" err="1" smtClean="0"/>
              <a:t>національному</a:t>
            </a:r>
            <a:r>
              <a:rPr lang="ru-RU" dirty="0" smtClean="0"/>
              <a:t> </a:t>
            </a:r>
            <a:r>
              <a:rPr lang="ru-RU" dirty="0" err="1" smtClean="0"/>
              <a:t>рухові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7.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гніту</a:t>
            </a:r>
            <a:r>
              <a:rPr lang="ru-RU" dirty="0" smtClean="0"/>
              <a:t> </a:t>
            </a:r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самосвідомість</a:t>
            </a:r>
            <a:r>
              <a:rPr lang="ru-RU" dirty="0" smtClean="0"/>
              <a:t> народу, </a:t>
            </a:r>
            <a:r>
              <a:rPr lang="ru-RU" dirty="0" err="1" smtClean="0"/>
              <a:t>задавленого</a:t>
            </a:r>
            <a:r>
              <a:rPr lang="ru-RU" dirty="0" smtClean="0"/>
              <a:t> </a:t>
            </a:r>
            <a:r>
              <a:rPr lang="ru-RU" dirty="0" err="1" smtClean="0"/>
              <a:t>злиднями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низька</a:t>
            </a:r>
            <a:r>
              <a:rPr lang="ru-RU" dirty="0" smtClean="0"/>
              <a:t>, тому народ </a:t>
            </a:r>
            <a:r>
              <a:rPr lang="ru-RU" dirty="0" err="1" smtClean="0"/>
              <a:t>був</a:t>
            </a:r>
            <a:r>
              <a:rPr lang="ru-RU" dirty="0" smtClean="0"/>
              <a:t> не </a:t>
            </a:r>
            <a:r>
              <a:rPr lang="ru-RU" dirty="0" err="1" smtClean="0"/>
              <a:t>готовий</a:t>
            </a:r>
            <a:r>
              <a:rPr lang="ru-RU" dirty="0" smtClean="0"/>
              <a:t> </a:t>
            </a:r>
            <a:r>
              <a:rPr lang="ru-RU" dirty="0" err="1" smtClean="0"/>
              <a:t>сприй</a:t>
            </a:r>
            <a:r>
              <a:rPr lang="ru-RU" dirty="0" smtClean="0"/>
              <a:t> </a:t>
            </a:r>
            <a:r>
              <a:rPr lang="ru-RU" dirty="0" err="1" smtClean="0"/>
              <a:t>няти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,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пробудження</a:t>
            </a:r>
            <a:r>
              <a:rPr lang="ru-RU" dirty="0" smtClean="0"/>
              <a:t> на </a:t>
            </a:r>
            <a:r>
              <a:rPr lang="ru-RU" dirty="0" err="1" smtClean="0"/>
              <a:t>ціональної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тривалим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закін</a:t>
            </a:r>
            <a:r>
              <a:rPr lang="ru-RU" dirty="0" smtClean="0"/>
              <a:t> </a:t>
            </a:r>
            <a:r>
              <a:rPr lang="ru-RU" dirty="0" err="1" smtClean="0"/>
              <a:t>чився</a:t>
            </a:r>
            <a:r>
              <a:rPr lang="ru-RU" dirty="0" smtClean="0"/>
              <a:t> на </a:t>
            </a:r>
            <a:r>
              <a:rPr lang="en-US" dirty="0" smtClean="0"/>
              <a:t>II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</TotalTime>
  <Words>687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Зіткнення національних ідей на українських землях</vt:lpstr>
      <vt:lpstr> </vt:lpstr>
      <vt:lpstr> </vt:lpstr>
      <vt:lpstr>Хлопомани і народовці</vt:lpstr>
      <vt:lpstr>Володимир Антонович</vt:lpstr>
      <vt:lpstr>Народовці</vt:lpstr>
      <vt:lpstr>У народовському русі можна вирізнити два етапи:</vt:lpstr>
      <vt:lpstr> </vt:lpstr>
      <vt:lpstr>Що послаблювало національний рух:</vt:lpstr>
      <vt:lpstr>Дякуємо за увагу!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Зіткнення національних ідей на українських землях</dc:title>
  <dc:creator>Admin</dc:creator>
  <cp:lastModifiedBy>Виктория</cp:lastModifiedBy>
  <cp:revision>14</cp:revision>
  <dcterms:created xsi:type="dcterms:W3CDTF">2013-03-03T16:03:28Z</dcterms:created>
  <dcterms:modified xsi:type="dcterms:W3CDTF">2015-01-28T17:58:53Z</dcterms:modified>
</cp:coreProperties>
</file>