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4C71EC6-210F-42DE-9C53-41977AD35B3D}" type="datetimeFigureOut">
              <a:rPr lang="ru-RU" smtClean="0"/>
              <a:t>31.03.2013</a:t>
            </a:fld>
            <a:endParaRPr lang="ru-RU"/>
          </a:p>
        </p:txBody>
      </p:sp>
      <p:sp>
        <p:nvSpPr>
          <p:cNvPr id="17" name="Нижний колонтитул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ru-RU"/>
          </a:p>
        </p:txBody>
      </p:sp>
      <p:sp>
        <p:nvSpPr>
          <p:cNvPr id="29" name="Номер слайда 28"/>
          <p:cNvSpPr>
            <a:spLocks noGrp="1"/>
          </p:cNvSpPr>
          <p:nvPr>
            <p:ph type="sldNum" sz="quarter" idx="12"/>
          </p:nvPr>
        </p:nvSpPr>
        <p:spPr>
          <a:xfrm>
            <a:off x="8001000" y="228600"/>
            <a:ext cx="838200" cy="381000"/>
          </a:xfrm>
        </p:spPr>
        <p:txBody>
          <a:bodyPr/>
          <a:lstStyle>
            <a:lvl1pPr>
              <a:defRPr>
                <a:solidFill>
                  <a:schemeClr val="tx2"/>
                </a:solidFill>
              </a:defRPr>
            </a:lvl1p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31.03.2013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1"/>
      </p:bgRef>
    </p:bg>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609600"/>
            <a:ext cx="2057400" cy="55165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6553200" y="6248402"/>
            <a:ext cx="2209800" cy="365125"/>
          </a:xfrm>
        </p:spPr>
        <p:txBody>
          <a:bodyPr/>
          <a:lstStyle/>
          <a:p>
            <a:fld id="{B4C71EC6-210F-42DE-9C53-41977AD35B3D}" type="datetimeFigureOut">
              <a:rPr lang="ru-RU" smtClean="0"/>
              <a:t>31.03.2013</a:t>
            </a:fld>
            <a:endParaRPr lang="ru-RU"/>
          </a:p>
        </p:txBody>
      </p:sp>
      <p:sp>
        <p:nvSpPr>
          <p:cNvPr id="5" name="Нижний колонтитул 4"/>
          <p:cNvSpPr>
            <a:spLocks noGrp="1"/>
          </p:cNvSpPr>
          <p:nvPr>
            <p:ph type="ftr" sz="quarter" idx="11"/>
          </p:nvPr>
        </p:nvSpPr>
        <p:spPr>
          <a:xfrm>
            <a:off x="457201" y="6248207"/>
            <a:ext cx="5573483" cy="365125"/>
          </a:xfrm>
        </p:spPr>
        <p:txBody>
          <a:bodyPr/>
          <a:lstStyle/>
          <a:p>
            <a:endParaRPr lang="ru-RU"/>
          </a:p>
        </p:txBody>
      </p:sp>
      <p:sp>
        <p:nvSpPr>
          <p:cNvPr id="7" name="Прямоугольник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омер слайда 5"/>
          <p:cNvSpPr>
            <a:spLocks noGrp="1"/>
          </p:cNvSpPr>
          <p:nvPr>
            <p:ph type="sldNum" sz="quarter" idx="12"/>
          </p:nvPr>
        </p:nvSpPr>
        <p:spPr>
          <a:xfrm rot="5400000">
            <a:off x="5989638" y="144462"/>
            <a:ext cx="533400" cy="244476"/>
          </a:xfrm>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31.03.2013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B19B0651-EE4F-4900-A07F-96A6BFA9D0F0}" type="slidenum">
              <a:rPr lang="ru-RU" smtClean="0"/>
              <a:t>‹#›</a:t>
            </a:fld>
            <a:endParaRPr lang="ru-RU"/>
          </a:p>
        </p:txBody>
      </p:sp>
      <p:sp>
        <p:nvSpPr>
          <p:cNvPr id="8" name="Объект 7"/>
          <p:cNvSpPr>
            <a:spLocks noGrp="1"/>
          </p:cNvSpPr>
          <p:nvPr>
            <p:ph sz="quarter" idx="1"/>
          </p:nvPr>
        </p:nvSpPr>
        <p:spPr>
          <a:xfrm>
            <a:off x="612648" y="1600200"/>
            <a:ext cx="8153400" cy="44958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7"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B4C71EC6-210F-42DE-9C53-41977AD35B3D}" type="datetimeFigureOut">
              <a:rPr lang="ru-RU" smtClean="0"/>
              <a:t>31.03.2013</a:t>
            </a:fld>
            <a:endParaRPr lang="ru-RU"/>
          </a:p>
        </p:txBody>
      </p:sp>
      <p:sp>
        <p:nvSpPr>
          <p:cNvPr id="13" name="Номер слайда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19B0651-EE4F-4900-A07F-96A6BFA9D0F0}" type="slidenum">
              <a:rPr lang="ru-RU" smtClean="0"/>
              <a:t>‹#›</a:t>
            </a:fld>
            <a:endParaRPr lang="ru-RU"/>
          </a:p>
        </p:txBody>
      </p:sp>
      <p:sp>
        <p:nvSpPr>
          <p:cNvPr id="14" name="Нижний колонтитул 13"/>
          <p:cNvSpPr>
            <a:spLocks noGrp="1"/>
          </p:cNvSpPr>
          <p:nvPr>
            <p:ph type="ftr" sz="quarter" idx="12"/>
          </p:nvPr>
        </p:nvSpPr>
        <p:spPr/>
        <p:txBody>
          <a:bodyPr/>
          <a:lstStyle/>
          <a:p>
            <a:endParaRPr lang="ru-RU"/>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9" name="Объект 8"/>
          <p:cNvSpPr>
            <a:spLocks noGrp="1"/>
          </p:cNvSpPr>
          <p:nvPr>
            <p:ph sz="quarter" idx="1"/>
          </p:nvPr>
        </p:nvSpPr>
        <p:spPr>
          <a:xfrm>
            <a:off x="609600"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844901"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8" name="Дата 7"/>
          <p:cNvSpPr>
            <a:spLocks noGrp="1"/>
          </p:cNvSpPr>
          <p:nvPr>
            <p:ph type="dt" sz="half" idx="15"/>
          </p:nvPr>
        </p:nvSpPr>
        <p:spPr/>
        <p:txBody>
          <a:bodyPr rtlCol="0"/>
          <a:lstStyle/>
          <a:p>
            <a:fld id="{B4C71EC6-210F-42DE-9C53-41977AD35B3D}" type="datetimeFigureOut">
              <a:rPr lang="ru-RU" smtClean="0"/>
              <a:t>31.03.2013</a:t>
            </a:fld>
            <a:endParaRPr lang="ru-RU"/>
          </a:p>
        </p:txBody>
      </p:sp>
      <p:sp>
        <p:nvSpPr>
          <p:cNvPr id="10" name="Номер слайда 9"/>
          <p:cNvSpPr>
            <a:spLocks noGrp="1"/>
          </p:cNvSpPr>
          <p:nvPr>
            <p:ph type="sldNum" sz="quarter" idx="16"/>
          </p:nvPr>
        </p:nvSpPr>
        <p:spPr/>
        <p:txBody>
          <a:bodyPr rtlCol="0"/>
          <a:lstStyle/>
          <a:p>
            <a:fld id="{B19B0651-EE4F-4900-A07F-96A6BFA9D0F0}" type="slidenum">
              <a:rPr lang="ru-RU" smtClean="0"/>
              <a:t>‹#›</a:t>
            </a:fld>
            <a:endParaRPr lang="ru-RU"/>
          </a:p>
        </p:txBody>
      </p:sp>
      <p:sp>
        <p:nvSpPr>
          <p:cNvPr id="12" name="Нижний колонтитул 11"/>
          <p:cNvSpPr>
            <a:spLocks noGrp="1"/>
          </p:cNvSpPr>
          <p:nvPr>
            <p:ph type="ftr" sz="quarter" idx="17"/>
          </p:nvPr>
        </p:nvSpPr>
        <p:spPr/>
        <p:txBody>
          <a:bodyPr rtlCol="0"/>
          <a:lstStyle/>
          <a:p>
            <a:endParaRPr lang="ru-RU"/>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nchor="ctr"/>
          <a:lstStyle>
            <a:lvl1pPr>
              <a:defRPr/>
            </a:lvl1pPr>
          </a:lstStyle>
          <a:p>
            <a:r>
              <a:rPr kumimoji="0" lang="ru-RU" smtClean="0"/>
              <a:t>Образец заголовка</a:t>
            </a:r>
            <a:endParaRPr kumimoji="0" lang="en-US"/>
          </a:p>
        </p:txBody>
      </p:sp>
      <p:sp>
        <p:nvSpPr>
          <p:cNvPr id="11" name="Объект 10"/>
          <p:cNvSpPr>
            <a:spLocks noGrp="1"/>
          </p:cNvSpPr>
          <p:nvPr>
            <p:ph sz="quarter" idx="2"/>
          </p:nvPr>
        </p:nvSpPr>
        <p:spPr>
          <a:xfrm>
            <a:off x="609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800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5"/>
          </p:nvPr>
        </p:nvSpPr>
        <p:spPr/>
        <p:txBody>
          <a:bodyPr rtlCol="0"/>
          <a:lstStyle/>
          <a:p>
            <a:fld id="{B4C71EC6-210F-42DE-9C53-41977AD35B3D}" type="datetimeFigureOut">
              <a:rPr lang="ru-RU" smtClean="0"/>
              <a:t>31.03.2013</a:t>
            </a:fld>
            <a:endParaRPr lang="ru-RU"/>
          </a:p>
        </p:txBody>
      </p:sp>
      <p:sp>
        <p:nvSpPr>
          <p:cNvPr id="12" name="Номер слайда 11"/>
          <p:cNvSpPr>
            <a:spLocks noGrp="1"/>
          </p:cNvSpPr>
          <p:nvPr>
            <p:ph type="sldNum" sz="quarter" idx="16"/>
          </p:nvPr>
        </p:nvSpPr>
        <p:spPr/>
        <p:txBody>
          <a:bodyPr rtlCol="0"/>
          <a:lstStyle/>
          <a:p>
            <a:fld id="{B19B0651-EE4F-4900-A07F-96A6BFA9D0F0}" type="slidenum">
              <a:rPr lang="ru-RU" smtClean="0"/>
              <a:t>‹#›</a:t>
            </a:fld>
            <a:endParaRPr lang="ru-RU"/>
          </a:p>
        </p:txBody>
      </p:sp>
      <p:sp>
        <p:nvSpPr>
          <p:cNvPr id="14" name="Нижний колонтитул 13"/>
          <p:cNvSpPr>
            <a:spLocks noGrp="1"/>
          </p:cNvSpPr>
          <p:nvPr>
            <p:ph type="ftr" sz="quarter" idx="17"/>
          </p:nvPr>
        </p:nvSpPr>
        <p:spPr/>
        <p:txBody>
          <a:bodyPr rtlCol="0"/>
          <a:lstStyle/>
          <a:p>
            <a:endParaRPr lang="ru-RU"/>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31.03.2013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31.03.2013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0" y="6248400"/>
            <a:ext cx="533400" cy="381000"/>
          </a:xfrm>
        </p:spPr>
        <p:txBody>
          <a:bodyPr/>
          <a:lstStyle>
            <a:lvl1pPr>
              <a:defRPr>
                <a:solidFill>
                  <a:schemeClr val="tx2"/>
                </a:solidFill>
              </a:defRPr>
            </a:lvl1p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nchor="ctr"/>
          <a:lstStyle>
            <a:lvl1pPr algn="l">
              <a:buNone/>
              <a:defRPr sz="4400" b="0"/>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31.03.2013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B19B0651-EE4F-4900-A07F-96A6BFA9D0F0}" type="slidenum">
              <a:rPr lang="ru-RU" smtClean="0"/>
              <a:t>‹#›</a:t>
            </a:fld>
            <a:endParaRPr lang="ru-RU"/>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9" name="Объект 8"/>
          <p:cNvSpPr>
            <a:spLocks noGrp="1"/>
          </p:cNvSpPr>
          <p:nvPr>
            <p:ph sz="quarter" idx="1"/>
          </p:nvPr>
        </p:nvSpPr>
        <p:spPr>
          <a:xfrm>
            <a:off x="2362200" y="1752600"/>
            <a:ext cx="6400800" cy="4419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8" name="Прямоугольник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ru-RU" smtClean="0"/>
              <a:t>Образец заголовка</a:t>
            </a:r>
            <a:endParaRPr kumimoji="0" lang="en-US"/>
          </a:p>
        </p:txBody>
      </p:sp>
      <p:sp>
        <p:nvSpPr>
          <p:cNvPr id="11" name="Прямоугольник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Дата 11"/>
          <p:cNvSpPr>
            <a:spLocks noGrp="1"/>
          </p:cNvSpPr>
          <p:nvPr>
            <p:ph type="dt" sz="half" idx="10"/>
          </p:nvPr>
        </p:nvSpPr>
        <p:spPr>
          <a:xfrm>
            <a:off x="6248400" y="6248400"/>
            <a:ext cx="2667000" cy="365125"/>
          </a:xfrm>
        </p:spPr>
        <p:txBody>
          <a:bodyPr rtlCol="0"/>
          <a:lstStyle/>
          <a:p>
            <a:fld id="{B4C71EC6-210F-42DE-9C53-41977AD35B3D}" type="datetimeFigureOut">
              <a:rPr lang="ru-RU" smtClean="0"/>
              <a:t>31.03.2013</a:t>
            </a:fld>
            <a:endParaRPr lang="ru-RU"/>
          </a:p>
        </p:txBody>
      </p:sp>
      <p:sp>
        <p:nvSpPr>
          <p:cNvPr id="13" name="Номер слайда 12"/>
          <p:cNvSpPr>
            <a:spLocks noGrp="1"/>
          </p:cNvSpPr>
          <p:nvPr>
            <p:ph type="sldNum" sz="quarter" idx="11"/>
          </p:nvPr>
        </p:nvSpPr>
        <p:spPr>
          <a:xfrm>
            <a:off x="0" y="4667249"/>
            <a:ext cx="1447800" cy="663578"/>
          </a:xfrm>
        </p:spPr>
        <p:txBody>
          <a:bodyPr rtlCol="0"/>
          <a:lstStyle>
            <a:lvl1pPr>
              <a:defRPr sz="2800"/>
            </a:lvl1pPr>
          </a:lstStyle>
          <a:p>
            <a:fld id="{B19B0651-EE4F-4900-A07F-96A6BFA9D0F0}" type="slidenum">
              <a:rPr lang="ru-RU" smtClean="0"/>
              <a:t>‹#›</a:t>
            </a:fld>
            <a:endParaRPr lang="ru-RU"/>
          </a:p>
        </p:txBody>
      </p:sp>
      <p:sp>
        <p:nvSpPr>
          <p:cNvPr id="14" name="Нижний колонтитул 13"/>
          <p:cNvSpPr>
            <a:spLocks noGrp="1"/>
          </p:cNvSpPr>
          <p:nvPr>
            <p:ph type="ftr" sz="quarter" idx="12"/>
          </p:nvPr>
        </p:nvSpPr>
        <p:spPr>
          <a:xfrm>
            <a:off x="1600200" y="6248206"/>
            <a:ext cx="4572000" cy="365125"/>
          </a:xfrm>
        </p:spPr>
        <p:txBody>
          <a:bodyPr rtlCol="0"/>
          <a:lstStyle/>
          <a:p>
            <a:endParaRPr lang="ru-RU"/>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ru-RU" smtClean="0"/>
              <a:t>Вставка рисунка</a:t>
            </a:r>
            <a:endParaRPr kumimoji="0"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28600"/>
            <a:ext cx="8153400" cy="9906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4C71EC6-210F-42DE-9C53-41977AD35B3D}" type="datetimeFigureOut">
              <a:rPr lang="ru-RU" smtClean="0"/>
              <a:t>31.03.2013</a:t>
            </a:fld>
            <a:endParaRPr lang="ru-RU"/>
          </a:p>
        </p:txBody>
      </p:sp>
      <p:sp>
        <p:nvSpPr>
          <p:cNvPr id="3" name="Нижний колонтитул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ru-RU"/>
          </a:p>
        </p:txBody>
      </p:sp>
      <p:sp>
        <p:nvSpPr>
          <p:cNvPr id="7" name="Прямоугольник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de-DE" dirty="0"/>
              <a:t>Alfred Tennyson</a:t>
            </a:r>
            <a:endParaRPr lang="ru-RU" dirty="0"/>
          </a:p>
        </p:txBody>
      </p:sp>
      <p:sp>
        <p:nvSpPr>
          <p:cNvPr id="3" name="Подзаголовок 2"/>
          <p:cNvSpPr>
            <a:spLocks noGrp="1"/>
          </p:cNvSpPr>
          <p:nvPr>
            <p:ph type="subTitle" idx="1"/>
          </p:nvPr>
        </p:nvSpPr>
        <p:spPr/>
        <p:txBody>
          <a:bodyPr/>
          <a:lstStyle/>
          <a:p>
            <a:r>
              <a:rPr lang="en-US" dirty="0"/>
              <a:t>6 August 1809 – 6 October 1892</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03844" y="134473"/>
            <a:ext cx="3912372" cy="4877424"/>
          </a:xfrm>
          <a:prstGeom prst="rect">
            <a:avLst/>
          </a:prstGeom>
          <a:ln>
            <a:noFill/>
          </a:ln>
          <a:effectLst>
            <a:softEdge rad="112500"/>
          </a:effectLst>
        </p:spPr>
      </p:pic>
    </p:spTree>
    <p:extLst>
      <p:ext uri="{BB962C8B-B14F-4D97-AF65-F5344CB8AC3E}">
        <p14:creationId xmlns:p14="http://schemas.microsoft.com/office/powerpoint/2010/main" val="264743211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a:xfrm>
            <a:off x="251520" y="1628800"/>
            <a:ext cx="4247384" cy="5069160"/>
          </a:xfrm>
        </p:spPr>
        <p:txBody>
          <a:bodyPr/>
          <a:lstStyle/>
          <a:p>
            <a:r>
              <a:rPr lang="en-US" dirty="0"/>
              <a:t>He died on 6 October 1892 at </a:t>
            </a:r>
            <a:r>
              <a:rPr lang="en-US" dirty="0" err="1"/>
              <a:t>Aldworth</a:t>
            </a:r>
            <a:r>
              <a:rPr lang="en-US" dirty="0"/>
              <a:t>, aged 83. He was buried at Westminster Abbey. A memorial was erected in All Saints' Church, Freshwater. His last words were; "Oh that press will have me now!".</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32040" y="1504853"/>
            <a:ext cx="3744416" cy="5230389"/>
          </a:xfrm>
          <a:prstGeom prst="rect">
            <a:avLst/>
          </a:prstGeom>
          <a:ln>
            <a:noFill/>
          </a:ln>
          <a:effectLst>
            <a:softEdge rad="112500"/>
          </a:effectLst>
        </p:spPr>
      </p:pic>
    </p:spTree>
    <p:extLst>
      <p:ext uri="{BB962C8B-B14F-4D97-AF65-F5344CB8AC3E}">
        <p14:creationId xmlns:p14="http://schemas.microsoft.com/office/powerpoint/2010/main" val="157687313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en-US" dirty="0" smtClean="0"/>
              <a:t>Made by </a:t>
            </a:r>
            <a:br>
              <a:rPr lang="en-US" dirty="0" smtClean="0"/>
            </a:br>
            <a:r>
              <a:rPr lang="de-DE" dirty="0" err="1" smtClean="0"/>
              <a:t>Kseniya</a:t>
            </a:r>
            <a:r>
              <a:rPr lang="de-DE" dirty="0" smtClean="0"/>
              <a:t> </a:t>
            </a:r>
            <a:r>
              <a:rPr lang="de-DE" dirty="0" err="1" smtClean="0"/>
              <a:t>Klimenko</a:t>
            </a:r>
            <a:r>
              <a:rPr lang="de-DE" dirty="0" smtClean="0"/>
              <a:t/>
            </a:r>
            <a:br>
              <a:rPr lang="de-DE" dirty="0" smtClean="0"/>
            </a:br>
            <a:r>
              <a:rPr lang="de-DE" dirty="0" smtClean="0"/>
              <a:t>10-a</a:t>
            </a:r>
            <a:endParaRPr lang="ru-RU" dirty="0"/>
          </a:p>
        </p:txBody>
      </p:sp>
    </p:spTree>
    <p:extLst>
      <p:ext uri="{BB962C8B-B14F-4D97-AF65-F5344CB8AC3E}">
        <p14:creationId xmlns:p14="http://schemas.microsoft.com/office/powerpoint/2010/main" val="219768168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612648" y="1600200"/>
            <a:ext cx="3743328" cy="5069160"/>
          </a:xfrm>
        </p:spPr>
        <p:txBody>
          <a:bodyPr/>
          <a:lstStyle/>
          <a:p>
            <a:r>
              <a:rPr lang="en-US" dirty="0"/>
              <a:t>Alfred Tennyson, 1st Baron Tennyson, FRS </a:t>
            </a:r>
            <a:r>
              <a:rPr lang="en-US" dirty="0" smtClean="0"/>
              <a:t>was </a:t>
            </a:r>
            <a:r>
              <a:rPr lang="en-US" dirty="0"/>
              <a:t>Poet Laureate of Great Britain and Ireland during much of Queen Victoria's reign and remains one of the most popular British poets.</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32040" y="1628800"/>
            <a:ext cx="3456384" cy="4860033"/>
          </a:xfrm>
          <a:prstGeom prst="rect">
            <a:avLst/>
          </a:prstGeom>
          <a:ln>
            <a:noFill/>
          </a:ln>
          <a:effectLst>
            <a:softEdge rad="112500"/>
          </a:effectLst>
        </p:spPr>
      </p:pic>
    </p:spTree>
    <p:extLst>
      <p:ext uri="{BB962C8B-B14F-4D97-AF65-F5344CB8AC3E}">
        <p14:creationId xmlns:p14="http://schemas.microsoft.com/office/powerpoint/2010/main" val="234179272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323528" y="1600200"/>
            <a:ext cx="3816424" cy="5141168"/>
          </a:xfrm>
        </p:spPr>
        <p:txBody>
          <a:bodyPr>
            <a:normAutofit fontScale="92500" lnSpcReduction="20000"/>
          </a:bodyPr>
          <a:lstStyle/>
          <a:p>
            <a:r>
              <a:rPr lang="en-US" dirty="0"/>
              <a:t>Tennyson excelled at penning short lyrics, such as "Break, Break, Break", "The Charge of the Light Brigade", "Tears, Idle Tears" and "Crossing the Bar". Much of his verse was based on classical mythological themes. He is the ninth most frequently quoted writer in The Oxford Dictionary of Quotations.</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39952" y="3331395"/>
            <a:ext cx="2672229" cy="3299048"/>
          </a:xfrm>
          <a:prstGeom prst="rect">
            <a:avLst/>
          </a:prstGeom>
          <a:ln>
            <a:noFill/>
          </a:ln>
          <a:effectLst>
            <a:softEdge rad="112500"/>
          </a:effectLst>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56176" y="1687697"/>
            <a:ext cx="2866975" cy="4268449"/>
          </a:xfrm>
          <a:prstGeom prst="rect">
            <a:avLst/>
          </a:prstGeom>
          <a:ln>
            <a:noFill/>
          </a:ln>
          <a:effectLst>
            <a:softEdge rad="112500"/>
          </a:effectLst>
        </p:spPr>
      </p:pic>
    </p:spTree>
    <p:extLst>
      <p:ext uri="{BB962C8B-B14F-4D97-AF65-F5344CB8AC3E}">
        <p14:creationId xmlns:p14="http://schemas.microsoft.com/office/powerpoint/2010/main" val="115979791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1600200"/>
            <a:ext cx="5184576" cy="5141168"/>
          </a:xfrm>
        </p:spPr>
        <p:txBody>
          <a:bodyPr>
            <a:noAutofit/>
          </a:bodyPr>
          <a:lstStyle/>
          <a:p>
            <a:r>
              <a:rPr lang="en-US" sz="2250" dirty="0"/>
              <a:t>Tennyson was born in Somersby, Lincolnshire, a rector's son and fourth of 12 children. He derived from a middle-class line of </a:t>
            </a:r>
            <a:r>
              <a:rPr lang="en-US" sz="2250" dirty="0" err="1"/>
              <a:t>Tennysons</a:t>
            </a:r>
            <a:r>
              <a:rPr lang="en-US" sz="2250" dirty="0"/>
              <a:t>, but also had a noble and royal ancestry. Tennyson and two of his elder brothers were writing poetry in their teens, and a collection of poems by all three were published locally when Alfred was only 17. One of those brothers, Charles Tennyson Turner later married Louisa </a:t>
            </a:r>
            <a:r>
              <a:rPr lang="en-US" sz="2250" dirty="0" err="1"/>
              <a:t>Sellwood</a:t>
            </a:r>
            <a:r>
              <a:rPr lang="en-US" sz="2250" dirty="0"/>
              <a:t>, another of Tennyson's brothers, Edward Tennyson, was </a:t>
            </a:r>
            <a:r>
              <a:rPr lang="en-US" sz="2250" dirty="0" err="1"/>
              <a:t>institutionalised</a:t>
            </a:r>
            <a:r>
              <a:rPr lang="en-US" sz="2250" dirty="0"/>
              <a:t> at a private asylum, where he was deemed dead.</a:t>
            </a:r>
            <a:endParaRPr lang="ru-RU" sz="225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6096" y="1820690"/>
            <a:ext cx="3600400" cy="4527776"/>
          </a:xfrm>
          <a:prstGeom prst="rect">
            <a:avLst/>
          </a:prstGeom>
          <a:ln>
            <a:noFill/>
          </a:ln>
          <a:effectLst>
            <a:softEdge rad="112500"/>
          </a:effectLst>
        </p:spPr>
      </p:pic>
    </p:spTree>
    <p:extLst>
      <p:ext uri="{BB962C8B-B14F-4D97-AF65-F5344CB8AC3E}">
        <p14:creationId xmlns:p14="http://schemas.microsoft.com/office/powerpoint/2010/main" val="85719225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1600200"/>
            <a:ext cx="4104456" cy="5141168"/>
          </a:xfrm>
        </p:spPr>
        <p:txBody>
          <a:bodyPr>
            <a:normAutofit fontScale="77500" lnSpcReduction="20000"/>
          </a:bodyPr>
          <a:lstStyle/>
          <a:p>
            <a:r>
              <a:rPr lang="en-US" dirty="0"/>
              <a:t>Tennyson was first a student of </a:t>
            </a:r>
            <a:r>
              <a:rPr lang="en-US" dirty="0" err="1"/>
              <a:t>Louth</a:t>
            </a:r>
            <a:r>
              <a:rPr lang="en-US" dirty="0"/>
              <a:t> Grammar School for four years (1816–1820) and then attended </a:t>
            </a:r>
            <a:r>
              <a:rPr lang="en-US" dirty="0" err="1"/>
              <a:t>Scaitcliffe</a:t>
            </a:r>
            <a:r>
              <a:rPr lang="en-US" dirty="0"/>
              <a:t> School. He entered Trinity College, Cambridge in 1827, where he joined a secret society called the Cambridge Apostles. At Cambridge Tennyson met Arthur Henry </a:t>
            </a:r>
            <a:r>
              <a:rPr lang="en-US" dirty="0" err="1"/>
              <a:t>Hallam</a:t>
            </a:r>
            <a:r>
              <a:rPr lang="en-US" dirty="0"/>
              <a:t>, who became his closest friend. His first publication was a collection of "his boyish rhymes and those of his elder brother Charles" entitled Poems by Two Brothers published in 1827.</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8024" y="1700808"/>
            <a:ext cx="4032448" cy="4744056"/>
          </a:xfrm>
          <a:prstGeom prst="rect">
            <a:avLst/>
          </a:prstGeom>
          <a:ln>
            <a:noFill/>
          </a:ln>
          <a:effectLst>
            <a:softEdge rad="112500"/>
          </a:effectLst>
        </p:spPr>
      </p:pic>
    </p:spTree>
    <p:extLst>
      <p:ext uri="{BB962C8B-B14F-4D97-AF65-F5344CB8AC3E}">
        <p14:creationId xmlns:p14="http://schemas.microsoft.com/office/powerpoint/2010/main" val="196083843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323528" y="1600200"/>
            <a:ext cx="4032448" cy="5069160"/>
          </a:xfrm>
        </p:spPr>
        <p:txBody>
          <a:bodyPr>
            <a:normAutofit fontScale="92500" lnSpcReduction="20000"/>
          </a:bodyPr>
          <a:lstStyle/>
          <a:p>
            <a:r>
              <a:rPr lang="en-US" dirty="0"/>
              <a:t>In 1829, he was awarded the Chancellor's Gold Medal at Cambridge for one of his first pieces, "</a:t>
            </a:r>
            <a:r>
              <a:rPr lang="en-US" dirty="0" err="1"/>
              <a:t>Timbuctoo</a:t>
            </a:r>
            <a:r>
              <a:rPr lang="en-US" dirty="0"/>
              <a:t>".He published his first solo collection of poems, Poems Chiefly Lyrical in 1830. "</a:t>
            </a:r>
            <a:r>
              <a:rPr lang="en-US" dirty="0" err="1"/>
              <a:t>Claribel</a:t>
            </a:r>
            <a:r>
              <a:rPr lang="en-US" dirty="0"/>
              <a:t>" and "Mariana", which later took their place among Tennyson's most celebrated poems, were included in this volume.</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8064" y="1477180"/>
            <a:ext cx="3310111" cy="5380820"/>
          </a:xfrm>
          <a:prstGeom prst="rect">
            <a:avLst/>
          </a:prstGeom>
          <a:ln>
            <a:noFill/>
          </a:ln>
          <a:effectLst>
            <a:softEdge rad="112500"/>
          </a:effectLst>
        </p:spPr>
      </p:pic>
    </p:spTree>
    <p:extLst>
      <p:ext uri="{BB962C8B-B14F-4D97-AF65-F5344CB8AC3E}">
        <p14:creationId xmlns:p14="http://schemas.microsoft.com/office/powerpoint/2010/main" val="397600558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a:xfrm>
            <a:off x="251520" y="1600200"/>
            <a:ext cx="4320480" cy="5069160"/>
          </a:xfrm>
        </p:spPr>
        <p:txBody>
          <a:bodyPr>
            <a:normAutofit fontScale="85000" lnSpcReduction="10000"/>
          </a:bodyPr>
          <a:lstStyle/>
          <a:p>
            <a:r>
              <a:rPr lang="en-US" dirty="0"/>
              <a:t>In the spring of 1831, Tennyson's father died. In 1833, Tennyson published his second book of poetry, which included his well-known poem, The Lady of </a:t>
            </a:r>
            <a:r>
              <a:rPr lang="en-US" dirty="0" err="1"/>
              <a:t>Shalott.In</a:t>
            </a:r>
            <a:r>
              <a:rPr lang="en-US" dirty="0"/>
              <a:t> 1842, while living modestly in London, Tennyson published two volumes of Poems, of which the first included works already published and the second was made up almost entirely of new poems. They met with immediate success.</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4156" y="1597852"/>
            <a:ext cx="3720432" cy="5061812"/>
          </a:xfrm>
          <a:prstGeom prst="rect">
            <a:avLst/>
          </a:prstGeom>
          <a:ln>
            <a:noFill/>
          </a:ln>
          <a:effectLst>
            <a:softEdge rad="112500"/>
          </a:effectLst>
        </p:spPr>
      </p:pic>
    </p:spTree>
    <p:extLst>
      <p:ext uri="{BB962C8B-B14F-4D97-AF65-F5344CB8AC3E}">
        <p14:creationId xmlns:p14="http://schemas.microsoft.com/office/powerpoint/2010/main" val="63996121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a:xfrm>
            <a:off x="107504" y="1506488"/>
            <a:ext cx="4896544" cy="5069160"/>
          </a:xfrm>
        </p:spPr>
        <p:txBody>
          <a:bodyPr>
            <a:normAutofit fontScale="92500" lnSpcReduction="20000"/>
          </a:bodyPr>
          <a:lstStyle/>
          <a:p>
            <a:r>
              <a:rPr lang="en-US" dirty="0"/>
              <a:t>It was in 1850 that Tennyson reached the pinnacle of his career. Later the same year he was appointed Poet Laureate, succeeding William Wordsworth. In the same year (on 13 June), Tennyson married Emily </a:t>
            </a:r>
            <a:r>
              <a:rPr lang="en-US" dirty="0" err="1"/>
              <a:t>Sellwood</a:t>
            </a:r>
            <a:r>
              <a:rPr lang="en-US" dirty="0"/>
              <a:t>, whom he had known since childhood, in the village </a:t>
            </a:r>
            <a:r>
              <a:rPr lang="en-US" dirty="0" err="1"/>
              <a:t>ofShiplake</a:t>
            </a:r>
            <a:r>
              <a:rPr lang="en-US" dirty="0"/>
              <a:t>. They had two sons, </a:t>
            </a:r>
            <a:r>
              <a:rPr lang="en-US" dirty="0" err="1"/>
              <a:t>Hallam</a:t>
            </a:r>
            <a:r>
              <a:rPr lang="en-US" dirty="0"/>
              <a:t> Tennyson (b. 11 August 1852) – named after his friend – and Lionel (b. 16 March 1854).</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048" y="1700808"/>
            <a:ext cx="4014846" cy="4680520"/>
          </a:xfrm>
          <a:prstGeom prst="rect">
            <a:avLst/>
          </a:prstGeom>
          <a:ln>
            <a:noFill/>
          </a:ln>
          <a:effectLst>
            <a:softEdge rad="112500"/>
          </a:effectLst>
        </p:spPr>
      </p:pic>
    </p:spTree>
    <p:extLst>
      <p:ext uri="{BB962C8B-B14F-4D97-AF65-F5344CB8AC3E}">
        <p14:creationId xmlns:p14="http://schemas.microsoft.com/office/powerpoint/2010/main" val="327755479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List of works</a:t>
            </a:r>
            <a:endParaRPr lang="ru-RU" dirty="0"/>
          </a:p>
        </p:txBody>
      </p:sp>
      <p:sp>
        <p:nvSpPr>
          <p:cNvPr id="3" name="Объект 2"/>
          <p:cNvSpPr>
            <a:spLocks noGrp="1"/>
          </p:cNvSpPr>
          <p:nvPr>
            <p:ph sz="quarter" idx="1"/>
          </p:nvPr>
        </p:nvSpPr>
        <p:spPr/>
        <p:txBody>
          <a:bodyPr>
            <a:normAutofit fontScale="77500" lnSpcReduction="20000"/>
          </a:bodyPr>
          <a:lstStyle/>
          <a:p>
            <a:r>
              <a:rPr lang="en-US" dirty="0"/>
              <a:t>The Dying Swan</a:t>
            </a:r>
          </a:p>
          <a:p>
            <a:r>
              <a:rPr lang="en-US" dirty="0"/>
              <a:t>The Kraken</a:t>
            </a:r>
          </a:p>
          <a:p>
            <a:r>
              <a:rPr lang="en-US" dirty="0"/>
              <a:t>Mariana</a:t>
            </a:r>
          </a:p>
          <a:p>
            <a:r>
              <a:rPr lang="en-US" dirty="0"/>
              <a:t>Lady Clara </a:t>
            </a:r>
            <a:r>
              <a:rPr lang="en-US" dirty="0" err="1"/>
              <a:t>Vere</a:t>
            </a:r>
            <a:r>
              <a:rPr lang="en-US" dirty="0"/>
              <a:t> de </a:t>
            </a:r>
            <a:r>
              <a:rPr lang="en-US" dirty="0" err="1"/>
              <a:t>Vere</a:t>
            </a:r>
            <a:r>
              <a:rPr lang="en-US" dirty="0"/>
              <a:t> (1832)</a:t>
            </a:r>
          </a:p>
          <a:p>
            <a:r>
              <a:rPr lang="en-US" dirty="0"/>
              <a:t>The </a:t>
            </a:r>
            <a:r>
              <a:rPr lang="en-US" dirty="0" err="1"/>
              <a:t>Lotos</a:t>
            </a:r>
            <a:r>
              <a:rPr lang="en-US" dirty="0"/>
              <a:t>-Eaters</a:t>
            </a:r>
          </a:p>
          <a:p>
            <a:r>
              <a:rPr lang="en-US" dirty="0"/>
              <a:t>The Lady of </a:t>
            </a:r>
            <a:r>
              <a:rPr lang="en-US" dirty="0" err="1"/>
              <a:t>Shalott</a:t>
            </a:r>
            <a:r>
              <a:rPr lang="en-US" dirty="0"/>
              <a:t> (1832, 1842)</a:t>
            </a:r>
          </a:p>
          <a:p>
            <a:r>
              <a:rPr lang="en-US" dirty="0"/>
              <a:t>The Palace of Art</a:t>
            </a:r>
          </a:p>
          <a:p>
            <a:r>
              <a:rPr lang="en-US" dirty="0" err="1"/>
              <a:t>St.Simeon</a:t>
            </a:r>
            <a:r>
              <a:rPr lang="en-US" dirty="0"/>
              <a:t> </a:t>
            </a:r>
            <a:r>
              <a:rPr lang="en-US" dirty="0" err="1"/>
              <a:t>Stylites</a:t>
            </a:r>
            <a:r>
              <a:rPr lang="en-US" dirty="0"/>
              <a:t> (1833)</a:t>
            </a:r>
          </a:p>
          <a:p>
            <a:r>
              <a:rPr lang="en-US" dirty="0"/>
              <a:t>Locksley Hall</a:t>
            </a:r>
          </a:p>
          <a:p>
            <a:r>
              <a:rPr lang="en-US" dirty="0" err="1"/>
              <a:t>Tithonus</a:t>
            </a:r>
            <a:endParaRPr lang="en-US" dirty="0"/>
          </a:p>
          <a:p>
            <a:r>
              <a:rPr lang="en-US" dirty="0"/>
              <a:t>The Two Voices (1834)</a:t>
            </a:r>
          </a:p>
          <a:p>
            <a:r>
              <a:rPr lang="en-US" dirty="0"/>
              <a:t>"Ulysses" (1833) and other</a:t>
            </a:r>
            <a:endParaRPr lang="ru-RU" dirty="0"/>
          </a:p>
        </p:txBody>
      </p:sp>
    </p:spTree>
    <p:extLst>
      <p:ext uri="{BB962C8B-B14F-4D97-AF65-F5344CB8AC3E}">
        <p14:creationId xmlns:p14="http://schemas.microsoft.com/office/powerpoint/2010/main" val="276441978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6</TotalTime>
  <Words>602</Words>
  <Application>Microsoft Office PowerPoint</Application>
  <PresentationFormat>Экран (4:3)</PresentationFormat>
  <Paragraphs>24</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Обычная</vt:lpstr>
      <vt:lpstr>Alfred Tennyson</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List of works</vt:lpstr>
      <vt:lpstr>Презентация PowerPoint</vt:lpstr>
      <vt:lpstr>Made by  Kseniya Klimenko 10-a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Alfred Tennyson</dc:title>
  <dc:creator>Пользователь</dc:creator>
  <cp:lastModifiedBy>Пользователь</cp:lastModifiedBy>
  <cp:revision>2</cp:revision>
  <dcterms:created xsi:type="dcterms:W3CDTF">2013-03-31T12:02:01Z</dcterms:created>
  <dcterms:modified xsi:type="dcterms:W3CDTF">2013-03-31T12:18:29Z</dcterms:modified>
</cp:coreProperties>
</file>