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804" r:id="rId9"/>
    <p:sldMasterId id="2147483816" r:id="rId10"/>
    <p:sldMasterId id="214748382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1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2858"/>
            <a:ext cx="9067800" cy="516695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428750"/>
            <a:ext cx="4953000" cy="2343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543050"/>
            <a:ext cx="4801394" cy="2115741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97819"/>
            <a:ext cx="4419600" cy="1200245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00350"/>
            <a:ext cx="4419600" cy="8001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22859"/>
            <a:ext cx="9067799" cy="363474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3233376"/>
            <a:ext cx="9144000" cy="142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3290526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4603785"/>
            <a:ext cx="914400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216023"/>
            <a:ext cx="8305800" cy="3109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3347676"/>
            <a:ext cx="83058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4788"/>
            <a:ext cx="5486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6464"/>
            <a:ext cx="2377440" cy="10287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5164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285750"/>
            <a:ext cx="5562600" cy="42291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172718"/>
            <a:ext cx="2761488" cy="24848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505347" y="2415905"/>
            <a:ext cx="226314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284732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3550158"/>
            <a:ext cx="2651760" cy="11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428750"/>
            <a:ext cx="2377440" cy="10287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457450"/>
            <a:ext cx="2377440" cy="10287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3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7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8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7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3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8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20"/>
            <a:ext cx="502920" cy="22562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7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9"/>
            <a:ext cx="4260056" cy="22562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3786188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60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9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1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3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4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8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89147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165647"/>
            <a:ext cx="6779110" cy="923330"/>
            <a:chOff x="1172584" y="1381459"/>
            <a:chExt cx="6779110" cy="1231104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040804"/>
            <a:ext cx="6777318" cy="12989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2589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165684"/>
            <a:ext cx="6779110" cy="923330"/>
            <a:chOff x="1172584" y="1381459"/>
            <a:chExt cx="6779110" cy="1231104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3" y="903644"/>
            <a:ext cx="7754713" cy="1433037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1" y="2825488"/>
            <a:ext cx="7734747" cy="112514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1680210"/>
            <a:ext cx="3803904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1680210"/>
            <a:ext cx="3442446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10696"/>
            <a:ext cx="3803904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1680210"/>
            <a:ext cx="3447288" cy="49377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08276"/>
            <a:ext cx="3799728" cy="23797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82" y="1258648"/>
            <a:ext cx="3422483" cy="141519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4" y="419550"/>
            <a:ext cx="4116667" cy="4175074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82" y="2702860"/>
            <a:ext cx="3411725" cy="18879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4" y="3501615"/>
            <a:ext cx="7767021" cy="483547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500224"/>
            <a:ext cx="4772156" cy="269851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3993230"/>
            <a:ext cx="7756264" cy="60364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044163"/>
            <a:ext cx="6779110" cy="923330"/>
            <a:chOff x="1172584" y="1381459"/>
            <a:chExt cx="6779110" cy="1231104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1231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1" y="419550"/>
            <a:ext cx="1678193" cy="417507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91" y="637392"/>
            <a:ext cx="5507917" cy="3767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594070" y="2045201"/>
            <a:ext cx="4110116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00881" y="1381459"/>
              <a:ext cx="11695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4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4" y="1047541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4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5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9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9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1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11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02870"/>
            <a:ext cx="8869680" cy="493776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4734306"/>
            <a:ext cx="3481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343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7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7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9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2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3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3" y="427618"/>
            <a:ext cx="7756263" cy="79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50" y="1686262"/>
            <a:ext cx="7745505" cy="2908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210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46210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32B0DC-08A7-4DB0-9E1B-3F0529C9E96A}" type="datetimeFigureOut">
              <a:rPr lang="uk-UA" smtClean="0"/>
              <a:t>20.03.2013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3B2FA38-34B4-423C-8566-0459450C3B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876" y="195487"/>
            <a:ext cx="805214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Михайло Грушевський –</a:t>
            </a:r>
            <a:b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видатний представник </a:t>
            </a:r>
          </a:p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української історичної </a:t>
            </a:r>
          </a:p>
          <a:p>
            <a:pPr algn="ctr"/>
            <a:r>
              <a:rPr lang="uk-UA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науки</a:t>
            </a:r>
            <a:endParaRPr lang="uk-UA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Юлия\Desktop\410px-Hrushevskyi_Mykhailo_X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355726"/>
            <a:ext cx="1862149" cy="2720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 flipH="1">
            <a:off x="5868144" y="3291830"/>
            <a:ext cx="3024336" cy="1617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Підготувала</a:t>
            </a:r>
          </a:p>
          <a:p>
            <a:pPr algn="ctr"/>
            <a:r>
              <a:rPr lang="uk-UA" dirty="0" smtClean="0"/>
              <a:t>Учениця 9 класу</a:t>
            </a:r>
          </a:p>
          <a:p>
            <a:pPr algn="ctr"/>
            <a:r>
              <a:rPr lang="uk-UA" dirty="0" err="1" smtClean="0"/>
              <a:t>Чорнявщинської</a:t>
            </a:r>
            <a:r>
              <a:rPr lang="uk-UA" dirty="0" smtClean="0"/>
              <a:t> СЗШ</a:t>
            </a:r>
          </a:p>
          <a:p>
            <a:pPr algn="ctr"/>
            <a:r>
              <a:rPr lang="uk-UA" dirty="0" smtClean="0"/>
              <a:t>Брик Юлія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46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397" y="57111"/>
            <a:ext cx="7024744" cy="857250"/>
          </a:xfrm>
        </p:spPr>
        <p:txBody>
          <a:bodyPr/>
          <a:lstStyle/>
          <a:p>
            <a:r>
              <a:rPr lang="uk-UA" dirty="0" smtClean="0"/>
              <a:t>Вшанування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</a:t>
            </a:r>
            <a:endParaRPr lang="uk-UA" dirty="0"/>
          </a:p>
        </p:txBody>
      </p:sp>
      <p:pic>
        <p:nvPicPr>
          <p:cNvPr id="2050" name="Picture 2" descr="C:\Users\Юлия\Desktop\%D0%A4%D0%B0%D0%B9%D0%BBHrushevsky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4148"/>
            <a:ext cx="215900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357" y="3109368"/>
            <a:ext cx="1937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Пам'ятна</a:t>
            </a:r>
            <a:r>
              <a:rPr lang="ru-RU" b="1" dirty="0"/>
              <a:t> монета НБУ 2007 року</a:t>
            </a:r>
            <a:endParaRPr lang="uk-UA" b="1" dirty="0"/>
          </a:p>
        </p:txBody>
      </p:sp>
      <p:pic>
        <p:nvPicPr>
          <p:cNvPr id="2051" name="Picture 3" descr="C:\Users\Юлия\Desktop\%D0%A4%D0%B0%D0%B9%D0%BBGrushev_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10" y="903831"/>
            <a:ext cx="2159000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2237" y="3127941"/>
            <a:ext cx="1649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Пам'ятна</a:t>
            </a:r>
            <a:r>
              <a:rPr lang="ru-RU" b="1" dirty="0"/>
              <a:t> монета НБУ 1996 року</a:t>
            </a:r>
            <a:endParaRPr lang="uk-UA" b="1" dirty="0"/>
          </a:p>
        </p:txBody>
      </p:sp>
      <p:pic>
        <p:nvPicPr>
          <p:cNvPr id="2052" name="Picture 4" descr="C:\Users\Юлия\Desktop\38e692db0fe84b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43758"/>
            <a:ext cx="3903943" cy="204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3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%D0%A4%D0%B0%D0%B9%D0%BBMykhaylo_Grushevsky_Monument_(Kyiv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14" y="1237587"/>
            <a:ext cx="2234911" cy="16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9832" y="3160077"/>
            <a:ext cx="246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Пам'ятник Грушевському у Києві</a:t>
            </a:r>
          </a:p>
        </p:txBody>
      </p:sp>
      <p:pic>
        <p:nvPicPr>
          <p:cNvPr id="3075" name="Picture 3" descr="C:\Users\Юлия\Desktop\Downloads\450px-Пам'ятник_Михайлові_Грушевському_в_Луцьк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21" y="863084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1198" y="3911084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Пам'ятник</a:t>
            </a:r>
          </a:p>
          <a:p>
            <a:pPr algn="ctr"/>
            <a:r>
              <a:rPr lang="uk-UA" b="1" dirty="0" smtClean="0"/>
              <a:t> </a:t>
            </a:r>
            <a:r>
              <a:rPr lang="uk-UA" b="1" dirty="0"/>
              <a:t>Грушевському у Луцьку</a:t>
            </a:r>
          </a:p>
        </p:txBody>
      </p:sp>
      <p:pic>
        <p:nvPicPr>
          <p:cNvPr id="3076" name="Picture 4" descr="C:\Users\Юлия\Desktop\Grushevsky_monu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6" y="919354"/>
            <a:ext cx="2143125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911084"/>
            <a:ext cx="3246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Погруддя</a:t>
            </a:r>
            <a:r>
              <a:rPr lang="ru-RU" b="1" dirty="0"/>
              <a:t> </a:t>
            </a:r>
            <a:r>
              <a:rPr lang="ru-RU" b="1" dirty="0" err="1"/>
              <a:t>Михайла</a:t>
            </a:r>
            <a:r>
              <a:rPr lang="ru-RU" b="1" dirty="0"/>
              <a:t> </a:t>
            </a:r>
            <a:r>
              <a:rPr lang="ru-RU" b="1" dirty="0" err="1"/>
              <a:t>Грушевського</a:t>
            </a:r>
            <a:r>
              <a:rPr lang="ru-RU" b="1" dirty="0"/>
              <a:t> в </a:t>
            </a:r>
            <a:r>
              <a:rPr lang="ru-RU" b="1" dirty="0" err="1"/>
              <a:t>Червонограді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-60246"/>
            <a:ext cx="898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Пам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’</a:t>
            </a:r>
            <a:r>
              <a:rPr lang="uk-UA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ятники</a:t>
            </a:r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та барельєфи</a:t>
            </a:r>
            <a:endParaRPr lang="uk-U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97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616" y="339503"/>
            <a:ext cx="4996664" cy="47064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vi-VN" dirty="0"/>
              <a:t>Миха́йло Сергі́йович Груше́вський (17 (29) вересня 1866, Холм, нині Польща — 25 листопада 1934, Кисловодськ, РРФСР) — професор історії, організатор української науки, політичний діяч і публіцист, голова Центральної Ради (1917–1918), дійсний член Чеської АН (1914), ВУАН (1923) та АН СРСР (1929), автор понад 2000 наукових праць.</a:t>
            </a:r>
            <a:endParaRPr lang="uk-UA" dirty="0"/>
          </a:p>
        </p:txBody>
      </p:sp>
      <p:pic>
        <p:nvPicPr>
          <p:cNvPr id="2050" name="Picture 2" descr="C:\Users\Юлия\Desktop\Grushev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11711"/>
            <a:ext cx="1899742" cy="270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ия\Desktop\grushevsk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" y="411510"/>
            <a:ext cx="2050703" cy="24511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40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546301"/>
            <a:ext cx="6552728" cy="4587974"/>
          </a:xfrm>
        </p:spPr>
        <p:txBody>
          <a:bodyPr>
            <a:normAutofit fontScale="70000" lnSpcReduction="20000"/>
          </a:bodyPr>
          <a:lstStyle/>
          <a:p>
            <a:pPr marL="64008" indent="0" algn="ctr">
              <a:buNone/>
            </a:pPr>
            <a:r>
              <a:rPr lang="ru-RU" dirty="0"/>
              <a:t>В </a:t>
            </a:r>
            <a:r>
              <a:rPr lang="ru-RU" dirty="0" err="1"/>
              <a:t>липні</a:t>
            </a:r>
            <a:r>
              <a:rPr lang="ru-RU" dirty="0"/>
              <a:t> 1886 року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ректора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Св. </a:t>
            </a:r>
            <a:r>
              <a:rPr lang="ru-RU" dirty="0" err="1"/>
              <a:t>Володимира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зарахувати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історичне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історико-філологічного</a:t>
            </a:r>
            <a:r>
              <a:rPr lang="ru-RU" dirty="0"/>
              <a:t> факультету[1].</a:t>
            </a:r>
          </a:p>
          <a:p>
            <a:pPr marL="64008" indent="0" algn="ctr">
              <a:buNone/>
            </a:pPr>
            <a:r>
              <a:rPr lang="ru-RU" dirty="0"/>
              <a:t>Роки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згадує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розчаруванням</a:t>
            </a:r>
            <a:r>
              <a:rPr lang="ru-RU" dirty="0"/>
              <a:t>, то </a:t>
            </a:r>
            <a:r>
              <a:rPr lang="ru-RU" dirty="0" err="1"/>
              <a:t>був</a:t>
            </a:r>
            <a:r>
              <a:rPr lang="ru-RU" dirty="0"/>
              <a:t> час </a:t>
            </a:r>
            <a:r>
              <a:rPr lang="ru-RU" dirty="0" err="1"/>
              <a:t>занепаду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нещодавно</a:t>
            </a:r>
            <a:r>
              <a:rPr lang="ru-RU" dirty="0"/>
              <a:t> провела </a:t>
            </a:r>
            <a:r>
              <a:rPr lang="ru-RU" dirty="0" err="1"/>
              <a:t>університетську</a:t>
            </a:r>
            <a:r>
              <a:rPr lang="ru-RU" dirty="0"/>
              <a:t> реформу, </a:t>
            </a:r>
            <a:r>
              <a:rPr lang="ru-RU" dirty="0" err="1"/>
              <a:t>аби</a:t>
            </a:r>
            <a:r>
              <a:rPr lang="ru-RU" dirty="0"/>
              <a:t> не </a:t>
            </a:r>
            <a:r>
              <a:rPr lang="ru-RU" dirty="0" err="1"/>
              <a:t>допустити</a:t>
            </a:r>
            <a:r>
              <a:rPr lang="ru-RU" dirty="0"/>
              <a:t> «</a:t>
            </a:r>
            <a:r>
              <a:rPr lang="ru-RU" dirty="0" err="1"/>
              <a:t>вільних</a:t>
            </a:r>
            <a:r>
              <a:rPr lang="ru-RU" dirty="0"/>
              <a:t>» думок у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  <a:r>
              <a:rPr lang="ru-RU" dirty="0" err="1"/>
              <a:t>Викладачі</a:t>
            </a:r>
            <a:r>
              <a:rPr lang="ru-RU" dirty="0"/>
              <a:t>, </a:t>
            </a:r>
            <a:r>
              <a:rPr lang="ru-RU" dirty="0" err="1"/>
              <a:t>втомлені</a:t>
            </a:r>
            <a:r>
              <a:rPr lang="ru-RU" dirty="0"/>
              <a:t> </a:t>
            </a:r>
            <a:r>
              <a:rPr lang="ru-RU" dirty="0" err="1"/>
              <a:t>численими</a:t>
            </a:r>
            <a:r>
              <a:rPr lang="ru-RU" dirty="0"/>
              <a:t> </a:t>
            </a:r>
            <a:r>
              <a:rPr lang="ru-RU" dirty="0" err="1"/>
              <a:t>нагінками</a:t>
            </a:r>
            <a:r>
              <a:rPr lang="ru-RU" dirty="0"/>
              <a:t> та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переслідування</a:t>
            </a:r>
            <a:r>
              <a:rPr lang="ru-RU" dirty="0"/>
              <a:t> з боку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намагались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студентами[3].</a:t>
            </a:r>
          </a:p>
          <a:p>
            <a:pPr marL="64008" indent="0" algn="ctr">
              <a:buNone/>
            </a:pPr>
            <a:r>
              <a:rPr lang="ru-RU" dirty="0"/>
              <a:t>В </a:t>
            </a:r>
            <a:r>
              <a:rPr lang="ru-RU" dirty="0" err="1"/>
              <a:t>університеті</a:t>
            </a:r>
            <a:r>
              <a:rPr lang="ru-RU" dirty="0"/>
              <a:t> Михайло </a:t>
            </a:r>
            <a:r>
              <a:rPr lang="ru-RU" dirty="0" err="1"/>
              <a:t>Грушевський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Володимира</a:t>
            </a:r>
            <a:r>
              <a:rPr lang="ru-RU" dirty="0"/>
              <a:t> Антоновича.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Грушевський</a:t>
            </a:r>
            <a:r>
              <a:rPr lang="ru-RU" dirty="0"/>
              <a:t> написав </a:t>
            </a:r>
            <a:r>
              <a:rPr lang="ru-RU" dirty="0" err="1"/>
              <a:t>чимало</a:t>
            </a:r>
            <a:r>
              <a:rPr lang="ru-RU" dirty="0"/>
              <a:t> невеликих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есе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 «Южно-русские </a:t>
            </a:r>
            <a:r>
              <a:rPr lang="ru-RU" dirty="0" err="1"/>
              <a:t>господарские</a:t>
            </a:r>
            <a:r>
              <a:rPr lang="ru-RU" dirty="0"/>
              <a:t> замки в половине XVI века» (1887 р.),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опублікована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газетами й журналами. На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Грушевський</a:t>
            </a:r>
            <a:r>
              <a:rPr lang="ru-RU" dirty="0"/>
              <a:t> написав </a:t>
            </a:r>
            <a:r>
              <a:rPr lang="ru-RU" dirty="0" err="1"/>
              <a:t>наукову</a:t>
            </a:r>
            <a:r>
              <a:rPr lang="ru-RU" dirty="0"/>
              <a:t> роботу «История Киевской земли от смерти Ярослава до конца XIV века», яку 1890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удостоєно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медалі</a:t>
            </a:r>
            <a:endParaRPr lang="uk-UA" dirty="0"/>
          </a:p>
        </p:txBody>
      </p:sp>
      <p:pic>
        <p:nvPicPr>
          <p:cNvPr id="3074" name="Picture 2" descr="C:\Users\Юлия\Desktop\245px-80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00" y="627534"/>
            <a:ext cx="251397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6509" y="-167026"/>
            <a:ext cx="7030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 в університеті</a:t>
            </a:r>
            <a:endParaRPr lang="uk-UA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27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5122" y="555526"/>
            <a:ext cx="6041374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В 1894 році, за рекомендацією В.Антоновича, Грушевський призначається на посаду ординарного професора кафедри «всесвітньої історії з окремим узагальненням історії Східної Європи» Львівського університету[4]. 12 жовтня 1894 року, Грушевський зробив свій перший вступний виклад у Львівському університеті. Цей виступ із ентузіазмом був сприйнятий українською громадськістю, велика зала ледве зуміла вмістити усіх бажаючих. На цій посаді Грушевський пропрацював до 1914 </a:t>
            </a:r>
            <a:r>
              <a:rPr lang="uk-UA" dirty="0" smtClean="0"/>
              <a:t>року.</a:t>
            </a:r>
          </a:p>
          <a:p>
            <a:pPr marL="0" indent="0">
              <a:buNone/>
            </a:pPr>
            <a:r>
              <a:rPr lang="uk-UA" dirty="0" smtClean="0"/>
              <a:t>У </a:t>
            </a:r>
            <a:r>
              <a:rPr lang="uk-UA" dirty="0"/>
              <a:t>Львові Грушевський розпочав активну науково-організаційну діяльність у Науковому товаристві ім. Шевченка (НТШ), з яким почав співпрацювати ще в 1892 році. Очолив Історико-філософську секцію Наукового товариства імені Шевченка, створив і очолив Археографічну комісію НТШ (1896–1913). Грушевський залучає до роботи в НТШ студентів, молодих викладачів. Він займається редагуванням «Записок Наукового товариства імені Шевченка», і саме завдяки його організаторським здібностям вдалося видати більш ніж 100 томів. В цей час він знайомиться з Іваном Франком і разом вони привертають міжнародну увагу до україністики</a:t>
            </a:r>
          </a:p>
        </p:txBody>
      </p:sp>
      <p:pic>
        <p:nvPicPr>
          <p:cNvPr id="4098" name="Picture 2" descr="C:\Users\Юлия\Desktop\Grushe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7" y="717115"/>
            <a:ext cx="2664698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187626" y="-236562"/>
            <a:ext cx="6887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Львівський період</a:t>
            </a:r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50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8"/>
            <a:ext cx="554461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100" dirty="0"/>
              <a:t>Грушевський сприяв переходові української науки в Східній Галичині від поодиноких індивідуальних історичних пошуків до організованого, колективного й систематичного вивчення історії України та створив власну наукову школу (І.Крип'якевич, В.Герасимчук, С.</a:t>
            </a:r>
            <a:r>
              <a:rPr lang="uk-UA" sz="1100" dirty="0" err="1"/>
              <a:t>Томашівський</a:t>
            </a:r>
            <a:r>
              <a:rPr lang="uk-UA" sz="1100" dirty="0"/>
              <a:t>, І.</a:t>
            </a:r>
            <a:r>
              <a:rPr lang="uk-UA" sz="1100" dirty="0" err="1"/>
              <a:t>Джиджора</a:t>
            </a:r>
            <a:r>
              <a:rPr lang="uk-UA" sz="1100" dirty="0"/>
              <a:t>, М.</a:t>
            </a:r>
            <a:r>
              <a:rPr lang="uk-UA" sz="1100" dirty="0" err="1"/>
              <a:t>Кордуба</a:t>
            </a:r>
            <a:r>
              <a:rPr lang="uk-UA" sz="1100" dirty="0"/>
              <a:t>, І.</a:t>
            </a:r>
            <a:r>
              <a:rPr lang="uk-UA" sz="1100" dirty="0" err="1"/>
              <a:t>Кревецький</a:t>
            </a:r>
            <a:r>
              <a:rPr lang="uk-UA" sz="1100" dirty="0"/>
              <a:t>, Ом. Терлецький), яка виконувала освітню (підготовка істориків-професіоналів) і дослідницьку (вивчення широкого кола проблем історії України) функції[4].</a:t>
            </a:r>
          </a:p>
          <a:p>
            <a:pPr marL="0" indent="0">
              <a:buNone/>
            </a:pPr>
            <a:r>
              <a:rPr lang="uk-UA" sz="1100" dirty="0"/>
              <a:t>26 травня 1896 року, у м. Скала (нині </a:t>
            </a:r>
            <a:r>
              <a:rPr lang="uk-UA" sz="1100" dirty="0" err="1"/>
              <a:t>смт</a:t>
            </a:r>
            <a:r>
              <a:rPr lang="uk-UA" sz="1100" dirty="0"/>
              <a:t> Скала-Подільська) Михайло Грушевський вінчається з Марією </a:t>
            </a:r>
            <a:r>
              <a:rPr lang="uk-UA" sz="1100" dirty="0" err="1"/>
              <a:t>Вояківською</a:t>
            </a:r>
            <a:r>
              <a:rPr lang="uk-UA" sz="1100" dirty="0"/>
              <a:t>.</a:t>
            </a:r>
          </a:p>
          <a:p>
            <a:pPr marL="0" indent="0">
              <a:buNone/>
            </a:pPr>
            <a:r>
              <a:rPr lang="uk-UA" sz="1100" dirty="0"/>
              <a:t>Протягом 1897–1898 років, Михайло Грушевський пише І том своє </a:t>
            </a:r>
            <a:r>
              <a:rPr lang="uk-UA" sz="1100" dirty="0" err="1"/>
              <a:t>фундаметальної</a:t>
            </a:r>
            <a:r>
              <a:rPr lang="uk-UA" sz="1100" dirty="0"/>
              <a:t> праці — «Історія </a:t>
            </a:r>
            <a:r>
              <a:rPr lang="uk-UA" sz="1100" dirty="0" err="1"/>
              <a:t>України-Руси</a:t>
            </a:r>
            <a:r>
              <a:rPr lang="uk-UA" sz="1100" dirty="0"/>
              <a:t>», і вже наприкінці 1898 року, ця робота була надрукована у Львові. Незабаром Грушевський видає ще два томи своєї праці. Ця робота була щиро прийнята в Галичині, проте </a:t>
            </a:r>
            <a:r>
              <a:rPr lang="uk-UA" sz="1100" dirty="0" err="1"/>
              <a:t>забороненна</a:t>
            </a:r>
            <a:r>
              <a:rPr lang="uk-UA" sz="1100" dirty="0"/>
              <a:t> російським урядом.</a:t>
            </a:r>
          </a:p>
          <a:p>
            <a:pPr marL="0" indent="0">
              <a:buNone/>
            </a:pPr>
            <a:r>
              <a:rPr lang="uk-UA" sz="1100" dirty="0"/>
              <a:t>Перебуваючи на Галичині, Грушевський намагався триматися осторонь від політики, проте 1899 року він разом із Франком увійшов до Української національно-демократичної партії та очолив міське відділення. Але незабаром, через небажання відлучатись від наукової роботи, вийшов із неї[3</a:t>
            </a:r>
            <a:r>
              <a:rPr lang="uk-UA" sz="1100" dirty="0" smtClean="0"/>
              <a:t>].</a:t>
            </a:r>
          </a:p>
          <a:p>
            <a:pPr marL="0" indent="0">
              <a:buNone/>
            </a:pPr>
            <a:r>
              <a:rPr lang="uk-UA" sz="1100" dirty="0" smtClean="0"/>
              <a:t>Для розвитку української літератури Грушевський разом з І.Франком заснував і видавав «Літературно-науковий </a:t>
            </a:r>
            <a:r>
              <a:rPr lang="uk-UA" sz="1100" dirty="0" err="1" smtClean="0"/>
              <a:t>вістник</a:t>
            </a:r>
            <a:r>
              <a:rPr lang="uk-UA" sz="1100" dirty="0" smtClean="0"/>
              <a:t>» (Львів, 1898–1905, Київ, 1905—07), був одним з організаторів Української видавничої спілки (1899).</a:t>
            </a:r>
          </a:p>
          <a:p>
            <a:pPr marL="0" indent="0">
              <a:buNone/>
            </a:pPr>
            <a:r>
              <a:rPr lang="uk-UA" sz="1100" dirty="0" smtClean="0"/>
              <a:t>В </a:t>
            </a:r>
            <a:r>
              <a:rPr lang="uk-UA" sz="1100" dirty="0"/>
              <a:t>1904 році Грушевський відкрив на власні кошти приватну вчительську семінарію </a:t>
            </a:r>
            <a:r>
              <a:rPr lang="uk-UA" sz="1100" dirty="0" smtClean="0"/>
              <a:t>в м</a:t>
            </a:r>
            <a:r>
              <a:rPr lang="uk-UA" sz="1100" dirty="0"/>
              <a:t>. Коломия[4].</a:t>
            </a:r>
          </a:p>
          <a:p>
            <a:pPr marL="0" indent="0">
              <a:buNone/>
            </a:pPr>
            <a:r>
              <a:rPr lang="uk-UA" sz="1100" dirty="0"/>
              <a:t>Восени 1905 року, Михайло Грушевський </a:t>
            </a:r>
            <a:r>
              <a:rPr lang="uk-UA" sz="1100" dirty="0" err="1"/>
              <a:t>виїзджає</a:t>
            </a:r>
            <a:r>
              <a:rPr lang="uk-UA" sz="1100" dirty="0"/>
              <a:t> на Україну, в цей час він відвідує Київ, Одесу та Харків.</a:t>
            </a:r>
          </a:p>
        </p:txBody>
      </p:sp>
      <p:pic>
        <p:nvPicPr>
          <p:cNvPr id="5122" name="Picture 2" descr="C:\Users\Юлия\Desktop\62731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0" y="267495"/>
            <a:ext cx="3240359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08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5800">
              <a:srgbClr val="FFFF00"/>
            </a:gs>
            <a:gs pos="0">
              <a:schemeClr val="bg1">
                <a:tint val="78000"/>
                <a:satMod val="220000"/>
              </a:schemeClr>
            </a:gs>
            <a:gs pos="100000">
              <a:srgbClr val="FFC000"/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526" y="123478"/>
            <a:ext cx="5207474" cy="502002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/>
              <a:t>31 березня 1916 вчена рада Львівського університету позбавила його посади професора. У вересні 1916 переїхав до Москви, де розгорнув активну громадсько-політичну діяльність. Відновив роботу московської філії Товариства українських поступовців, брав участь у роботі видавництва «</a:t>
            </a:r>
            <a:r>
              <a:rPr lang="uk-UA" dirty="0" err="1"/>
              <a:t>Украинская</a:t>
            </a:r>
            <a:r>
              <a:rPr lang="uk-UA" dirty="0"/>
              <a:t> </a:t>
            </a:r>
            <a:r>
              <a:rPr lang="uk-UA" dirty="0" err="1"/>
              <a:t>жизнь</a:t>
            </a:r>
            <a:r>
              <a:rPr lang="uk-UA" dirty="0"/>
              <a:t>». Прагнув об'єднати опозиційні українські сили. Продовжував наукову роботу, працював в архіві МЗС Росії, </a:t>
            </a:r>
            <a:r>
              <a:rPr lang="uk-UA" dirty="0" err="1"/>
              <a:t>Румянцевській</a:t>
            </a:r>
            <a:r>
              <a:rPr lang="uk-UA" dirty="0"/>
              <a:t> </a:t>
            </a:r>
            <a:r>
              <a:rPr lang="uk-UA" dirty="0" err="1"/>
              <a:t>бібліотеціці</a:t>
            </a:r>
            <a:r>
              <a:rPr lang="uk-UA" dirty="0"/>
              <a:t> (нині Російська державна бібліотека) над матеріалами до 8-го тому «Історії </a:t>
            </a:r>
            <a:r>
              <a:rPr lang="uk-UA" dirty="0" err="1"/>
              <a:t>України-Руси</a:t>
            </a:r>
            <a:r>
              <a:rPr lang="uk-UA" dirty="0"/>
              <a:t>»[4].</a:t>
            </a:r>
          </a:p>
          <a:p>
            <a:pPr marL="0" indent="0" algn="ctr">
              <a:buNone/>
            </a:pPr>
            <a:r>
              <a:rPr lang="uk-UA" dirty="0"/>
              <a:t>Волю йому принесла Лютнева революція у Петрограді.</a:t>
            </a:r>
          </a:p>
        </p:txBody>
      </p:sp>
      <p:pic>
        <p:nvPicPr>
          <p:cNvPr id="6146" name="Picture 2" descr="C:\Users\Юлия\Desktop\1267308534_50-hruszewski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7"/>
            <a:ext cx="3757014" cy="4777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5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981" y="627534"/>
            <a:ext cx="5644123" cy="4896544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uk-UA" dirty="0"/>
              <a:t>У березні 1919 емігрував до Чехословаччини. Жив у Празі, потім у Відні як представник закордонної делегації УПСР. Розгорнув широку публіцистичну й наукову діяльність.</a:t>
            </a:r>
          </a:p>
          <a:p>
            <a:pPr marL="36576" indent="0">
              <a:buNone/>
            </a:pPr>
            <a:r>
              <a:rPr lang="uk-UA" dirty="0"/>
              <a:t>Був одним із засновників громадської міжнародної організації — комітету незалежної України та заснував Український соціологічний інститут (УСІ; діяв спочатку в Празі, потім у Відні). В цей час Грушевський переглянув свої погляди з питань державного будівництва. Запропонував концепцію української національної </a:t>
            </a:r>
            <a:r>
              <a:rPr lang="uk-UA" dirty="0" err="1"/>
              <a:t>державиви-республіки</a:t>
            </a:r>
            <a:r>
              <a:rPr lang="uk-UA" dirty="0"/>
              <a:t> з безкласовим соціальним ладом («Початки громадянства. Генетична соціологія», 1921).[4]</a:t>
            </a:r>
          </a:p>
          <a:p>
            <a:pPr marL="36576" indent="0">
              <a:buNone/>
            </a:pPr>
            <a:r>
              <a:rPr lang="uk-UA" dirty="0"/>
              <a:t>25 серпня 1921 року повідомлялося про розкол у таборі Українських лівих есерів за кордоном та створення двох групи, які включили кожна-одну з партій: на чолі з М. Грушевським у Відні та на чолі з М. Шаповалом — у Празі.</a:t>
            </a:r>
          </a:p>
          <a:p>
            <a:pPr marL="36576" indent="0">
              <a:buNone/>
            </a:pPr>
            <a:r>
              <a:rPr lang="uk-UA" dirty="0"/>
              <a:t>4 вересня 1921 в харківській газеті «Вперед» повідомлялося, ЦК Української партії соціалістів-революціонерів (УПСР) виключив Грушевського з рядів партії, заявивши, що його виїзд до УСРР став зрадою партії, оскільки Грушевський не погодився з рішенням про рееміграцію з ЦК УПСР. [1]</a:t>
            </a:r>
          </a:p>
          <a:p>
            <a:pPr marL="36576" indent="0">
              <a:buNone/>
            </a:pPr>
            <a:r>
              <a:rPr lang="uk-UA" dirty="0"/>
              <a:t>На еміграції Грушевський проводив роботу над великим науковим проектом — багатотомною «Історією української літератури». Перші томи цієї роботи були надруковані в 1923 р., останній, 6-й том, лишився в рукописі і був надрукований тільки у 1995 році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64554"/>
            <a:ext cx="7467600" cy="857250"/>
          </a:xfrm>
        </p:spPr>
        <p:txBody>
          <a:bodyPr/>
          <a:lstStyle/>
          <a:p>
            <a:r>
              <a:rPr lang="uk-UA" dirty="0" smtClean="0"/>
              <a:t>Еміграція</a:t>
            </a:r>
            <a:endParaRPr lang="uk-UA" dirty="0"/>
          </a:p>
        </p:txBody>
      </p:sp>
      <p:pic>
        <p:nvPicPr>
          <p:cNvPr id="7170" name="Picture 2" descr="C:\Users\Юлия\Desktop\315px-802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58" y="195486"/>
            <a:ext cx="3334179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4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995038" y="555526"/>
            <a:ext cx="6148962" cy="48245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1923 року був обраний академіком ВУАН. У березні 1924 року із сім'єю приїхав до Києва. Працював професором історії в Київському державному університеті. Був обраний академіком Всеукраїнської академії наук, керівником історико-філологічного відділу. Очолював археографічну комісію ВУАН, метою існування якої було створення наукового опису видань, надрукованих на території етнографічної України в </a:t>
            </a:r>
            <a:r>
              <a:rPr lang="en-US" dirty="0"/>
              <a:t>XVI–XVIII </a:t>
            </a:r>
            <a:r>
              <a:rPr lang="uk-UA" dirty="0"/>
              <a:t>століттях. При цій комісії у зв'язку з 350-річчям друкованої справи в Україні був створений комітет, секретарем якого був призначений В. </a:t>
            </a:r>
            <a:r>
              <a:rPr lang="uk-UA" dirty="0" err="1"/>
              <a:t>Барвінок.Через</a:t>
            </a:r>
            <a:r>
              <a:rPr lang="uk-UA" dirty="0"/>
              <a:t> шість років його обрали дійсним членом Академії наук СРСР. У 1924–1931 роках очолював історичні установи ВУАН.</a:t>
            </a:r>
          </a:p>
          <a:p>
            <a:pPr marL="0" indent="0">
              <a:buNone/>
            </a:pPr>
            <a:r>
              <a:rPr lang="uk-UA" dirty="0"/>
              <a:t>14 квітня 1926 політбюро ЦК КП(б)У в постанові «Про Українську академію наук» висловилося за можливість підтримати кандидатуру Грушевського на посаду президента ВУАН. 3 жовтня 1926 відбулося урочисте вшанування Грушевського у зв'язку з 60-літтям від дня народження та 40-літтям наукової діяльності. 12 січня 1929 загальні збори АН СРСР обрали Грушевського дійсним членом. 25 квітня 1929 на засіданні загальних зборів АН СРСР Грушевський поставив питання про потребу створення в її складі Інституту української історії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194" name="Picture 2" descr="C:\Users\Юлия\Desktop\hrushevsk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843559"/>
            <a:ext cx="2933126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4" y="-225204"/>
            <a:ext cx="792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Грушевський-академік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8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4000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36562"/>
            <a:ext cx="7772400" cy="857250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 роки життя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7534"/>
            <a:ext cx="5976664" cy="523834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uk-UA" dirty="0"/>
              <a:t>Від 1931 року змушений був жити в Москві. У січні 1934 року Володимир </a:t>
            </a:r>
            <a:r>
              <a:rPr lang="uk-UA" dirty="0" err="1"/>
              <a:t>Затонський</a:t>
            </a:r>
            <a:r>
              <a:rPr lang="uk-UA" dirty="0"/>
              <a:t> виступив на сесії ВУАН, зробивши основний акцент на критиці академіка Грушевського. Близькість до російських кадетів, орієнтація на німецький імперіалізм у боротьбі з «навалою більшовизму», звинувачення у дворушництві, сумнівність наукової порядності — далеко не повний перелік «гріхів», які посипалися на вченого.</a:t>
            </a:r>
          </a:p>
          <a:p>
            <a:pPr marL="0" indent="0" algn="ctr">
              <a:buNone/>
            </a:pPr>
            <a:r>
              <a:rPr lang="uk-UA" dirty="0" smtClean="0"/>
              <a:t>23 </a:t>
            </a:r>
            <a:r>
              <a:rPr lang="uk-UA" dirty="0"/>
              <a:t>березня 1931 року Грушевського заарештували як «керівника Українського націоналістичного центру», вигаданого чекістами. Коли він відмовився визнавати ті «свідчення», які з нього «вибили» слідчі погрозами ув'язнити його доньку Катерину, 5 січня 1933 року справу екс-голови Центральної Ради закрили зі зловісним, водночас, поясненням-вердиктом — з огляду на його… смерть.</a:t>
            </a:r>
          </a:p>
          <a:p>
            <a:pPr marL="0" indent="0" algn="ctr">
              <a:buNone/>
            </a:pPr>
            <a:r>
              <a:rPr lang="uk-UA" dirty="0"/>
              <a:t>І все ж не виконали цього вироку одразу ж, а </a:t>
            </a:r>
            <a:r>
              <a:rPr lang="uk-UA" dirty="0" err="1"/>
              <a:t>відтермінували</a:t>
            </a:r>
            <a:r>
              <a:rPr lang="uk-UA" dirty="0"/>
              <a:t> його до 25 листопада 1934 року, коли Грушевський справді помер у Кисловодську від сепсису через три дні після операції з видалення фурункула. Операцію цю провів головний лікар місцевої лікарні, котрий хірургом… не був. А перед цим він відмовив Грушевському в проханні бути прооперованим його давнім і перевіреним другом…[6] Наприкінці 1934 року Грушевський відпочивав у одному з кисловодських санаторіїв і несподівано захворів на карбункул. Втрутилися хірурги. Однак хвороба тільки посилилася, оскільки лікування було некваліфіковане. 25 листопада о другій годині дня зупинилось серце Грушевського.</a:t>
            </a:r>
          </a:p>
        </p:txBody>
      </p:sp>
      <p:pic>
        <p:nvPicPr>
          <p:cNvPr id="1026" name="Picture 2" descr="C:\Users\Юлия\Desktop\%D0%A4%D0%B0%D0%B9%D0%BBM-hrushevskyi-gr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9" y="555526"/>
            <a:ext cx="2433645" cy="3098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9845" y="365391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Могила </a:t>
            </a:r>
            <a:r>
              <a:rPr lang="ru-RU" b="1" dirty="0" err="1"/>
              <a:t>Грушевського</a:t>
            </a:r>
            <a:r>
              <a:rPr lang="ru-RU" b="1" dirty="0"/>
              <a:t> на Байковому </a:t>
            </a:r>
            <a:r>
              <a:rPr lang="ru-RU" b="1" dirty="0" err="1"/>
              <a:t>цвинтарі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2247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Ясность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стин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</TotalTime>
  <Words>1396</Words>
  <Application>Microsoft Office PowerPoint</Application>
  <PresentationFormat>Экран (16:9)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Ясность</vt:lpstr>
      <vt:lpstr>Яркая</vt:lpstr>
      <vt:lpstr>Эркер</vt:lpstr>
      <vt:lpstr>Углы</vt:lpstr>
      <vt:lpstr>Трек</vt:lpstr>
      <vt:lpstr>Техническая</vt:lpstr>
      <vt:lpstr>Твердый переплет</vt:lpstr>
      <vt:lpstr>Справедливость</vt:lpstr>
      <vt:lpstr>Остин</vt:lpstr>
      <vt:lpstr>Волна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Еміграція</vt:lpstr>
      <vt:lpstr>Презентация PowerPoint</vt:lpstr>
      <vt:lpstr>Останні роки життя</vt:lpstr>
      <vt:lpstr>Вшанування пам’яті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10</cp:revision>
  <dcterms:created xsi:type="dcterms:W3CDTF">2013-03-19T17:15:36Z</dcterms:created>
  <dcterms:modified xsi:type="dcterms:W3CDTF">2013-03-20T03:02:28Z</dcterms:modified>
</cp:coreProperties>
</file>