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706" autoAdjust="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EAC900D-8CFD-4A82-B3C2-C53CB88717C5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CEBEE6B-2D71-4D49-949C-A3E3618697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900D-8CFD-4A82-B3C2-C53CB88717C5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EE6B-2D71-4D49-949C-A3E3618697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900D-8CFD-4A82-B3C2-C53CB88717C5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EE6B-2D71-4D49-949C-A3E3618697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900D-8CFD-4A82-B3C2-C53CB88717C5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EE6B-2D71-4D49-949C-A3E3618697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900D-8CFD-4A82-B3C2-C53CB88717C5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EE6B-2D71-4D49-949C-A3E3618697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900D-8CFD-4A82-B3C2-C53CB88717C5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EE6B-2D71-4D49-949C-A3E3618697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AC900D-8CFD-4A82-B3C2-C53CB88717C5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EBEE6B-2D71-4D49-949C-A3E3618697DD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EAC900D-8CFD-4A82-B3C2-C53CB88717C5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CEBEE6B-2D71-4D49-949C-A3E3618697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900D-8CFD-4A82-B3C2-C53CB88717C5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EE6B-2D71-4D49-949C-A3E3618697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900D-8CFD-4A82-B3C2-C53CB88717C5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EE6B-2D71-4D49-949C-A3E3618697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900D-8CFD-4A82-B3C2-C53CB88717C5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EE6B-2D71-4D49-949C-A3E3618697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EAC900D-8CFD-4A82-B3C2-C53CB88717C5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CEBEE6B-2D71-4D49-949C-A3E3618697D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Українська культура у </a:t>
            </a:r>
            <a:r>
              <a:rPr lang="en-US" dirty="0" smtClean="0"/>
              <a:t>II </a:t>
            </a:r>
            <a:r>
              <a:rPr lang="ru-RU" dirty="0" smtClean="0"/>
              <a:t>пол</a:t>
            </a:r>
            <a:r>
              <a:rPr lang="uk-UA" dirty="0" err="1" smtClean="0"/>
              <a:t>овині</a:t>
            </a:r>
            <a:r>
              <a:rPr lang="uk-UA" dirty="0" smtClean="0"/>
              <a:t> 40-х та на початку 50-х років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uk-UA" sz="1800" dirty="0" err="1" smtClean="0"/>
              <a:t>Корєшкова</a:t>
            </a:r>
            <a:r>
              <a:rPr lang="uk-UA" sz="1800" dirty="0" smtClean="0"/>
              <a:t> А. В.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57686" y="785794"/>
            <a:ext cx="4379090" cy="428628"/>
          </a:xfrm>
        </p:spPr>
        <p:txBody>
          <a:bodyPr/>
          <a:lstStyle/>
          <a:p>
            <a:pPr algn="ctr"/>
            <a:r>
              <a:rPr lang="uk-UA" dirty="0" smtClean="0"/>
              <a:t>Умови розвитку культури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357686" y="1357298"/>
            <a:ext cx="4379090" cy="5271149"/>
          </a:xfrm>
        </p:spPr>
        <p:txBody>
          <a:bodyPr>
            <a:normAutofit/>
          </a:bodyPr>
          <a:lstStyle/>
          <a:p>
            <a:r>
              <a:rPr lang="uk-UA" sz="2000" b="1" dirty="0" smtClean="0"/>
              <a:t>Відбудова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важкий стан закладів освіти;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рух </a:t>
            </a:r>
            <a:r>
              <a:rPr lang="uk-UA" sz="2000" dirty="0" smtClean="0"/>
              <a:t>за </a:t>
            </a:r>
            <a:r>
              <a:rPr lang="uk-UA" sz="2000" dirty="0" smtClean="0"/>
              <a:t>відбудову;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ремонт </a:t>
            </a:r>
            <a:r>
              <a:rPr lang="uk-UA" sz="2000" dirty="0" smtClean="0"/>
              <a:t>шкіл власними </a:t>
            </a:r>
            <a:r>
              <a:rPr lang="uk-UA" sz="2000" dirty="0" smtClean="0"/>
              <a:t>силами;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 err="1" smtClean="0"/>
              <a:t>перехід</a:t>
            </a:r>
            <a:r>
              <a:rPr lang="ru-RU" sz="2000" dirty="0" smtClean="0"/>
              <a:t> </a:t>
            </a:r>
            <a:r>
              <a:rPr lang="ru-RU" sz="2000" dirty="0" smtClean="0"/>
              <a:t>до </a:t>
            </a:r>
            <a:r>
              <a:rPr lang="ru-RU" sz="2000" dirty="0" err="1" smtClean="0"/>
              <a:t>обов'язкової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семирічної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освіти</a:t>
            </a:r>
            <a:r>
              <a:rPr lang="ru-RU" sz="20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підготовка </a:t>
            </a:r>
            <a:r>
              <a:rPr lang="uk-UA" sz="2000" dirty="0" smtClean="0"/>
              <a:t>технічних </a:t>
            </a:r>
            <a:r>
              <a:rPr lang="uk-UA" sz="2000" dirty="0" smtClean="0"/>
              <a:t>кадрів;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відкрилися 3 кіностудії.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uk-UA" sz="2000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00034" y="1285860"/>
            <a:ext cx="3633782" cy="556241"/>
          </a:xfrm>
        </p:spPr>
        <p:txBody>
          <a:bodyPr>
            <a:normAutofit fontScale="47500" lnSpcReduction="20000"/>
          </a:bodyPr>
          <a:lstStyle/>
          <a:p>
            <a:r>
              <a:rPr lang="ru-RU" dirty="0" err="1" smtClean="0"/>
              <a:t>Кам’янець-Подільська</a:t>
            </a:r>
            <a:r>
              <a:rPr lang="ru-RU" dirty="0" smtClean="0"/>
              <a:t> Перша </a:t>
            </a:r>
            <a:r>
              <a:rPr lang="ru-RU" dirty="0" err="1" smtClean="0"/>
              <a:t>російська</a:t>
            </a:r>
            <a:r>
              <a:rPr lang="ru-RU" dirty="0" smtClean="0"/>
              <a:t> </a:t>
            </a:r>
            <a:r>
              <a:rPr lang="ru-RU" dirty="0" err="1" smtClean="0"/>
              <a:t>чоловіча</a:t>
            </a:r>
            <a:r>
              <a:rPr lang="ru-RU" dirty="0" smtClean="0"/>
              <a:t> </a:t>
            </a:r>
            <a:r>
              <a:rPr lang="ru-RU" dirty="0" err="1" smtClean="0"/>
              <a:t>гімназія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857364"/>
            <a:ext cx="4194172" cy="370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785794"/>
            <a:ext cx="4454850" cy="398204"/>
          </a:xfrm>
        </p:spPr>
        <p:txBody>
          <a:bodyPr/>
          <a:lstStyle/>
          <a:p>
            <a:pPr algn="ctr"/>
            <a:r>
              <a:rPr lang="uk-UA" dirty="0" smtClean="0"/>
              <a:t>Умови розвитку культури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14810" y="1285860"/>
            <a:ext cx="4521966" cy="5342587"/>
          </a:xfrm>
        </p:spPr>
        <p:txBody>
          <a:bodyPr>
            <a:normAutofit/>
          </a:bodyPr>
          <a:lstStyle/>
          <a:p>
            <a:r>
              <a:rPr lang="uk-UA" sz="2000" b="1" dirty="0" smtClean="0"/>
              <a:t>Радянізація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</a:t>
            </a:r>
            <a:r>
              <a:rPr lang="ru-RU" sz="2000" dirty="0" err="1" smtClean="0"/>
              <a:t>відірваність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школи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проблем </a:t>
            </a:r>
            <a:r>
              <a:rPr lang="ru-RU" sz="2000" dirty="0" err="1" smtClean="0"/>
              <a:t>національного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виховання</a:t>
            </a:r>
            <a:r>
              <a:rPr lang="ru-RU" sz="20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більшість шкіл буди російськомовними;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</a:t>
            </a:r>
            <a:r>
              <a:rPr lang="uk-UA" sz="2000" dirty="0" err="1" smtClean="0"/>
              <a:t>лисенківщина</a:t>
            </a:r>
            <a:r>
              <a:rPr lang="uk-UA" sz="20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</a:t>
            </a:r>
            <a:r>
              <a:rPr lang="uk-UA" sz="2000" dirty="0" err="1" smtClean="0"/>
              <a:t>нігелізм</a:t>
            </a:r>
            <a:r>
              <a:rPr lang="uk-UA" sz="2000" dirty="0" smtClean="0"/>
              <a:t> щодо теорій генетики.</a:t>
            </a:r>
          </a:p>
          <a:p>
            <a:pPr>
              <a:buFont typeface="Arial" pitchFamily="34" charset="0"/>
              <a:buChar char="•"/>
            </a:pP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14282" y="5500702"/>
            <a:ext cx="3919534" cy="413365"/>
          </a:xfrm>
        </p:spPr>
        <p:txBody>
          <a:bodyPr>
            <a:normAutofit fontScale="40000" lnSpcReduction="20000"/>
          </a:bodyPr>
          <a:lstStyle/>
          <a:p>
            <a:r>
              <a:rPr lang="uk-UA" dirty="0" smtClean="0"/>
              <a:t>Радянський біолог, агроном Т. Д. Лисенко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3000396" cy="394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714356"/>
            <a:ext cx="4950594" cy="571504"/>
          </a:xfrm>
        </p:spPr>
        <p:txBody>
          <a:bodyPr/>
          <a:lstStyle/>
          <a:p>
            <a:pPr algn="ctr"/>
            <a:r>
              <a:rPr lang="uk-UA" dirty="0" smtClean="0"/>
              <a:t>Умови розвитку культури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786182" y="1428736"/>
            <a:ext cx="4950594" cy="5199711"/>
          </a:xfrm>
        </p:spPr>
        <p:txBody>
          <a:bodyPr>
            <a:normAutofit/>
          </a:bodyPr>
          <a:lstStyle/>
          <a:p>
            <a:r>
              <a:rPr lang="uk-UA" sz="2000" b="1" dirty="0" smtClean="0"/>
              <a:t>Ідеологічний тиск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</a:t>
            </a:r>
            <a:r>
              <a:rPr lang="uk-UA" sz="2000" dirty="0" smtClean="0"/>
              <a:t>лише твори, що затверджувалися партією могли бути прийняті до друку;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</a:t>
            </a:r>
            <a:r>
              <a:rPr lang="uk-UA" sz="2000" dirty="0" smtClean="0"/>
              <a:t>ідеологічно </a:t>
            </a:r>
            <a:r>
              <a:rPr lang="uk-UA" sz="2000" dirty="0" err="1" smtClean="0"/>
              <a:t>“правильні”</a:t>
            </a:r>
            <a:r>
              <a:rPr lang="uk-UA" sz="2000" dirty="0" smtClean="0"/>
              <a:t> витвори мистецтва;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</a:t>
            </a:r>
            <a:r>
              <a:rPr lang="uk-UA" sz="2000" dirty="0" smtClean="0"/>
              <a:t>догматизм;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</a:t>
            </a:r>
            <a:r>
              <a:rPr lang="uk-UA" sz="2000" dirty="0" err="1" smtClean="0"/>
              <a:t>суб</a:t>
            </a:r>
            <a:r>
              <a:rPr lang="en-US" sz="2000" dirty="0" smtClean="0"/>
              <a:t>’</a:t>
            </a:r>
            <a:r>
              <a:rPr lang="uk-UA" sz="2000" dirty="0" err="1" smtClean="0"/>
              <a:t>єктивізм</a:t>
            </a:r>
            <a:r>
              <a:rPr lang="uk-UA" sz="20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</a:t>
            </a:r>
            <a:r>
              <a:rPr lang="uk-UA" sz="2000" dirty="0" smtClean="0"/>
              <a:t>тоталітаризм радянської влади.</a:t>
            </a:r>
          </a:p>
          <a:p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14282" y="5500702"/>
            <a:ext cx="3490906" cy="438135"/>
          </a:xfrm>
        </p:spPr>
        <p:txBody>
          <a:bodyPr>
            <a:normAutofit fontScale="40000" lnSpcReduction="20000"/>
          </a:bodyPr>
          <a:lstStyle/>
          <a:p>
            <a:r>
              <a:rPr lang="uk-UA" dirty="0" smtClean="0"/>
              <a:t>Карл Маркс, основоположник радянської ідеології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341075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57158" y="785794"/>
            <a:ext cx="3383280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Освіта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357158" y="1214422"/>
            <a:ext cx="3383280" cy="526066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1600" dirty="0" err="1" smtClean="0"/>
              <a:t>перехід</a:t>
            </a:r>
            <a:r>
              <a:rPr lang="ru-RU" sz="1600" dirty="0" smtClean="0"/>
              <a:t> </a:t>
            </a:r>
            <a:r>
              <a:rPr lang="ru-RU" sz="1600" dirty="0" smtClean="0"/>
              <a:t>до </a:t>
            </a:r>
            <a:r>
              <a:rPr lang="ru-RU" sz="1600" dirty="0" err="1" smtClean="0"/>
              <a:t>обов'язкової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семирічної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освіти</a:t>
            </a:r>
            <a:r>
              <a:rPr lang="ru-RU" sz="16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uk-UA" sz="1600" dirty="0" smtClean="0"/>
              <a:t> руйнація шкіл війною;</a:t>
            </a:r>
          </a:p>
          <a:p>
            <a:pPr>
              <a:buFont typeface="Arial" pitchFamily="34" charset="0"/>
              <a:buChar char="•"/>
            </a:pPr>
            <a:r>
              <a:rPr lang="uk-UA" sz="1600" dirty="0" smtClean="0"/>
              <a:t> </a:t>
            </a:r>
            <a:r>
              <a:rPr lang="uk-UA" sz="1600" dirty="0" smtClean="0"/>
              <a:t>дефіцит фінансування;</a:t>
            </a:r>
          </a:p>
          <a:p>
            <a:pPr>
              <a:buFont typeface="Arial" pitchFamily="34" charset="0"/>
              <a:buChar char="•"/>
            </a:pPr>
            <a:r>
              <a:rPr lang="uk-UA" sz="1600" dirty="0" smtClean="0"/>
              <a:t> </a:t>
            </a:r>
            <a:r>
              <a:rPr lang="uk-UA" sz="1600" dirty="0" smtClean="0"/>
              <a:t>метод народної будови;</a:t>
            </a:r>
          </a:p>
          <a:p>
            <a:pPr>
              <a:buFont typeface="Arial" pitchFamily="34" charset="0"/>
              <a:buChar char="•"/>
            </a:pPr>
            <a:r>
              <a:rPr lang="uk-UA" sz="1600" dirty="0" smtClean="0"/>
              <a:t> </a:t>
            </a:r>
            <a:r>
              <a:rPr lang="uk-UA" sz="1600" dirty="0" smtClean="0"/>
              <a:t>зростання кількості школярів;</a:t>
            </a:r>
          </a:p>
          <a:p>
            <a:pPr>
              <a:buFont typeface="Arial" pitchFamily="34" charset="0"/>
              <a:buChar char="•"/>
            </a:pPr>
            <a:r>
              <a:rPr lang="uk-UA" sz="1600" dirty="0" smtClean="0"/>
              <a:t> </a:t>
            </a:r>
            <a:r>
              <a:rPr lang="uk-UA" sz="1600" dirty="0" smtClean="0"/>
              <a:t>дефіцит викладачів;</a:t>
            </a:r>
          </a:p>
          <a:p>
            <a:pPr>
              <a:buFont typeface="Arial" pitchFamily="34" charset="0"/>
              <a:buChar char="•"/>
            </a:pPr>
            <a:r>
              <a:rPr lang="uk-UA" sz="1600" dirty="0" smtClean="0"/>
              <a:t> </a:t>
            </a:r>
            <a:r>
              <a:rPr lang="uk-UA" sz="1600" dirty="0" smtClean="0"/>
              <a:t>русифікація;</a:t>
            </a:r>
          </a:p>
          <a:p>
            <a:pPr>
              <a:buFont typeface="Arial" pitchFamily="34" charset="0"/>
              <a:buChar char="•"/>
            </a:pPr>
            <a:r>
              <a:rPr lang="uk-UA" sz="1600" dirty="0" smtClean="0"/>
              <a:t> </a:t>
            </a:r>
            <a:r>
              <a:rPr lang="uk-UA" sz="1600" dirty="0" smtClean="0"/>
              <a:t>ідеологізація;</a:t>
            </a:r>
          </a:p>
          <a:p>
            <a:pPr>
              <a:buFont typeface="Arial" pitchFamily="34" charset="0"/>
              <a:buChar char="•"/>
            </a:pPr>
            <a:r>
              <a:rPr lang="uk-UA" sz="1600" dirty="0" smtClean="0"/>
              <a:t> </a:t>
            </a:r>
            <a:r>
              <a:rPr lang="uk-UA" sz="1600" dirty="0" smtClean="0"/>
              <a:t>вечірні та заочні робочі школи;</a:t>
            </a:r>
          </a:p>
          <a:p>
            <a:pPr>
              <a:buFont typeface="Arial" pitchFamily="34" charset="0"/>
              <a:buChar char="•"/>
            </a:pPr>
            <a:r>
              <a:rPr lang="uk-UA" sz="1600" dirty="0" smtClean="0"/>
              <a:t> </a:t>
            </a:r>
            <a:r>
              <a:rPr lang="uk-UA" sz="1600" dirty="0" smtClean="0"/>
              <a:t>лікнеп у Зх. Україні;</a:t>
            </a:r>
          </a:p>
          <a:p>
            <a:pPr>
              <a:buFont typeface="Arial" pitchFamily="34" charset="0"/>
              <a:buChar char="•"/>
            </a:pPr>
            <a:r>
              <a:rPr lang="uk-UA" sz="1600" dirty="0" smtClean="0"/>
              <a:t> </a:t>
            </a:r>
            <a:r>
              <a:rPr lang="uk-UA" sz="1600" dirty="0" smtClean="0"/>
              <a:t>відбудова ВНЗ;</a:t>
            </a:r>
          </a:p>
          <a:p>
            <a:pPr>
              <a:buFont typeface="Arial" pitchFamily="34" charset="0"/>
              <a:buChar char="•"/>
            </a:pPr>
            <a:r>
              <a:rPr lang="uk-UA" sz="1600" dirty="0" smtClean="0"/>
              <a:t> </a:t>
            </a:r>
            <a:r>
              <a:rPr lang="uk-UA" sz="1600" dirty="0" smtClean="0"/>
              <a:t>вплив НТР;</a:t>
            </a:r>
          </a:p>
          <a:p>
            <a:pPr>
              <a:buFont typeface="Arial" pitchFamily="34" charset="0"/>
              <a:buChar char="•"/>
            </a:pPr>
            <a:r>
              <a:rPr lang="uk-UA" sz="1600" dirty="0" smtClean="0"/>
              <a:t>Наукові фахівці зі Сх. України буд змушені працювати в Зх. Україні.</a:t>
            </a:r>
            <a:endParaRPr lang="ru-RU" sz="16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429124" y="4572008"/>
            <a:ext cx="4071966" cy="928694"/>
          </a:xfrm>
        </p:spPr>
        <p:txBody>
          <a:bodyPr>
            <a:normAutofit/>
          </a:bodyPr>
          <a:lstStyle/>
          <a:p>
            <a:r>
              <a:rPr lang="uk-UA" sz="1600" dirty="0" smtClean="0"/>
              <a:t>Львівський університет ім. І. Франка</a:t>
            </a:r>
            <a:endParaRPr lang="ru-RU" sz="1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500174"/>
            <a:ext cx="4762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785794"/>
            <a:ext cx="4807718" cy="357190"/>
          </a:xfrm>
        </p:spPr>
        <p:txBody>
          <a:bodyPr>
            <a:noAutofit/>
          </a:bodyPr>
          <a:lstStyle/>
          <a:p>
            <a:pPr algn="ctr"/>
            <a:r>
              <a:rPr lang="uk-UA" sz="2000" dirty="0" smtClean="0"/>
              <a:t>Наука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29058" y="1428736"/>
            <a:ext cx="4807718" cy="519971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 </a:t>
            </a:r>
            <a:r>
              <a:rPr lang="uk-UA" sz="2000" dirty="0" smtClean="0"/>
              <a:t>розвиток хімічної, нафтопереробної, газової, енергетичної галузей;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гонитва за валовими </a:t>
            </a:r>
            <a:r>
              <a:rPr lang="uk-UA" sz="2000" dirty="0" smtClean="0"/>
              <a:t>показниками;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</a:t>
            </a:r>
            <a:r>
              <a:rPr lang="uk-UA" sz="2000" dirty="0" smtClean="0"/>
              <a:t>екстенсивний розвиток;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 кількість учених </a:t>
            </a:r>
            <a:r>
              <a:rPr lang="uk-UA" sz="2000" dirty="0" smtClean="0"/>
              <a:t>збільшилась;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</a:t>
            </a:r>
            <a:r>
              <a:rPr lang="uk-UA" sz="2000" dirty="0" smtClean="0"/>
              <a:t>відкрилось </a:t>
            </a:r>
            <a:r>
              <a:rPr lang="ru-RU" sz="2000" dirty="0" smtClean="0"/>
              <a:t>36 </a:t>
            </a:r>
            <a:r>
              <a:rPr lang="ru-RU" sz="2000" dirty="0" err="1" smtClean="0"/>
              <a:t>науково-дослідних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інститутів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19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наукових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установ</a:t>
            </a:r>
            <a:r>
              <a:rPr lang="ru-RU" sz="20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</a:t>
            </a:r>
            <a:r>
              <a:rPr lang="uk-UA" sz="2000" dirty="0" smtClean="0"/>
              <a:t>запуск першого штучного супутника Землі;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</a:t>
            </a:r>
            <a:r>
              <a:rPr lang="uk-UA" sz="2000" dirty="0" smtClean="0"/>
              <a:t>політ в космос </a:t>
            </a:r>
            <a:r>
              <a:rPr lang="uk-UA" sz="2000" dirty="0" smtClean="0"/>
              <a:t>першої людини - Ю. </a:t>
            </a:r>
            <a:r>
              <a:rPr lang="uk-UA" sz="2000" dirty="0" smtClean="0"/>
              <a:t>Гагаріна.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00034" y="1928802"/>
            <a:ext cx="3205154" cy="428628"/>
          </a:xfrm>
        </p:spPr>
        <p:txBody>
          <a:bodyPr>
            <a:normAutofit lnSpcReduction="10000"/>
          </a:bodyPr>
          <a:lstStyle/>
          <a:p>
            <a:r>
              <a:rPr lang="uk-UA" sz="2400" dirty="0" smtClean="0"/>
              <a:t>Ю. Гагарін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643182"/>
            <a:ext cx="328614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612518"/>
          </a:xfrm>
        </p:spPr>
        <p:txBody>
          <a:bodyPr/>
          <a:lstStyle/>
          <a:p>
            <a:pPr algn="ctr"/>
            <a:r>
              <a:rPr lang="uk-UA" dirty="0" smtClean="0"/>
              <a:t>Архітектура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uk-UA" sz="2000" dirty="0" smtClean="0"/>
              <a:t> </a:t>
            </a:r>
            <a:r>
              <a:rPr lang="ru-RU" sz="2000" dirty="0" err="1" smtClean="0"/>
              <a:t>відкриття</a:t>
            </a:r>
            <a:r>
              <a:rPr lang="ru-RU" sz="2000" dirty="0" smtClean="0"/>
              <a:t> 24 </a:t>
            </a:r>
            <a:r>
              <a:rPr lang="ru-RU" sz="2000" dirty="0" err="1" smtClean="0"/>
              <a:t>квітня</a:t>
            </a:r>
            <a:r>
              <a:rPr lang="ru-RU" sz="2000" dirty="0" smtClean="0"/>
              <a:t> 1949 </a:t>
            </a:r>
            <a:r>
              <a:rPr lang="ru-RU" sz="2000" dirty="0" err="1" smtClean="0"/>
              <a:t>р</a:t>
            </a:r>
            <a:r>
              <a:rPr lang="ru-RU" sz="2000" dirty="0" smtClean="0"/>
              <a:t> в </a:t>
            </a:r>
            <a:r>
              <a:rPr lang="ru-RU" sz="2000" dirty="0" err="1" smtClean="0"/>
              <a:t>Києві</a:t>
            </a:r>
            <a:r>
              <a:rPr lang="ru-RU" sz="2000" dirty="0" smtClean="0"/>
              <a:t> </a:t>
            </a:r>
            <a:r>
              <a:rPr lang="ru-RU" sz="2000" dirty="0" err="1" smtClean="0"/>
              <a:t>літературно</a:t>
            </a:r>
            <a:r>
              <a:rPr lang="ru-RU" sz="2000" dirty="0" smtClean="0"/>
              <a:t>- </a:t>
            </a:r>
            <a:r>
              <a:rPr lang="ru-RU" sz="2000" dirty="0" err="1" smtClean="0"/>
              <a:t>художнього</a:t>
            </a:r>
            <a:r>
              <a:rPr lang="ru-RU" sz="2000" dirty="0" smtClean="0"/>
              <a:t> музею Тараса </a:t>
            </a:r>
            <a:r>
              <a:rPr lang="ru-RU" sz="2000" dirty="0" err="1" smtClean="0"/>
              <a:t>Шевченка</a:t>
            </a:r>
            <a:r>
              <a:rPr lang="ru-RU" sz="20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</a:t>
            </a:r>
            <a:r>
              <a:rPr lang="ru-RU" sz="2000" dirty="0" smtClean="0"/>
              <a:t>1 </a:t>
            </a:r>
            <a:r>
              <a:rPr lang="ru-RU" sz="2000" dirty="0" err="1" smtClean="0"/>
              <a:t>січня</a:t>
            </a:r>
            <a:r>
              <a:rPr lang="ru-RU" sz="2000" dirty="0" smtClean="0"/>
              <a:t> 1952 р. в </a:t>
            </a:r>
            <a:r>
              <a:rPr lang="ru-RU" sz="2000" dirty="0" err="1" smtClean="0"/>
              <a:t>Києві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відкрився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планетарій</a:t>
            </a:r>
            <a:r>
              <a:rPr lang="ru-RU" sz="20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</a:t>
            </a:r>
            <a:r>
              <a:rPr lang="ru-RU" sz="2000" dirty="0" smtClean="0"/>
              <a:t>початок </a:t>
            </a:r>
            <a:r>
              <a:rPr lang="ru-RU" sz="2000" dirty="0" err="1" smtClean="0"/>
              <a:t>роботи</a:t>
            </a:r>
            <a:r>
              <a:rPr lang="ru-RU" sz="2000" dirty="0" smtClean="0"/>
              <a:t> в </a:t>
            </a:r>
            <a:r>
              <a:rPr lang="ru-RU" sz="2000" dirty="0" err="1" smtClean="0"/>
              <a:t>столиці</a:t>
            </a:r>
            <a:r>
              <a:rPr lang="ru-RU" sz="2000" dirty="0" smtClean="0"/>
              <a:t> 7 листопада 1951 р. </a:t>
            </a:r>
            <a:r>
              <a:rPr lang="ru-RU" sz="2000" dirty="0" err="1" smtClean="0"/>
              <a:t>першого</a:t>
            </a:r>
            <a:r>
              <a:rPr lang="ru-RU" sz="2000" dirty="0" smtClean="0"/>
              <a:t> в </a:t>
            </a:r>
            <a:r>
              <a:rPr lang="ru-RU" sz="2000" dirty="0" err="1" smtClean="0"/>
              <a:t>Україні</a:t>
            </a:r>
            <a:r>
              <a:rPr lang="ru-RU" sz="2000" dirty="0" smtClean="0"/>
              <a:t> </a:t>
            </a:r>
            <a:r>
              <a:rPr lang="ru-RU" sz="2000" dirty="0" err="1" smtClean="0"/>
              <a:t>телевізійного</a:t>
            </a:r>
            <a:r>
              <a:rPr lang="ru-RU" sz="2000" dirty="0" smtClean="0"/>
              <a:t> </a:t>
            </a:r>
            <a:r>
              <a:rPr lang="ru-RU" sz="2000" dirty="0" smtClean="0"/>
              <a:t>центру;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42844" y="1428736"/>
            <a:ext cx="5102352" cy="642942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Національний</a:t>
            </a:r>
            <a:r>
              <a:rPr lang="ru-RU" dirty="0" smtClean="0"/>
              <a:t> музей </a:t>
            </a:r>
            <a:r>
              <a:rPr lang="ru-RU" dirty="0" err="1" smtClean="0"/>
              <a:t>Шевченка</a:t>
            </a:r>
            <a:r>
              <a:rPr lang="ru-RU" dirty="0" smtClean="0"/>
              <a:t> в </a:t>
            </a:r>
            <a:r>
              <a:rPr lang="ru-RU" dirty="0" err="1" smtClean="0"/>
              <a:t>Києві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428868"/>
            <a:ext cx="4572032" cy="306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4357718" cy="571504"/>
          </a:xfrm>
        </p:spPr>
        <p:txBody>
          <a:bodyPr/>
          <a:lstStyle/>
          <a:p>
            <a:pPr algn="ctr"/>
            <a:r>
              <a:rPr lang="uk-UA" dirty="0" smtClean="0"/>
              <a:t>Мистецтво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2910" y="1500174"/>
            <a:ext cx="4572032" cy="497491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 пік мистецької діяльності </a:t>
            </a:r>
            <a:r>
              <a:rPr lang="ru-RU" dirty="0" smtClean="0"/>
              <a:t>П. </a:t>
            </a:r>
            <a:r>
              <a:rPr lang="ru-RU" dirty="0" err="1" smtClean="0"/>
              <a:t>Тичини</a:t>
            </a:r>
            <a:r>
              <a:rPr lang="ru-RU" dirty="0" smtClean="0"/>
              <a:t> </a:t>
            </a:r>
            <a:r>
              <a:rPr lang="ru-RU" dirty="0" smtClean="0"/>
              <a:t>та </a:t>
            </a:r>
            <a:r>
              <a:rPr lang="ru-RU" dirty="0" smtClean="0"/>
              <a:t>В. </a:t>
            </a:r>
            <a:r>
              <a:rPr lang="ru-RU" dirty="0" err="1" smtClean="0"/>
              <a:t>Сосюри</a:t>
            </a:r>
            <a:r>
              <a:rPr lang="ru-RU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 </a:t>
            </a:r>
            <a:r>
              <a:rPr lang="uk-UA" dirty="0" smtClean="0"/>
              <a:t>принципи </a:t>
            </a:r>
            <a:r>
              <a:rPr lang="uk-UA" dirty="0" smtClean="0"/>
              <a:t>соціалістичного </a:t>
            </a:r>
            <a:r>
              <a:rPr lang="uk-UA" dirty="0" smtClean="0"/>
              <a:t>реалізму;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 </a:t>
            </a:r>
            <a:r>
              <a:rPr lang="ru-RU" dirty="0" err="1" smtClean="0"/>
              <a:t>увага</a:t>
            </a:r>
            <a:r>
              <a:rPr lang="ru-RU" dirty="0" smtClean="0"/>
              <a:t> на </a:t>
            </a:r>
            <a:r>
              <a:rPr lang="ru-RU" dirty="0" err="1" smtClean="0"/>
              <a:t>пересічного</a:t>
            </a:r>
            <a:r>
              <a:rPr lang="ru-RU" dirty="0" smtClean="0"/>
              <a:t> </a:t>
            </a:r>
            <a:r>
              <a:rPr lang="ru-RU" dirty="0" err="1" smtClean="0"/>
              <a:t>українця</a:t>
            </a:r>
            <a:r>
              <a:rPr lang="ru-RU" dirty="0" smtClean="0"/>
              <a:t>,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працю</a:t>
            </a:r>
            <a:r>
              <a:rPr lang="ru-RU" dirty="0" smtClean="0"/>
              <a:t>, </a:t>
            </a:r>
            <a:r>
              <a:rPr lang="ru-RU" dirty="0" err="1" smtClean="0"/>
              <a:t>повсякденні</a:t>
            </a:r>
            <a:r>
              <a:rPr lang="ru-RU" dirty="0" smtClean="0"/>
              <a:t> </a:t>
            </a:r>
            <a:r>
              <a:rPr lang="ru-RU" dirty="0" err="1" smtClean="0"/>
              <a:t>турботи</a:t>
            </a:r>
            <a:r>
              <a:rPr lang="ru-RU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 </a:t>
            </a:r>
            <a:r>
              <a:rPr lang="uk-UA" dirty="0" err="1" smtClean="0"/>
              <a:t>змальовувалися</a:t>
            </a:r>
            <a:r>
              <a:rPr lang="uk-UA" dirty="0" smtClean="0"/>
              <a:t> образи ідеології партії.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85786" y="6000768"/>
            <a:ext cx="3786182" cy="6429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600" dirty="0" err="1" smtClean="0"/>
              <a:t>“Хліб”</a:t>
            </a:r>
            <a:r>
              <a:rPr lang="uk-UA" sz="1600" dirty="0" smtClean="0"/>
              <a:t> Т. Яблонська</a:t>
            </a:r>
            <a:endParaRPr lang="ru-RU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86124"/>
            <a:ext cx="4500594" cy="268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928670"/>
            <a:ext cx="3462341" cy="4563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429256" y="5857892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“Повернення”</a:t>
            </a:r>
            <a:r>
              <a:rPr lang="uk-UA" dirty="0" smtClean="0"/>
              <a:t> В. Костецький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4F4F4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120</TotalTime>
  <Words>375</Words>
  <Application>Microsoft Office PowerPoint</Application>
  <PresentationFormat>Экран (4:3)</PresentationFormat>
  <Paragraphs>62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Городская</vt:lpstr>
      <vt:lpstr>Українська культура у II половині 40-х та на початку 50-х років</vt:lpstr>
      <vt:lpstr>Умови розвитку культури </vt:lpstr>
      <vt:lpstr>Умови розвитку культури </vt:lpstr>
      <vt:lpstr>Умови розвитку культури </vt:lpstr>
      <vt:lpstr>Освіта</vt:lpstr>
      <vt:lpstr>Наука</vt:lpstr>
      <vt:lpstr>Архітектура</vt:lpstr>
      <vt:lpstr>Мистецтво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Українська культура у II половині 40-х та на початку 50-х років</dc:title>
  <dc:creator>www.PHILka.RU</dc:creator>
  <cp:lastModifiedBy>www.PHILka.RU</cp:lastModifiedBy>
  <cp:revision>13</cp:revision>
  <dcterms:created xsi:type="dcterms:W3CDTF">2013-11-20T19:55:40Z</dcterms:created>
  <dcterms:modified xsi:type="dcterms:W3CDTF">2013-11-20T21:56:39Z</dcterms:modified>
</cp:coreProperties>
</file>