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BD2-5AC9-4132-93A7-31EFE232F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CE1B4-B445-4210-A3F6-FB544F15B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211D-8364-4F18-9309-65C84F7A5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A3384-3E21-4126-B549-167648DF4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278E-059B-4C18-8CA6-2C00788A6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BCD3-036C-4818-A0B3-E2B6E7B26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7E8F7-1358-428D-AC5E-9F0CB963E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F380E-54CB-420C-B2C4-93F0ACCFC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E18F1-83B7-4033-A9AA-ED46D9213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C807-9160-49C2-8252-21AC51A9A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12E8A-4168-490F-9ED4-AD9D2F7AD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8F5CB-D72D-4494-9B3A-A554D1A28C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A843B-80BB-4275-A4BA-15AF952CE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D6C55-0EEA-4618-8DB4-48F366B1E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99AAF-5CCE-43BA-A465-48F89C257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DD55A-E5DA-4D6B-9F83-51C3B299E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FD6B-71C0-4DB9-9204-C1FD03104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3C28A-8A75-4112-B0DE-4653FEE17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08968-C85F-41AE-B23B-FBAEC275D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1A4CF-7CD3-4249-9F2F-F4F927D78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AEAD-B347-47ED-9C90-486E26247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378A2-CBEA-4ED8-A3F5-EA4A7B45F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6FB8B-6196-42F0-8C26-C49978A32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3B199-835E-4D95-A3EF-6DF5B4CFC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4559D-ACF2-454E-B5B0-97319041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3523-EE8F-48D8-8E41-66A969F4B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E1891-0B6D-4FD4-86D5-745F1CDC0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4F405-3CA5-4BDC-BE25-2B8536A41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F94D3-9E2D-4AB2-8FE1-1720E2C61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7A0EF-ACBA-4229-AACA-BC0AF1B85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8212A-60F7-4727-B912-4DB99008D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5B0F-4C96-4A1A-8B98-3A96E9D7B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61C2-F74A-4D84-A42E-F992B4930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DEED-C40E-4ED3-8351-F0BAC1417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3BFF4-DFF5-4302-B48C-E7109B0F5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6A503-4A9D-4A94-9AF7-F1DD5977E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037CB-3E24-4B1A-A5B5-0DCEF9568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C8470-56A7-42B7-A748-5D536BBAA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0331B-0E3B-4541-A81C-A6F4E347D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A085-C71E-4F97-A7FC-094C8C9EF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5D53-F737-4910-B88A-35905A193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73885-C428-4404-B928-4816248A2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508D0-31D9-483D-89AE-A830FEADF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95114-A81E-4F20-898A-69AC634F3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ABA1B-4B3B-4158-97F8-E200D6B1E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DCB1-9543-45AB-A176-9A3CFDAF3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DB2C-4464-4550-99B1-A83662128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EA1E-0ED2-4631-85A0-2C7405CA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46FBB-A6C8-480D-8432-4E69E2C0E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8532A-1BC1-4633-A11C-901307186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ACA14-99EF-4860-9158-84443D80D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7B21-A52E-482C-A7C3-58A37783F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5DF7E-3E14-4DDD-9F3B-7C91083A1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FAFF8-8026-43BB-B158-51E317C05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63EDE-39DD-4656-8734-89BAF642D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5FC72-C3A7-445F-93F0-D5112C8E8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84B6D-BB4E-4BE9-A8F7-5BC5434E9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1885-5502-44CD-9EE1-4C7C3626A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C5C7-1635-48F5-985E-8F78CDBEE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BBA2A-8965-4EE4-96E9-6F167EC05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20FD5-12C6-4BD4-AC4B-E5B7E31D9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FE83E-FAF6-4E65-84C2-F16A8CEBD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A3439-1083-40F9-8058-B827D7E26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0B1F9-664E-4A4E-9EC9-979C5CD13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7496C-933A-4526-927C-AD8B460A7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262D-90DC-456B-BC67-525B8FEB0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8D741-8BA8-4A8C-B008-3AC5BF75E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2430C-58A6-49A5-AD0D-76BEBC1BE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C20DE-0AF5-42F4-B95A-64622592F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0DAE8-E3BC-4434-BAEF-8765AB1F7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BD3BA-90D1-46E4-8C8F-E543FDAC3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1C21-05F1-4C06-9DAE-B5656BBB9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F212-A6A3-49F3-9B39-D1DC618CA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D9C5-7F55-4393-9C95-1A74A7BBC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259B-7FE5-4668-BDAA-7C7DB97E2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5BB5E-BF3B-42E8-BFC5-F9E3553DA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C25AD-AAD8-417B-BEA4-837DFC73B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F4D9-DEDD-4DF6-A3BD-2260A7C1F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E450B-BE18-4FD2-801A-4CA158423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5C251-FD82-4311-8B03-5B7A6599A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B4E6-EE95-4ACD-9520-4DD6E44D3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3B1D7-1F82-47BD-B04C-C5366E280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709D-7305-4D91-A69B-821BE1DBE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7F83-CEF3-4E22-A1CB-744FED823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70AF-653D-4C98-BBDA-D011BF6AB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5603D-8FCB-48AE-954B-891B19E03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473E-C08F-42DD-90A0-06372C2D9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0A9E-5F74-4784-B471-A715AD097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028BE-08BE-47D2-A835-ED4BCCD21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D7DD3-F0BC-402D-8A52-A95365329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AF34-8EBA-42EA-B14A-770EFE15D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6FCD-52C5-4226-AFAB-C23383D1D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F246A-B444-4647-B8FE-93E7318E3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62009-5ABB-4AE7-A03F-DBF09ABD9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D209B-53CE-49D9-BDB0-520FF7C08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B69B-02F0-4E35-BB1C-947472475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60F5-1F24-4DEC-8C84-279501274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8D2CF-9F2E-463E-A94E-AF57C22E7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39672-C290-4AC1-BAC5-757F270EA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43A91-6081-4E01-A769-F573B943B4E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A8A8DB-F149-4AEE-AE03-2234A225A7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278F0-9C56-4AE9-BF65-CA38E5E4EB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2F6ADD-B6B1-420C-99BA-9AADACDBA47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A2917D-E525-42D2-BD89-83FFCA8123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D8090E-1DC6-497D-983D-2A12EB76AA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F42B50-0889-40DB-AB38-0A2C2FC5871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8F471A-A61B-4E93-88C7-098CEBD69C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EE38D6-44F1-48F9-91B2-C8B2058E0D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uk-UA" sz="4800" b="1" dirty="0" smtClean="0"/>
              <a:t>ЛУГАНЩИНА В ДРУГІЙ СВІТОВІЙ ВІЙНІ</a:t>
            </a:r>
            <a:endParaRPr lang="ru-RU" sz="4800" b="1" dirty="0"/>
          </a:p>
        </p:txBody>
      </p:sp>
      <p:pic>
        <p:nvPicPr>
          <p:cNvPr id="2054" name="Picture 6" descr="http://img1.joyreactor.cc/pics/post/%D1%84%D0%BE%D1%82%D0%BE-9-%D0%BC%D0%B0%D1%8F-%D0%BF%D0%BE%D0%B1%D0%B5%D0%B4%D0%B0-%D0%B2%D1%82%D0%BE%D1%80%D0%B0%D1%8F-%D0%BC%D0%B8%D1%80%D0%BE%D0%B2%D0%B0%D1%8F-%D0%B2%D0%BE%D0%B9%D0%BD%D0%B0-685041.jpeg"/>
          <p:cNvPicPr>
            <a:picLocks noChangeAspect="1" noChangeArrowheads="1"/>
          </p:cNvPicPr>
          <p:nvPr/>
        </p:nvPicPr>
        <p:blipFill>
          <a:blip r:embed="rId2"/>
          <a:srcRect b="5290"/>
          <a:stretch>
            <a:fillRect/>
          </a:stretch>
        </p:blipFill>
        <p:spPr bwMode="auto">
          <a:xfrm>
            <a:off x="785786" y="1895474"/>
            <a:ext cx="7724775" cy="470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1468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Великим вогнищем всенародної боротьби проти окупантів у Донбасі була Луганщина . 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Тут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не дозволяли широко </a:t>
            </a:r>
            <a:r>
              <a:rPr lang="ru-RU" dirty="0" err="1" smtClean="0"/>
              <a:t>розгорнути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партизанських</a:t>
            </a:r>
            <a:r>
              <a:rPr lang="ru-RU" dirty="0" smtClean="0"/>
              <a:t> </a:t>
            </a:r>
            <a:r>
              <a:rPr lang="ru-RU" dirty="0" err="1" smtClean="0"/>
              <a:t>загонів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Тому </a:t>
            </a:r>
            <a:r>
              <a:rPr lang="ru-RU" dirty="0" err="1" smtClean="0"/>
              <a:t>основними</a:t>
            </a:r>
            <a:r>
              <a:rPr lang="ru-RU" dirty="0" smtClean="0"/>
              <a:t> формами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окупантами</a:t>
            </a:r>
            <a:r>
              <a:rPr lang="ru-RU" dirty="0" smtClean="0"/>
              <a:t> на </a:t>
            </a:r>
            <a:r>
              <a:rPr lang="ru-RU" dirty="0" err="1" smtClean="0"/>
              <a:t>Луганщині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підпільних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8786" name="Picture 2" descr="http://ki.ill.in.ua/m/300x225/12755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6893"/>
            <a:ext cx="4214810" cy="3161108"/>
          </a:xfrm>
          <a:prstGeom prst="rect">
            <a:avLst/>
          </a:prstGeom>
          <a:noFill/>
        </p:spPr>
      </p:pic>
      <p:pic>
        <p:nvPicPr>
          <p:cNvPr id="118788" name="Picture 4" descr="http://vi.ill.in.ua/m/640x0/347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72446"/>
            <a:ext cx="4500563" cy="3185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57884" cy="4525963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відміну від деяких інших областей , Луганщина була під п'ятою ворога відносно невеликий термін - 6 - 7 місяців. </a:t>
            </a:r>
            <a:endParaRPr lang="uk-UA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/>
              <a:t>За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партизани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підпільники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загарбникам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величезної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шкоди</a:t>
            </a:r>
            <a:r>
              <a:rPr lang="ru-RU" sz="2800" dirty="0" smtClean="0"/>
              <a:t>. На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рахунку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5 </a:t>
            </a:r>
            <a:r>
              <a:rPr lang="ru-RU" sz="2800" dirty="0" err="1" smtClean="0"/>
              <a:t>тисяч</a:t>
            </a:r>
            <a:r>
              <a:rPr lang="ru-RU" sz="2800" dirty="0" smtClean="0"/>
              <a:t> </a:t>
            </a:r>
            <a:r>
              <a:rPr lang="ru-RU" sz="2800" dirty="0" err="1" smtClean="0"/>
              <a:t>убитих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поранених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гітлерівців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зрадників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Батьківщини</a:t>
            </a:r>
            <a:r>
              <a:rPr lang="ru-RU" sz="2800" dirty="0" smtClean="0"/>
              <a:t> , 22 </a:t>
            </a:r>
            <a:r>
              <a:rPr lang="ru-RU" sz="2800" dirty="0" err="1" smtClean="0"/>
              <a:t>пущених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укіс</a:t>
            </a:r>
            <a:r>
              <a:rPr lang="ru-RU" sz="2800" dirty="0" smtClean="0"/>
              <a:t> </a:t>
            </a:r>
            <a:r>
              <a:rPr lang="ru-RU" sz="2800" dirty="0" err="1" smtClean="0"/>
              <a:t>ворожих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військових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ешелони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живою силою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технікою</a:t>
            </a:r>
            <a:r>
              <a:rPr lang="ru-RU" sz="2800" dirty="0" smtClean="0"/>
              <a:t> , </a:t>
            </a:r>
            <a:r>
              <a:rPr lang="ru-RU" sz="2800" dirty="0" err="1" smtClean="0"/>
              <a:t>тисячі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знищених</a:t>
            </a:r>
            <a:r>
              <a:rPr lang="ru-RU" sz="2800" dirty="0" smtClean="0"/>
              <a:t> автомашин , 20 </a:t>
            </a:r>
            <a:r>
              <a:rPr lang="ru-RU" sz="2800" dirty="0" err="1" smtClean="0"/>
              <a:t>підірваних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залізничних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мостів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9810" name="Picture 2" descr="http://kladoposhuk.ucoz.ru/_fr/9/1029954.jpg"/>
          <p:cNvPicPr>
            <a:picLocks noChangeAspect="1" noChangeArrowheads="1"/>
          </p:cNvPicPr>
          <p:nvPr/>
        </p:nvPicPr>
        <p:blipFill>
          <a:blip r:embed="rId2"/>
          <a:srcRect l="2784" t="15118" r="2784" b="7559"/>
          <a:stretch>
            <a:fillRect/>
          </a:stretch>
        </p:blipFill>
        <p:spPr bwMode="auto">
          <a:xfrm>
            <a:off x="5786447" y="0"/>
            <a:ext cx="3357554" cy="2278324"/>
          </a:xfrm>
          <a:prstGeom prst="rect">
            <a:avLst/>
          </a:prstGeom>
          <a:noFill/>
        </p:spPr>
      </p:pic>
      <p:pic>
        <p:nvPicPr>
          <p:cNvPr id="119812" name="Picture 4" descr="http://kladoposhuk.ucoz.ru/_fr/9/s7348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2333640"/>
            <a:ext cx="3357554" cy="2238369"/>
          </a:xfrm>
          <a:prstGeom prst="rect">
            <a:avLst/>
          </a:prstGeom>
          <a:noFill/>
        </p:spPr>
      </p:pic>
      <p:pic>
        <p:nvPicPr>
          <p:cNvPr id="119814" name="Picture 6" descr="http://www.fresher.ru/images2/interesnye-fakty-o-vtoroj-mirovoj-vojne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659851"/>
            <a:ext cx="3357554" cy="219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жовтні 1941 року наступ німецьких військ у Донбасі був зупинений, і на деякий час ситуація стабілізувалася. 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Ворогом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тоді були окуповані окремі населені пункти Лисичанського, </a:t>
            </a:r>
            <a:r>
              <a:rPr lang="uk-UA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Попаснянського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Ровеньківського та Свердловського районів. Однак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кровопролитні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бої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припинялися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20834" name="Picture 2" descr="http://bigpicture.ru/wp-content/uploads/2011/11/s_w27_4cd7a2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22765"/>
            <a:ext cx="3714743" cy="3235235"/>
          </a:xfrm>
          <a:prstGeom prst="rect">
            <a:avLst/>
          </a:prstGeom>
          <a:noFill/>
        </p:spPr>
      </p:pic>
      <p:pic>
        <p:nvPicPr>
          <p:cNvPr id="120836" name="Picture 4" descr="http://trinixy.ru/pics4/20100419/world_war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568" y="3643314"/>
            <a:ext cx="4737432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071942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першу чергу знищувалися комуністи й комсомольці, їх було вбито більше тисячі. Повній ліквідації підлягали євреї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листопада 1942 року в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Луганській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області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розстріляно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понад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тисяч людей. </a:t>
            </a:r>
            <a:endParaRPr lang="uk-UA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2100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жителів Красного </a:t>
            </a:r>
            <a:r>
              <a:rPr lang="uk-UA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Луча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було вбито і скинуто в шурф шахти № 151; в перші дні окупації 200 мешканців Лисичанська було закатовано і також скинуто в шурф шахти.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1858" name="Picture 2" descr="http://upload.wikimedia.org/wikipedia/commons/a/a1/%D0%9F%D0%BE%D0%B4%D1%8A%D1%91%D0%BC_%D1%82%D0%B5%D0%BB_%D0%B8%D0%B7_%D1%88%D0%B0%D1%85%D1%82%D1%8B_4-4_%D0%B1%D0%B8%D1%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4467472" cy="2857496"/>
          </a:xfrm>
          <a:prstGeom prst="rect">
            <a:avLst/>
          </a:prstGeom>
          <a:noFill/>
        </p:spPr>
      </p:pic>
      <p:pic>
        <p:nvPicPr>
          <p:cNvPr id="121860" name="Picture 4" descr="http://pixelnews.com.ua/images/2011/10/world_war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4371" y="3643314"/>
            <a:ext cx="4609629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0017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Всесвітньо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відомою </a:t>
            </a:r>
            <a:r>
              <a:rPr lang="uk-UA" dirty="0"/>
              <a:t>є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підпільна молодіжна організація «Молода гвардія», що діяла в Краснодоні з вересня 1942 до січня 1943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рр. </a:t>
            </a:r>
            <a:endParaRPr lang="ru-RU" dirty="0"/>
          </a:p>
        </p:txBody>
      </p:sp>
      <p:pic>
        <p:nvPicPr>
          <p:cNvPr id="122882" name="Picture 2" descr="http://upload.wikimedia.org/wikipedia/ru/archive/6/69/20100628203659%21%D0%9C%D0%BE%D0%BB%D0%BE%D0%B4%D0%B0%D1%8F_%D0%B3%D0%B2%D0%B0%D1%80%D0%B4%D0%B8%D1%8F_%D1%84%D0%B8%D0%BB%D1%8C%D0%BC_%D0%BF%D0%BB%D0%B0%D0%BA%D0%B0%D1%82.jpg"/>
          <p:cNvPicPr>
            <a:picLocks noChangeAspect="1" noChangeArrowheads="1"/>
          </p:cNvPicPr>
          <p:nvPr/>
        </p:nvPicPr>
        <p:blipFill>
          <a:blip r:embed="rId2"/>
          <a:srcRect l="2520" t="4999" r="2520" b="4999"/>
          <a:stretch>
            <a:fillRect/>
          </a:stretch>
        </p:blipFill>
        <p:spPr bwMode="auto">
          <a:xfrm>
            <a:off x="1" y="1571612"/>
            <a:ext cx="3000364" cy="2388657"/>
          </a:xfrm>
          <a:prstGeom prst="rect">
            <a:avLst/>
          </a:prstGeom>
          <a:noFill/>
        </p:spPr>
      </p:pic>
      <p:pic>
        <p:nvPicPr>
          <p:cNvPr id="122884" name="Picture 4" descr="http://mger2020.ru/sites/default/files/newphoto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71612"/>
            <a:ext cx="3071834" cy="2372727"/>
          </a:xfrm>
          <a:prstGeom prst="rect">
            <a:avLst/>
          </a:prstGeom>
          <a:noFill/>
        </p:spPr>
      </p:pic>
      <p:pic>
        <p:nvPicPr>
          <p:cNvPr id="122886" name="Picture 6" descr="http://liceum9.ru/knopka/wp-content/uploads/2012/05/0000010787-540x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124" y="1571611"/>
            <a:ext cx="2903877" cy="2428893"/>
          </a:xfrm>
          <a:prstGeom prst="rect">
            <a:avLst/>
          </a:prstGeom>
          <a:noFill/>
        </p:spPr>
      </p:pic>
      <p:pic>
        <p:nvPicPr>
          <p:cNvPr id="122888" name="Picture 8" descr="http://www.ryltat.ru/images/wow/molod/molo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4333874"/>
            <a:ext cx="916305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Всього ж від рук окупантів, голоду, знущань, бомбардувань, артилерійських обстрілів і мін на Луганщині загинуло або пропало безвісти понад 100 тисяч громадян.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Оборонні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наступальні бої на Луганщині в цілому тривали 18 місяців, в них брало участь до 200 великих військових з'єднань тринадцяти армій. За успішні бойові дії тисячі воїнів були нагороджені орденами і медалями. 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123906" name="Picture 2" descr="http://bigpicture.ru/wp-content/uploads/2011/07/BIGPIC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54361"/>
            <a:ext cx="4572000" cy="3303639"/>
          </a:xfrm>
          <a:prstGeom prst="rect">
            <a:avLst/>
          </a:prstGeom>
          <a:noFill/>
        </p:spPr>
      </p:pic>
      <p:pic>
        <p:nvPicPr>
          <p:cNvPr id="123908" name="Picture 4" descr="http://usiter.com/uploads/20120421/bitva%2Bza%2Bkavkaz%2Bvostochnij%2Bfront%2Bvtoraya%2Bmirovaya%2Bvojna%2B8537156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4117855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71810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зруйновано 314 великих і 213 дрібних шахт з річним видобутком 35 </a:t>
            </a:r>
            <a:r>
              <a:rPr lang="uk-UA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 вугілля,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Луганський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машинобудівний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завод,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Алчевський металургійний завод,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Рубіжанський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хімічний комбінат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лікарні,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електростанції,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залізничні комунікації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бібліотеки,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будівлі педагогічного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інституту, драмтеатру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житлові будинки, комунальне господарство. 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4930" name="Picture 2" descr="http://upload.wikimedia.org/wikipedia/commons/5/5e/Capture_of_Carency_aftermath_191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0013"/>
            <a:ext cx="4572000" cy="3067987"/>
          </a:xfrm>
          <a:prstGeom prst="rect">
            <a:avLst/>
          </a:prstGeom>
          <a:noFill/>
        </p:spPr>
      </p:pic>
      <p:pic>
        <p:nvPicPr>
          <p:cNvPr id="124932" name="Picture 4" descr="http://www.fresher.ru/manager_content/images/xirosima-i-nagasaki-posle-padeniya-atomnoj-bomby/24.jpg"/>
          <p:cNvPicPr>
            <a:picLocks noChangeAspect="1" noChangeArrowheads="1"/>
          </p:cNvPicPr>
          <p:nvPr/>
        </p:nvPicPr>
        <p:blipFill>
          <a:blip r:embed="rId3"/>
          <a:srcRect t="12285"/>
          <a:stretch>
            <a:fillRect/>
          </a:stretch>
        </p:blipFill>
        <p:spPr bwMode="auto">
          <a:xfrm>
            <a:off x="4659690" y="3787590"/>
            <a:ext cx="4484309" cy="307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500826" cy="4525963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вересні 1943 року Червона Армія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очистила Луганщину від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окупантів.</a:t>
            </a:r>
            <a:endParaRPr lang="uk-UA" sz="2800" dirty="0" smtClean="0"/>
          </a:p>
          <a:p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Мужність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луганських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підпільників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партизан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високо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оцінено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Батьківщиною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тисяч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них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нагороджені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орденами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медалями ; 5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безстрашних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героїв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удостоєні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звання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Героя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Радянського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Союзу.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найкращою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нагородою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тих,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шкодуючи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життя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бився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смерть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загарбниками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торжество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правого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діла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свобода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Радянської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Батьківщини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комунізм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http://ki.ill.in.ua/m/300x225/11975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"/>
            <a:ext cx="2786049" cy="2089537"/>
          </a:xfrm>
          <a:prstGeom prst="rect">
            <a:avLst/>
          </a:prstGeom>
          <a:noFill/>
        </p:spPr>
      </p:pic>
      <p:pic>
        <p:nvPicPr>
          <p:cNvPr id="125954" name="Picture 2" descr="http://sh17kisl.ucoz.ru/pobed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4" y="4714884"/>
            <a:ext cx="2857486" cy="2143116"/>
          </a:xfrm>
          <a:prstGeom prst="rect">
            <a:avLst/>
          </a:prstGeom>
          <a:noFill/>
        </p:spPr>
      </p:pic>
      <p:pic>
        <p:nvPicPr>
          <p:cNvPr id="125956" name="Picture 4" descr="http://mirknig.com/uploads/posts/2011-07/1312002498_ce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539" y="2214554"/>
            <a:ext cx="2804461" cy="2366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10">
  <a:themeElements>
    <a:clrScheme name="tripoly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tripo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ipoly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9">
      <a:dk1>
        <a:srgbClr val="C0C0C0"/>
      </a:dk1>
      <a:lt1>
        <a:srgbClr val="FFFFFF"/>
      </a:lt1>
      <a:dk2>
        <a:srgbClr val="CC9900"/>
      </a:dk2>
      <a:lt2>
        <a:srgbClr val="FFFFCC"/>
      </a:lt2>
      <a:accent1>
        <a:srgbClr val="FF3300"/>
      </a:accent1>
      <a:accent2>
        <a:srgbClr val="FFCC66"/>
      </a:accent2>
      <a:accent3>
        <a:srgbClr val="E2CAAA"/>
      </a:accent3>
      <a:accent4>
        <a:srgbClr val="DADADA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9900"/>
      </a:lt1>
      <a:dk2>
        <a:srgbClr val="6633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9900"/>
      </a:lt1>
      <a:dk2>
        <a:srgbClr val="6633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110</Template>
  <TotalTime>264</TotalTime>
  <Words>426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110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ЛУГАНЩИНА В ДРУГІЙ СВІТОВІЙ ВІЙНІ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ЛУГАНЩИНА В ДРУГІЙ СВІТОВІЙ ВІЙНІ</dc:title>
  <dc:creator>Olya</dc:creator>
  <cp:lastModifiedBy>Olya</cp:lastModifiedBy>
  <cp:revision>27</cp:revision>
  <dcterms:created xsi:type="dcterms:W3CDTF">2014-01-28T15:08:05Z</dcterms:created>
  <dcterms:modified xsi:type="dcterms:W3CDTF">2014-01-28T19:32:23Z</dcterms:modified>
</cp:coreProperties>
</file>