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A66AE-81F5-474A-B74B-EE41E9320F19}" type="datetimeFigureOut">
              <a:rPr lang="uk-UA" smtClean="0"/>
              <a:t>07.05.2013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F593F-0D5B-4CF0-BEE2-6583C73E7271}" type="slidenum">
              <a:rPr lang="uk-UA" smtClean="0"/>
              <a:t>‹№›</a:t>
            </a:fld>
            <a:endParaRPr lang="uk-U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590781" y="2644170"/>
            <a:ext cx="796243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800" dirty="0">
                <a:solidFill>
                  <a:schemeClr val="bg1"/>
                </a:solidFill>
                <a:latin typeface="Century" pitchFamily="18" charset="0"/>
                <a:cs typeface="Aparajita" pitchFamily="34" charset="0"/>
              </a:rPr>
              <a:t>Українсько-американські </a:t>
            </a:r>
            <a:endParaRPr lang="en-US" sz="4800" dirty="0" smtClean="0">
              <a:solidFill>
                <a:schemeClr val="bg1"/>
              </a:solidFill>
              <a:latin typeface="Century" pitchFamily="18" charset="0"/>
              <a:cs typeface="Aparajita" pitchFamily="34" charset="0"/>
            </a:endParaRPr>
          </a:p>
          <a:p>
            <a:pPr algn="ctr"/>
            <a:r>
              <a:rPr lang="uk-UA" sz="4800" dirty="0" smtClean="0">
                <a:solidFill>
                  <a:schemeClr val="bg1"/>
                </a:solidFill>
                <a:latin typeface="Century" pitchFamily="18" charset="0"/>
                <a:cs typeface="Aparajita" pitchFamily="34" charset="0"/>
              </a:rPr>
              <a:t>відносини</a:t>
            </a:r>
            <a:endParaRPr lang="uk-UA" sz="4800" dirty="0">
              <a:solidFill>
                <a:schemeClr val="bg1"/>
              </a:solidFill>
              <a:latin typeface="Century" pitchFamily="18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59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1187624" y="2274838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6"/>
                </a:solidFill>
                <a:latin typeface="Century" pitchFamily="18" charset="0"/>
              </a:rPr>
              <a:t>Україну</a:t>
            </a:r>
            <a:r>
              <a:rPr lang="uk-UA" sz="3600" dirty="0" smtClean="0">
                <a:solidFill>
                  <a:schemeClr val="bg1"/>
                </a:solidFill>
                <a:latin typeface="Century" pitchFamily="18" charset="0"/>
              </a:rPr>
              <a:t> як незалежну державу </a:t>
            </a:r>
            <a:r>
              <a:rPr lang="uk-UA" sz="3600" dirty="0" smtClean="0">
                <a:solidFill>
                  <a:schemeClr val="accent6"/>
                </a:solidFill>
                <a:latin typeface="Century" pitchFamily="18" charset="0"/>
              </a:rPr>
              <a:t>США</a:t>
            </a:r>
            <a:r>
              <a:rPr lang="uk-UA" sz="3600" dirty="0" smtClean="0">
                <a:solidFill>
                  <a:schemeClr val="bg1"/>
                </a:solidFill>
                <a:latin typeface="Century" pitchFamily="18" charset="0"/>
              </a:rPr>
              <a:t> визнали </a:t>
            </a:r>
            <a:r>
              <a:rPr lang="uk-UA" sz="3600" dirty="0" smtClean="0">
                <a:solidFill>
                  <a:schemeClr val="accent6"/>
                </a:solidFill>
                <a:latin typeface="Century" pitchFamily="18" charset="0"/>
              </a:rPr>
              <a:t>26 грудня 1991</a:t>
            </a:r>
            <a:r>
              <a:rPr lang="uk-UA" sz="3600" dirty="0" smtClean="0">
                <a:solidFill>
                  <a:schemeClr val="bg1"/>
                </a:solidFill>
                <a:latin typeface="Century" pitchFamily="18" charset="0"/>
              </a:rPr>
              <a:t>. Дипломатичні відносини встановлені </a:t>
            </a:r>
            <a:r>
              <a:rPr lang="uk-UA" sz="3600" dirty="0" smtClean="0">
                <a:solidFill>
                  <a:schemeClr val="accent6"/>
                </a:solidFill>
                <a:latin typeface="Century" pitchFamily="18" charset="0"/>
              </a:rPr>
              <a:t>3 січня 1992</a:t>
            </a:r>
            <a:r>
              <a:rPr lang="uk-UA" sz="3600" dirty="0" smtClean="0">
                <a:solidFill>
                  <a:schemeClr val="bg1"/>
                </a:solidFill>
                <a:latin typeface="Century" pitchFamily="18" charset="0"/>
              </a:rPr>
              <a:t>.</a:t>
            </a:r>
            <a:endParaRPr lang="uk-UA" sz="3600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кутник 3"/>
          <p:cNvSpPr/>
          <p:nvPr/>
        </p:nvSpPr>
        <p:spPr>
          <a:xfrm>
            <a:off x="3334321" y="238267"/>
            <a:ext cx="24753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solidFill>
                  <a:schemeClr val="bg1"/>
                </a:solidFill>
              </a:rPr>
              <a:t>1991—1993</a:t>
            </a:r>
          </a:p>
        </p:txBody>
      </p:sp>
      <p:sp>
        <p:nvSpPr>
          <p:cNvPr id="5" name="Прямокутник 4"/>
          <p:cNvSpPr/>
          <p:nvPr/>
        </p:nvSpPr>
        <p:spPr>
          <a:xfrm>
            <a:off x="53752" y="884598"/>
            <a:ext cx="90364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dirty="0" smtClean="0">
                <a:solidFill>
                  <a:schemeClr val="bg1"/>
                </a:solidFill>
                <a:latin typeface="Century" pitchFamily="18" charset="0"/>
              </a:rPr>
              <a:t>	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Нульовою</a:t>
            </a:r>
            <a:r>
              <a:rPr lang="ru-RU" sz="1900" dirty="0" smtClean="0">
                <a:solidFill>
                  <a:schemeClr val="bg1"/>
                </a:solidFill>
                <a:latin typeface="Century" pitchFamily="18" charset="0"/>
              </a:rPr>
              <a:t>, </a:t>
            </a:r>
            <a:r>
              <a:rPr lang="ru-RU" sz="1900" dirty="0">
                <a:solidFill>
                  <a:schemeClr val="bg1"/>
                </a:solidFill>
                <a:latin typeface="Century" pitchFamily="18" charset="0"/>
              </a:rPr>
              <a:t>якщо не мінусовою </a:t>
            </a:r>
            <a:r>
              <a:rPr lang="ru-RU" sz="1900" dirty="0">
                <a:solidFill>
                  <a:schemeClr val="accent6"/>
                </a:solidFill>
                <a:latin typeface="Century" pitchFamily="18" charset="0"/>
              </a:rPr>
              <a:t>точкою відліку </a:t>
            </a:r>
            <a:r>
              <a:rPr lang="ru-RU" sz="1900" dirty="0">
                <a:solidFill>
                  <a:schemeClr val="bg1"/>
                </a:solidFill>
                <a:latin typeface="Century" pitchFamily="18" charset="0"/>
              </a:rPr>
              <a:t>українсько-американських відносин </a:t>
            </a:r>
            <a:r>
              <a:rPr lang="ru-RU" sz="1900" dirty="0">
                <a:solidFill>
                  <a:schemeClr val="accent6"/>
                </a:solidFill>
                <a:latin typeface="Century" pitchFamily="18" charset="0"/>
              </a:rPr>
              <a:t>можна вважати промову</a:t>
            </a:r>
            <a:r>
              <a:rPr lang="ru-RU" sz="1900" dirty="0">
                <a:solidFill>
                  <a:schemeClr val="bg1"/>
                </a:solidFill>
                <a:latin typeface="Century" pitchFamily="18" charset="0"/>
              </a:rPr>
              <a:t> Президента США </a:t>
            </a:r>
            <a:r>
              <a:rPr lang="ru-RU" sz="1900" dirty="0">
                <a:solidFill>
                  <a:schemeClr val="accent6"/>
                </a:solidFill>
                <a:latin typeface="Century" pitchFamily="18" charset="0"/>
              </a:rPr>
              <a:t>Джорджа Буша</a:t>
            </a:r>
            <a:r>
              <a:rPr lang="ru-RU" sz="1900" dirty="0">
                <a:solidFill>
                  <a:schemeClr val="bg1"/>
                </a:solidFill>
                <a:latin typeface="Century" pitchFamily="18" charset="0"/>
              </a:rPr>
              <a:t>, виголошену </a:t>
            </a:r>
            <a:r>
              <a:rPr lang="ru-RU" sz="1900" dirty="0">
                <a:solidFill>
                  <a:schemeClr val="accent6"/>
                </a:solidFill>
                <a:latin typeface="Century" pitchFamily="18" charset="0"/>
              </a:rPr>
              <a:t>1 серпня 1991</a:t>
            </a:r>
            <a:r>
              <a:rPr lang="ru-RU" sz="1900" dirty="0">
                <a:solidFill>
                  <a:schemeClr val="bg1"/>
                </a:solidFill>
                <a:latin typeface="Century" pitchFamily="18" charset="0"/>
              </a:rPr>
              <a:t> у </a:t>
            </a:r>
            <a:r>
              <a:rPr lang="ru-RU" sz="1900" dirty="0" smtClean="0">
                <a:solidFill>
                  <a:schemeClr val="bg1"/>
                </a:solidFill>
                <a:latin typeface="Century" pitchFamily="18" charset="0"/>
              </a:rPr>
              <a:t>Києві</a:t>
            </a:r>
            <a:r>
              <a:rPr lang="en-US" sz="1900" dirty="0" smtClean="0">
                <a:solidFill>
                  <a:schemeClr val="bg1"/>
                </a:solidFill>
                <a:latin typeface="Century" pitchFamily="18" charset="0"/>
              </a:rPr>
              <a:t>.</a:t>
            </a:r>
          </a:p>
          <a:p>
            <a:r>
              <a:rPr lang="en-US" sz="1900" dirty="0">
                <a:solidFill>
                  <a:schemeClr val="bg1"/>
                </a:solidFill>
                <a:latin typeface="Century" pitchFamily="18" charset="0"/>
              </a:rPr>
              <a:t>	</a:t>
            </a:r>
            <a:r>
              <a:rPr lang="ru-RU" sz="1900" dirty="0" smtClean="0">
                <a:solidFill>
                  <a:schemeClr val="bg1"/>
                </a:solidFill>
                <a:latin typeface="Century" pitchFamily="18" charset="0"/>
              </a:rPr>
              <a:t>Г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оловною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метою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зовнішньої політики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України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на американському напрямі в цей період було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здобути від США 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реальне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визнання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України як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рівноправного партнера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5 — 11 травня 1992 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р. відбувся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перший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офіційний робочий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візит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Президента України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Л. Кравчука до США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. В ході візиту було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підписано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низку документів, зокрема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політичну декларацію 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та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меморандум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про взаєморозуміння між урядами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України та США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. В політичній декларації вперше було зафіксовано формулу «</a:t>
            </a:r>
            <a:r>
              <a:rPr lang="uk-UA" sz="1900" i="1" dirty="0">
                <a:solidFill>
                  <a:schemeClr val="accent6"/>
                </a:solidFill>
                <a:latin typeface="Century" pitchFamily="18" charset="0"/>
              </a:rPr>
              <a:t>демократичного партнерства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» двох країн. Практика ж тодішніх 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українсько-американських 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відносин залишалася на тому ж рівні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.</a:t>
            </a:r>
            <a:endParaRPr lang="en-US" sz="1900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sz="1900" dirty="0">
                <a:solidFill>
                  <a:schemeClr val="bg1"/>
                </a:solidFill>
                <a:latin typeface="Century" pitchFamily="18" charset="0"/>
              </a:rPr>
              <a:t>	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Головним </a:t>
            </a:r>
            <a:r>
              <a:rPr lang="uk-UA" sz="1900" dirty="0" smtClean="0">
                <a:solidFill>
                  <a:schemeClr val="accent6"/>
                </a:solidFill>
                <a:latin typeface="Century" pitchFamily="18" charset="0"/>
              </a:rPr>
              <a:t>питанням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цього періоду 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була проблема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набуття Україною без'ядерного статусу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Майже 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до середини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1993 р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. Вашингтон займав жорстку, майже ультимативну позицію щодо України.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США наполягали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на якомога швидшій </a:t>
            </a:r>
            <a:r>
              <a:rPr lang="uk-UA" sz="1900" dirty="0">
                <a:solidFill>
                  <a:schemeClr val="accent6"/>
                </a:solidFill>
                <a:latin typeface="Century" pitchFamily="18" charset="0"/>
              </a:rPr>
              <a:t>ратифікації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«</a:t>
            </a:r>
            <a:r>
              <a:rPr lang="uk-UA" sz="1900" i="1" dirty="0" smtClean="0">
                <a:solidFill>
                  <a:schemeClr val="bg1"/>
                </a:solidFill>
                <a:latin typeface="Century" pitchFamily="18" charset="0"/>
              </a:rPr>
              <a:t>Договору </a:t>
            </a:r>
            <a:r>
              <a:rPr lang="uk-UA" sz="1900" i="1" dirty="0">
                <a:solidFill>
                  <a:schemeClr val="bg1"/>
                </a:solidFill>
                <a:latin typeface="Century" pitchFamily="18" charset="0"/>
              </a:rPr>
              <a:t>про обмеження стратегічних та наступальних </a:t>
            </a:r>
            <a:r>
              <a:rPr lang="uk-UA" sz="1900" i="1" dirty="0" smtClean="0">
                <a:solidFill>
                  <a:schemeClr val="bg1"/>
                </a:solidFill>
                <a:latin typeface="Century" pitchFamily="18" charset="0"/>
              </a:rPr>
              <a:t>озброєнь» </a:t>
            </a:r>
            <a:r>
              <a:rPr lang="uk-UA" sz="1900" dirty="0">
                <a:solidFill>
                  <a:schemeClr val="bg1"/>
                </a:solidFill>
                <a:latin typeface="Century" pitchFamily="18" charset="0"/>
              </a:rPr>
              <a:t>та приєднання України до 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«</a:t>
            </a:r>
            <a:r>
              <a:rPr lang="uk-UA" sz="1900" i="1" dirty="0" smtClean="0">
                <a:solidFill>
                  <a:schemeClr val="bg1"/>
                </a:solidFill>
                <a:latin typeface="Century" pitchFamily="18" charset="0"/>
              </a:rPr>
              <a:t>Договору </a:t>
            </a:r>
            <a:r>
              <a:rPr lang="uk-UA" sz="1900" i="1" dirty="0">
                <a:solidFill>
                  <a:schemeClr val="bg1"/>
                </a:solidFill>
                <a:latin typeface="Century" pitchFamily="18" charset="0"/>
              </a:rPr>
              <a:t>про нерозповсюдження </a:t>
            </a:r>
            <a:r>
              <a:rPr lang="uk-UA" sz="1900" i="1" dirty="0" smtClean="0">
                <a:solidFill>
                  <a:schemeClr val="bg1"/>
                </a:solidFill>
                <a:latin typeface="Century" pitchFamily="18" charset="0"/>
              </a:rPr>
              <a:t>ядерної зброї»</a:t>
            </a:r>
            <a:r>
              <a:rPr lang="uk-UA" sz="1900" dirty="0" smtClean="0">
                <a:solidFill>
                  <a:schemeClr val="bg1"/>
                </a:solidFill>
                <a:latin typeface="Century" pitchFamily="18" charset="0"/>
              </a:rPr>
              <a:t>.</a:t>
            </a:r>
            <a:endParaRPr lang="uk-UA" sz="1900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3334321" y="238267"/>
            <a:ext cx="24753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solidFill>
                  <a:schemeClr val="bg1"/>
                </a:solidFill>
              </a:rPr>
              <a:t>1993—1997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251520" y="884598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Century" pitchFamily="18" charset="0"/>
              </a:rPr>
              <a:t>	Адміністрація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Б. Клінтона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, яка прийшла до влади в січні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1993 р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., постала перед дилемою: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продовжувати політику Буша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чи шукати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нові підходи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до розбудови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українсько-американських відносин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Після деяких сумнівів він обрав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другий шлях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Важливу роль тут відіграли, насамперед, впливові представники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Конгресу США</a:t>
            </a:r>
            <a:r>
              <a:rPr lang="uk-UA" dirty="0" smtClean="0">
                <a:solidFill>
                  <a:schemeClr val="bg1"/>
                </a:solidFill>
                <a:latin typeface="Century" pitchFamily="18" charset="0"/>
              </a:rPr>
              <a:t>.</a:t>
            </a:r>
            <a:endParaRPr lang="en-US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Century" pitchFamily="18" charset="0"/>
              </a:rPr>
              <a:t>	</a:t>
            </a:r>
            <a:r>
              <a:rPr lang="uk-UA" b="1" dirty="0" smtClean="0">
                <a:solidFill>
                  <a:schemeClr val="bg1"/>
                </a:solidFill>
                <a:latin typeface="Century" pitchFamily="18" charset="0"/>
              </a:rPr>
              <a:t>Основні</a:t>
            </a:r>
            <a:r>
              <a:rPr lang="uk-UA" dirty="0" smtClean="0">
                <a:solidFill>
                  <a:schemeClr val="bg1"/>
                </a:solidFill>
                <a:latin typeface="Century" pitchFamily="18" charset="0"/>
              </a:rPr>
              <a:t> події періоду: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30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вересня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1993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—</a:t>
            </a:r>
            <a:r>
              <a:rPr lang="ru-RU" dirty="0" smtClean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entury" pitchFamily="18" charset="0"/>
              </a:rPr>
              <a:t>фінансова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entury" pitchFamily="18" charset="0"/>
              </a:rPr>
              <a:t>допомога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Україні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в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розмірі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$350 </a:t>
            </a:r>
            <a:r>
              <a:rPr lang="ru-RU" dirty="0" smtClean="0">
                <a:solidFill>
                  <a:schemeClr val="accent6"/>
                </a:solidFill>
                <a:latin typeface="Century" pitchFamily="18" charset="0"/>
              </a:rPr>
              <a:t>млн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;</a:t>
            </a:r>
            <a:endParaRPr lang="ru-RU" dirty="0" smtClean="0">
              <a:solidFill>
                <a:schemeClr val="bg1"/>
              </a:solidFill>
              <a:latin typeface="Century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6"/>
                </a:solidFill>
                <a:latin typeface="Century" pitchFamily="18" charset="0"/>
              </a:rPr>
              <a:t>США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Century" pitchFamily="18" charset="0"/>
              </a:rPr>
              <a:t>сприяли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приєднанню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України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до </a:t>
            </a:r>
            <a:r>
              <a:rPr lang="ru-RU" i="1" dirty="0" err="1">
                <a:solidFill>
                  <a:schemeClr val="accent6"/>
                </a:solidFill>
                <a:latin typeface="Century" pitchFamily="18" charset="0"/>
              </a:rPr>
              <a:t>Генеральної</a:t>
            </a:r>
            <a:r>
              <a:rPr lang="ru-RU" i="1" dirty="0">
                <a:solidFill>
                  <a:schemeClr val="accent6"/>
                </a:solidFill>
                <a:latin typeface="Century" pitchFamily="18" charset="0"/>
              </a:rPr>
              <a:t> угоди з </a:t>
            </a:r>
            <a:r>
              <a:rPr lang="ru-RU" i="1" dirty="0" err="1">
                <a:solidFill>
                  <a:schemeClr val="accent6"/>
                </a:solidFill>
                <a:latin typeface="Century" pitchFamily="18" charset="0"/>
              </a:rPr>
              <a:t>торгівлі</a:t>
            </a:r>
            <a:r>
              <a:rPr lang="ru-RU" i="1" dirty="0">
                <a:solidFill>
                  <a:schemeClr val="accent6"/>
                </a:solidFill>
                <a:latin typeface="Century" pitchFamily="18" charset="0"/>
              </a:rPr>
              <a:t> та </a:t>
            </a:r>
            <a:r>
              <a:rPr lang="ru-RU" i="1" dirty="0" err="1">
                <a:solidFill>
                  <a:schemeClr val="accent6"/>
                </a:solidFill>
                <a:latin typeface="Century" pitchFamily="18" charset="0"/>
              </a:rPr>
              <a:t>тарифів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(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ГАТТ)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;</a:t>
            </a:r>
            <a:endParaRPr lang="uk-UA" dirty="0" smtClean="0">
              <a:solidFill>
                <a:schemeClr val="bg1"/>
              </a:solidFill>
              <a:latin typeface="Century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Україна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 smtClean="0">
                <a:solidFill>
                  <a:schemeClr val="accent6"/>
                </a:solidFill>
                <a:latin typeface="Century" pitchFamily="18" charset="0"/>
              </a:rPr>
              <a:t>залучилась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до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ініційованої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США в рамках НАТО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програми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«</a:t>
            </a:r>
            <a:r>
              <a:rPr lang="ru-RU" i="1" dirty="0">
                <a:solidFill>
                  <a:schemeClr val="accent6"/>
                </a:solidFill>
                <a:latin typeface="Century" pitchFamily="18" charset="0"/>
              </a:rPr>
              <a:t>Партнерство </a:t>
            </a:r>
            <a:r>
              <a:rPr lang="ru-RU" i="1" dirty="0" err="1">
                <a:solidFill>
                  <a:schemeClr val="accent6"/>
                </a:solidFill>
                <a:latin typeface="Century" pitchFamily="18" charset="0"/>
              </a:rPr>
              <a:t>заради</a:t>
            </a:r>
            <a:r>
              <a:rPr lang="ru-RU" i="1" dirty="0">
                <a:solidFill>
                  <a:schemeClr val="accent6"/>
                </a:solidFill>
                <a:latin typeface="Century" pitchFamily="18" charset="0"/>
              </a:rPr>
              <a:t> миру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»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;</a:t>
            </a:r>
            <a:endParaRPr lang="uk-UA" dirty="0" smtClean="0">
              <a:solidFill>
                <a:schemeClr val="bg1"/>
              </a:solidFill>
              <a:latin typeface="Century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підписання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Президентами України, США та Росії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14 січня 1994 р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uk-UA" i="1" dirty="0">
                <a:solidFill>
                  <a:schemeClr val="accent6"/>
                </a:solidFill>
                <a:latin typeface="Century" pitchFamily="18" charset="0"/>
              </a:rPr>
              <a:t>Тристоронньої заяви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в Москві. Це був справжній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прорив у непростих відносинах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, що склалися у трикутнику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Україна — США — Росія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У заяві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містився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історичний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пункт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про те, що США й Росія готові </a:t>
            </a:r>
            <a:r>
              <a:rPr lang="uk-UA" b="1" dirty="0">
                <a:solidFill>
                  <a:schemeClr val="bg1"/>
                </a:solidFill>
                <a:latin typeface="Century" pitchFamily="18" charset="0"/>
              </a:rPr>
              <a:t>надати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Україні </a:t>
            </a:r>
            <a:r>
              <a:rPr lang="uk-UA" dirty="0" smtClean="0">
                <a:solidFill>
                  <a:schemeClr val="accent6"/>
                </a:solidFill>
                <a:latin typeface="Century" pitchFamily="18" charset="0"/>
              </a:rPr>
              <a:t>гарантії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безпеки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</a:t>
            </a:r>
            <a:endParaRPr lang="en-US" dirty="0" smtClean="0">
              <a:solidFill>
                <a:schemeClr val="bg1"/>
              </a:solidFill>
              <a:latin typeface="Century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«</a:t>
            </a:r>
            <a:r>
              <a:rPr lang="ru-RU" i="1" dirty="0" err="1">
                <a:solidFill>
                  <a:schemeClr val="accent6"/>
                </a:solidFill>
                <a:latin typeface="Century" pitchFamily="18" charset="0"/>
              </a:rPr>
              <a:t>Хартія</a:t>
            </a:r>
            <a:r>
              <a:rPr lang="ru-RU" i="1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i="1" dirty="0" err="1">
                <a:solidFill>
                  <a:schemeClr val="accent6"/>
                </a:solidFill>
                <a:latin typeface="Century" pitchFamily="18" charset="0"/>
              </a:rPr>
              <a:t>українсько-американського</a:t>
            </a:r>
            <a:r>
              <a:rPr lang="ru-RU" i="1" dirty="0">
                <a:solidFill>
                  <a:schemeClr val="accent6"/>
                </a:solidFill>
                <a:latin typeface="Century" pitchFamily="18" charset="0"/>
              </a:rPr>
              <a:t> партнерства, </a:t>
            </a:r>
            <a:r>
              <a:rPr lang="ru-RU" i="1" dirty="0" err="1">
                <a:solidFill>
                  <a:schemeClr val="accent6"/>
                </a:solidFill>
                <a:latin typeface="Century" pitchFamily="18" charset="0"/>
              </a:rPr>
              <a:t>дружби</a:t>
            </a:r>
            <a:r>
              <a:rPr lang="ru-RU" i="1" dirty="0">
                <a:solidFill>
                  <a:schemeClr val="accent6"/>
                </a:solidFill>
                <a:latin typeface="Century" pitchFamily="18" charset="0"/>
              </a:rPr>
              <a:t> і </a:t>
            </a:r>
            <a:r>
              <a:rPr lang="ru-RU" i="1" dirty="0" err="1" smtClean="0">
                <a:solidFill>
                  <a:schemeClr val="accent6"/>
                </a:solidFill>
                <a:latin typeface="Century" pitchFamily="18" charset="0"/>
              </a:rPr>
              <a:t>співробітництва</a:t>
            </a:r>
            <a:r>
              <a:rPr lang="ru-RU" dirty="0" smtClean="0">
                <a:solidFill>
                  <a:schemeClr val="accent6"/>
                </a:solidFill>
                <a:latin typeface="Century" pitchFamily="18" charset="0"/>
              </a:rPr>
              <a:t>»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—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 smtClean="0">
                <a:solidFill>
                  <a:schemeClr val="accent6"/>
                </a:solidFill>
                <a:latin typeface="Century" pitchFamily="18" charset="0"/>
              </a:rPr>
              <a:t>підписана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у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Білому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домі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22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листопада 1994 р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16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травня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1997 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року 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США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визнали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Україну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як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центральноєвропейську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державу та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підтвердили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надані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Україні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гарантії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 smtClean="0">
                <a:solidFill>
                  <a:schemeClr val="accent6"/>
                </a:solidFill>
                <a:latin typeface="Century" pitchFamily="18" charset="0"/>
              </a:rPr>
              <a:t>безпеки</a:t>
            </a:r>
            <a:r>
              <a:rPr lang="en-US" dirty="0">
                <a:solidFill>
                  <a:schemeClr val="accent6"/>
                </a:solidFill>
                <a:latin typeface="Century" pitchFamily="18" charset="0"/>
              </a:rPr>
              <a:t>.</a:t>
            </a:r>
            <a:endParaRPr lang="uk-UA" dirty="0" smtClean="0">
              <a:solidFill>
                <a:schemeClr val="accent6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9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580953" y="116632"/>
            <a:ext cx="79820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bg1"/>
                </a:solidFill>
              </a:rPr>
              <a:t>1998—2000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3600" b="1" dirty="0" smtClean="0">
                <a:solidFill>
                  <a:schemeClr val="bg1"/>
                </a:solidFill>
              </a:rPr>
              <a:t>«</a:t>
            </a:r>
            <a:r>
              <a:rPr lang="uk-UA" sz="3600" b="1" dirty="0" smtClean="0">
                <a:solidFill>
                  <a:schemeClr val="bg1"/>
                </a:solidFill>
              </a:rPr>
              <a:t>Розчарування Заходу»</a:t>
            </a:r>
            <a:endParaRPr lang="uk-UA" sz="3600" b="1" dirty="0">
              <a:solidFill>
                <a:schemeClr val="bg1"/>
              </a:solidFill>
            </a:endParaRPr>
          </a:p>
          <a:p>
            <a:pPr algn="ctr"/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107504" y="1412776"/>
            <a:ext cx="892899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entury" pitchFamily="18" charset="0"/>
              </a:rPr>
              <a:t>	</a:t>
            </a:r>
            <a:r>
              <a:rPr lang="ru-RU" dirty="0" err="1" smtClean="0">
                <a:solidFill>
                  <a:schemeClr val="bg1"/>
                </a:solidFill>
                <a:latin typeface="Century" pitchFamily="18" charset="0"/>
              </a:rPr>
              <a:t>Тривалий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час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вкладаючи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значні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кошти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в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реформування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свого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«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стратегічного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партнера», США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були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роздратовані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тим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позитивні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зрушення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відбувалися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занадто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повільно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Можливість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більш-менш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рівноправного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«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стратегічного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партнерства»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між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двома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державами у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майбутньому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, яке б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виправдало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свою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гучну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назву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, почала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піддаватися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сумніву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. Якщо у 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1994—1996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рр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Україну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розглядали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в США 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як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досить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перспективного партнера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тимчасово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перебуває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у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скруті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, то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тепер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почало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створюватися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враження</a:t>
            </a:r>
            <a:r>
              <a:rPr lang="ru-RU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accent6"/>
                </a:solidFill>
                <a:latin typeface="Century" pitchFamily="18" charset="0"/>
              </a:rPr>
              <a:t>негативізму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,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що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межувало</a:t>
            </a:r>
            <a:r>
              <a:rPr lang="ru-RU" dirty="0">
                <a:solidFill>
                  <a:schemeClr val="bg1"/>
                </a:solidFill>
                <a:latin typeface="Century" pitchFamily="18" charset="0"/>
              </a:rPr>
              <a:t> з </a:t>
            </a:r>
            <a:r>
              <a:rPr lang="ru-RU" dirty="0" err="1">
                <a:solidFill>
                  <a:schemeClr val="bg1"/>
                </a:solidFill>
                <a:latin typeface="Century" pitchFamily="18" charset="0"/>
              </a:rPr>
              <a:t>відштовхуванням</a:t>
            </a:r>
            <a:r>
              <a:rPr lang="ru-RU" dirty="0" smtClean="0">
                <a:solidFill>
                  <a:schemeClr val="bg1"/>
                </a:solidFill>
                <a:latin typeface="Century" pitchFamily="18" charset="0"/>
              </a:rPr>
              <a:t>.</a:t>
            </a:r>
            <a:endParaRPr lang="en-US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entury" pitchFamily="18" charset="0"/>
              </a:rPr>
              <a:t>	</a:t>
            </a:r>
            <a:r>
              <a:rPr lang="uk-UA" dirty="0" smtClean="0">
                <a:solidFill>
                  <a:schemeClr val="accent6"/>
                </a:solidFill>
                <a:latin typeface="Century" pitchFamily="18" charset="0"/>
              </a:rPr>
              <a:t>США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прагнули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якнайскоріше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вийти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із стадії надання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матеріальної допомоги Україні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, та перейти до стадії, коли б економічні відносини між двома державами відбувалися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за рахунок природнього інтересу американського приватного капіталу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Україна ж виявляла свою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нездатність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забезпечити сприятливий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інвестиційний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клімат для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іноземних інвесторів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Часті зміни урядів,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непослідовна економічна політика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, всеохоплююча корупція, політична нестабільність, гучні скандали за участі вищих посадових осіб остаточно розвіяли атмосферу романтизму у відносинах, присутню з часів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підписання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uk-UA" i="1" dirty="0">
                <a:solidFill>
                  <a:schemeClr val="accent6"/>
                </a:solidFill>
                <a:latin typeface="Century" pitchFamily="18" charset="0"/>
              </a:rPr>
              <a:t>Тристороннього договору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у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1994 році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69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017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3334321" y="238267"/>
            <a:ext cx="2198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chemeClr val="bg1"/>
                </a:solidFill>
              </a:rPr>
              <a:t>2001-2002</a:t>
            </a:r>
            <a:endParaRPr lang="uk-UA" sz="3600" b="1" dirty="0">
              <a:solidFill>
                <a:schemeClr val="bg1"/>
              </a:solidFill>
            </a:endParaRPr>
          </a:p>
        </p:txBody>
      </p:sp>
      <p:sp>
        <p:nvSpPr>
          <p:cNvPr id="4" name="Прямокутник 3"/>
          <p:cNvSpPr/>
          <p:nvPr/>
        </p:nvSpPr>
        <p:spPr>
          <a:xfrm>
            <a:off x="443113" y="2003856"/>
            <a:ext cx="82577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>
                <a:solidFill>
                  <a:schemeClr val="accent6"/>
                </a:solidFill>
                <a:latin typeface="Century" pitchFamily="18" charset="0"/>
              </a:rPr>
              <a:t>           Джордж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Буш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замість концентрації на проблемах України, як це робив </a:t>
            </a:r>
            <a:r>
              <a:rPr lang="uk-UA" dirty="0" smtClean="0">
                <a:solidFill>
                  <a:schemeClr val="accent6"/>
                </a:solidFill>
                <a:latin typeface="Century" pitchFamily="18" charset="0"/>
              </a:rPr>
              <a:t>Білл Клінтон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, почав провадити політику,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 спрямовану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на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нормалізацію відносин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безпосередньо з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Росією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Роль, яка відводилася Україні попереднім президентом у здійсненні впливу на Росію, виявилася </a:t>
            </a:r>
            <a:r>
              <a:rPr lang="uk-UA" dirty="0" err="1">
                <a:solidFill>
                  <a:schemeClr val="bg1"/>
                </a:solidFill>
                <a:latin typeface="Century" pitchFamily="18" charset="0"/>
              </a:rPr>
              <a:t>невитребуваною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Популярними серед нової президентської адміністрації стали концепції «</a:t>
            </a:r>
            <a:r>
              <a:rPr lang="uk-UA" dirty="0" err="1">
                <a:solidFill>
                  <a:schemeClr val="accent6"/>
                </a:solidFill>
                <a:latin typeface="Century" pitchFamily="18" charset="0"/>
              </a:rPr>
              <a:t>русоцентричної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» </a:t>
            </a:r>
            <a:r>
              <a:rPr lang="uk-UA" dirty="0" smtClean="0">
                <a:solidFill>
                  <a:schemeClr val="bg1"/>
                </a:solidFill>
                <a:latin typeface="Century" pitchFamily="18" charset="0"/>
              </a:rPr>
              <a:t>школи думки,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представленої Дж. </a:t>
            </a:r>
            <a:r>
              <a:rPr lang="uk-UA" dirty="0" err="1">
                <a:solidFill>
                  <a:schemeClr val="bg1"/>
                </a:solidFill>
                <a:latin typeface="Century" pitchFamily="18" charset="0"/>
              </a:rPr>
              <a:t>Метлоком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 та С.</a:t>
            </a:r>
            <a:r>
              <a:rPr lang="uk-UA" dirty="0" err="1">
                <a:solidFill>
                  <a:schemeClr val="bg1"/>
                </a:solidFill>
                <a:latin typeface="Century" pitchFamily="18" charset="0"/>
              </a:rPr>
              <a:t>Хантінгтоном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. Адміністрація </a:t>
            </a:r>
            <a:r>
              <a:rPr lang="uk-UA" dirty="0" smtClean="0">
                <a:solidFill>
                  <a:schemeClr val="accent6"/>
                </a:solidFill>
                <a:latin typeface="Century" pitchFamily="18" charset="0"/>
              </a:rPr>
              <a:t>Джорджа </a:t>
            </a:r>
            <a:r>
              <a:rPr lang="uk-UA" dirty="0" err="1" smtClean="0">
                <a:solidFill>
                  <a:schemeClr val="accent6"/>
                </a:solidFill>
                <a:latin typeface="Century" pitchFamily="18" charset="0"/>
              </a:rPr>
              <a:t>Буша-молодшого</a:t>
            </a:r>
            <a:r>
              <a:rPr lang="uk-UA" dirty="0" smtClean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не відмовлялися від України, проте демонстративний інтерес до українського питання з боку </a:t>
            </a:r>
            <a:r>
              <a:rPr lang="uk-UA" dirty="0">
                <a:solidFill>
                  <a:schemeClr val="accent6"/>
                </a:solidFill>
                <a:latin typeface="Century" pitchFamily="18" charset="0"/>
              </a:rPr>
              <a:t>США </a:t>
            </a:r>
            <a:r>
              <a:rPr lang="uk-UA" dirty="0">
                <a:solidFill>
                  <a:schemeClr val="bg1"/>
                </a:solidFill>
                <a:latin typeface="Century" pitchFamily="18" charset="0"/>
              </a:rPr>
              <a:t>залишився позаду.</a:t>
            </a:r>
          </a:p>
        </p:txBody>
      </p:sp>
    </p:spTree>
    <p:extLst>
      <p:ext uri="{BB962C8B-B14F-4D97-AF65-F5344CB8AC3E}">
        <p14:creationId xmlns:p14="http://schemas.microsoft.com/office/powerpoint/2010/main" val="200691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3334321" y="238267"/>
            <a:ext cx="2198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>
                <a:solidFill>
                  <a:schemeClr val="bg1"/>
                </a:solidFill>
              </a:rPr>
              <a:t>2003-2009</a:t>
            </a:r>
          </a:p>
        </p:txBody>
      </p:sp>
      <p:sp>
        <p:nvSpPr>
          <p:cNvPr id="4" name="Прямокутник 3"/>
          <p:cNvSpPr/>
          <p:nvPr/>
        </p:nvSpPr>
        <p:spPr>
          <a:xfrm>
            <a:off x="647563" y="959970"/>
            <a:ext cx="7848872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00" dirty="0" smtClean="0">
                <a:solidFill>
                  <a:schemeClr val="bg1"/>
                </a:solidFill>
                <a:latin typeface="Century" pitchFamily="18" charset="0"/>
              </a:rPr>
              <a:t>               </a:t>
            </a:r>
            <a:r>
              <a:rPr lang="uk-UA" sz="1700" dirty="0" smtClean="0">
                <a:solidFill>
                  <a:schemeClr val="bg1"/>
                </a:solidFill>
                <a:latin typeface="Century" pitchFamily="18" charset="0"/>
              </a:rPr>
              <a:t>Команда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Барака Обами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сьогодні проводить серйозну ревізію відносин Сполучених Штатів із зарубіжними країнами. На тлі активних контактів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Білого дому і Кремля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відносини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Києва і Вашингтона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видаються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млявими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. Нинішня адміністрація взяла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паузу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 в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україно-американських відносинах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27-29 квітня 2009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відбувся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візит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в Україну першого заступника держсекретаря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Джеймса </a:t>
            </a:r>
            <a:r>
              <a:rPr lang="uk-UA" sz="1700" dirty="0" err="1">
                <a:solidFill>
                  <a:schemeClr val="accent6"/>
                </a:solidFill>
                <a:latin typeface="Century" pitchFamily="18" charset="0"/>
              </a:rPr>
              <a:t>Стайнберга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котрого супроводжував співробітник Білого дому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Девід </a:t>
            </a:r>
            <a:r>
              <a:rPr lang="uk-UA" sz="1700" dirty="0" err="1">
                <a:solidFill>
                  <a:schemeClr val="accent6"/>
                </a:solidFill>
                <a:latin typeface="Century" pitchFamily="18" charset="0"/>
              </a:rPr>
              <a:t>Ліптон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що було розцінено як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сигнал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що Київ і надалі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залишається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 для Вашингтона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стратегічним партнером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а перегляд відносин Сполучених Штатів із Росією не відбуватиметься за рахунок України. </a:t>
            </a:r>
            <a:endParaRPr lang="en-US" sz="1700" dirty="0" smtClean="0">
              <a:solidFill>
                <a:schemeClr val="bg1"/>
              </a:solidFill>
              <a:latin typeface="Century" pitchFamily="18" charset="0"/>
            </a:endParaRPr>
          </a:p>
          <a:p>
            <a:r>
              <a:rPr lang="en-US" sz="1700" dirty="0" smtClean="0">
                <a:solidFill>
                  <a:schemeClr val="bg1"/>
                </a:solidFill>
                <a:latin typeface="Century" pitchFamily="18" charset="0"/>
              </a:rPr>
              <a:t>                </a:t>
            </a:r>
            <a:r>
              <a:rPr lang="uk-UA" sz="1700" dirty="0" smtClean="0">
                <a:solidFill>
                  <a:schemeClr val="bg1"/>
                </a:solidFill>
                <a:latin typeface="Century" pitchFamily="18" charset="0"/>
              </a:rPr>
              <a:t>Президент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України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Віктор Ющенко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провів зустріч з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Джеймсом </a:t>
            </a:r>
            <a:r>
              <a:rPr lang="uk-UA" sz="1700" dirty="0" err="1" smtClean="0">
                <a:solidFill>
                  <a:schemeClr val="accent6"/>
                </a:solidFill>
                <a:latin typeface="Century" pitchFamily="18" charset="0"/>
              </a:rPr>
              <a:t>Стайнбергом</a:t>
            </a:r>
            <a:r>
              <a:rPr lang="uk-UA" sz="1700" dirty="0" smtClean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У інтерв'ю для </a:t>
            </a:r>
            <a:r>
              <a:rPr lang="uk-UA" sz="1700" dirty="0" smtClean="0">
                <a:solidFill>
                  <a:schemeClr val="bg1"/>
                </a:solidFill>
                <a:latin typeface="Century" pitchFamily="18" charset="0"/>
              </a:rPr>
              <a:t>преси </a:t>
            </a:r>
            <a:r>
              <a:rPr lang="uk-UA" sz="1700" dirty="0" err="1">
                <a:solidFill>
                  <a:schemeClr val="bg1"/>
                </a:solidFill>
                <a:latin typeface="Century" pitchFamily="18" charset="0"/>
              </a:rPr>
              <a:t>Стайнберг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 відмітив необхідність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розвивати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 вже існуючі консультативні органи, поглиблювати співробітництво на основі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дорожньої карти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і хартії про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стратегічне партнерство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. Пріоритетними питаннями відносин назвав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енергетику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торгівлю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 і питання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безпеки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.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20-22 липня 2009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Віце-президент США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Джозеф </a:t>
            </a:r>
            <a:r>
              <a:rPr lang="uk-UA" sz="1700" dirty="0" err="1">
                <a:solidFill>
                  <a:schemeClr val="accent6"/>
                </a:solidFill>
                <a:latin typeface="Century" pitchFamily="18" charset="0"/>
              </a:rPr>
              <a:t>Байден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відвідав Україну з робочим візитом. У ході переговорів Президента України Віктора Ющенка та Віце-президента США Джозефа </a:t>
            </a:r>
            <a:r>
              <a:rPr lang="uk-UA" sz="1700" dirty="0" err="1">
                <a:solidFill>
                  <a:schemeClr val="bg1"/>
                </a:solidFill>
                <a:latin typeface="Century" pitchFamily="18" charset="0"/>
              </a:rPr>
              <a:t>Байдена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досягнуто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 домовленості про створення </a:t>
            </a:r>
            <a:r>
              <a:rPr lang="uk-UA" sz="1700" dirty="0">
                <a:solidFill>
                  <a:schemeClr val="accent6"/>
                </a:solidFill>
                <a:latin typeface="Century" pitchFamily="18" charset="0"/>
              </a:rPr>
              <a:t>Українсько-Американської Комісії зі стратегічного партнерства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, перше засідання якої </a:t>
            </a:r>
            <a:r>
              <a:rPr lang="uk-UA" sz="1700" dirty="0" smtClean="0">
                <a:solidFill>
                  <a:schemeClr val="bg1"/>
                </a:solidFill>
                <a:latin typeface="Century" pitchFamily="18" charset="0"/>
              </a:rPr>
              <a:t>відбулося </a:t>
            </a:r>
            <a:r>
              <a:rPr lang="uk-UA" sz="1700" dirty="0">
                <a:solidFill>
                  <a:schemeClr val="bg1"/>
                </a:solidFill>
                <a:latin typeface="Century" pitchFamily="18" charset="0"/>
              </a:rPr>
              <a:t>восени 2009</a:t>
            </a:r>
            <a:r>
              <a:rPr lang="uk-UA" sz="1700" dirty="0" smtClean="0">
                <a:solidFill>
                  <a:schemeClr val="bg1"/>
                </a:solidFill>
                <a:latin typeface="Century" pitchFamily="18" charset="0"/>
              </a:rPr>
              <a:t>. </a:t>
            </a:r>
            <a:endParaRPr lang="uk-UA" sz="1700" dirty="0">
              <a:solidFill>
                <a:schemeClr val="bg1"/>
              </a:solidFill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92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1026" name="Picture 2" descr="C:\Users\ВЛАД\Desktop\48965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кутник 4"/>
          <p:cNvSpPr/>
          <p:nvPr/>
        </p:nvSpPr>
        <p:spPr>
          <a:xfrm>
            <a:off x="2077021" y="3013501"/>
            <a:ext cx="49899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800" b="1" dirty="0" smtClean="0">
                <a:solidFill>
                  <a:schemeClr val="bg1"/>
                </a:solidFill>
              </a:rPr>
              <a:t>Дякуємо за увагу!</a:t>
            </a:r>
            <a:endParaRPr lang="uk-UA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9252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294</Words>
  <Application>Microsoft Office PowerPoint</Application>
  <PresentationFormat>Екран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9" baseType="lpstr"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Sara Yasmeen (Wipro Technologies)</dc:creator>
  <cp:lastModifiedBy>ВЛАД</cp:lastModifiedBy>
  <cp:revision>7</cp:revision>
  <dcterms:created xsi:type="dcterms:W3CDTF">2010-02-23T11:30:32Z</dcterms:created>
  <dcterms:modified xsi:type="dcterms:W3CDTF">2013-05-07T21:21:50Z</dcterms:modified>
</cp:coreProperties>
</file>