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07.05.2013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07.05.2013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07.05.2013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07.05.2013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07.05.2013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07.05.2013</a:t>
            </a:fld>
            <a:endParaRPr lang="uk-UA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07.05.2013</a:t>
            </a:fld>
            <a:endParaRPr lang="uk-UA" dirty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07.05.2013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07.05.2013</a:t>
            </a:fld>
            <a:endParaRPr lang="uk-UA" dirty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07.05.2013</a:t>
            </a:fld>
            <a:endParaRPr lang="uk-UA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07.05.2013</a:t>
            </a:fld>
            <a:endParaRPr lang="uk-UA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A66AE-81F5-474A-B74B-EE41E9320F19}" type="datetimeFigureOut">
              <a:rPr lang="uk-UA" smtClean="0"/>
              <a:t>07.05.2013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1026" name="Picture 2" descr="C:\Users\ВЛАД\Desktop\48965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кутник 3"/>
          <p:cNvSpPr/>
          <p:nvPr/>
        </p:nvSpPr>
        <p:spPr>
          <a:xfrm>
            <a:off x="590781" y="2644170"/>
            <a:ext cx="796243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4800" dirty="0">
                <a:solidFill>
                  <a:schemeClr val="bg1"/>
                </a:solidFill>
                <a:latin typeface="Century" pitchFamily="18" charset="0"/>
                <a:cs typeface="Aparajita" pitchFamily="34" charset="0"/>
              </a:rPr>
              <a:t>Українсько-американські </a:t>
            </a:r>
            <a:endParaRPr lang="en-US" sz="4800" dirty="0" smtClean="0">
              <a:solidFill>
                <a:schemeClr val="bg1"/>
              </a:solidFill>
              <a:latin typeface="Century" pitchFamily="18" charset="0"/>
              <a:cs typeface="Aparajita" pitchFamily="34" charset="0"/>
            </a:endParaRPr>
          </a:p>
          <a:p>
            <a:pPr algn="ctr"/>
            <a:r>
              <a:rPr lang="uk-UA" sz="4800" dirty="0" smtClean="0">
                <a:solidFill>
                  <a:schemeClr val="bg1"/>
                </a:solidFill>
                <a:latin typeface="Century" pitchFamily="18" charset="0"/>
                <a:cs typeface="Aparajita" pitchFamily="34" charset="0"/>
              </a:rPr>
              <a:t>відносини</a:t>
            </a:r>
            <a:endParaRPr lang="uk-UA" sz="4800" dirty="0">
              <a:solidFill>
                <a:schemeClr val="bg1"/>
              </a:solidFill>
              <a:latin typeface="Century" pitchFamily="18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59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1026" name="Picture 2" descr="C:\Users\ВЛАД\Desktop\48965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кутник 3"/>
          <p:cNvSpPr/>
          <p:nvPr/>
        </p:nvSpPr>
        <p:spPr>
          <a:xfrm>
            <a:off x="1187624" y="2274838"/>
            <a:ext cx="67687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dirty="0" smtClean="0">
                <a:solidFill>
                  <a:schemeClr val="accent6"/>
                </a:solidFill>
                <a:latin typeface="Century" pitchFamily="18" charset="0"/>
              </a:rPr>
              <a:t>Україну</a:t>
            </a:r>
            <a:r>
              <a:rPr lang="uk-UA" sz="3600" dirty="0" smtClean="0">
                <a:solidFill>
                  <a:schemeClr val="bg1"/>
                </a:solidFill>
                <a:latin typeface="Century" pitchFamily="18" charset="0"/>
              </a:rPr>
              <a:t> як незалежну державу </a:t>
            </a:r>
            <a:r>
              <a:rPr lang="uk-UA" sz="3600" dirty="0" smtClean="0">
                <a:solidFill>
                  <a:schemeClr val="accent6"/>
                </a:solidFill>
                <a:latin typeface="Century" pitchFamily="18" charset="0"/>
              </a:rPr>
              <a:t>США</a:t>
            </a:r>
            <a:r>
              <a:rPr lang="uk-UA" sz="3600" dirty="0" smtClean="0">
                <a:solidFill>
                  <a:schemeClr val="bg1"/>
                </a:solidFill>
                <a:latin typeface="Century" pitchFamily="18" charset="0"/>
              </a:rPr>
              <a:t> визнали </a:t>
            </a:r>
            <a:r>
              <a:rPr lang="uk-UA" sz="3600" dirty="0" smtClean="0">
                <a:solidFill>
                  <a:schemeClr val="accent6"/>
                </a:solidFill>
                <a:latin typeface="Century" pitchFamily="18" charset="0"/>
              </a:rPr>
              <a:t>26 грудня 1991</a:t>
            </a:r>
            <a:r>
              <a:rPr lang="uk-UA" sz="3600" dirty="0" smtClean="0">
                <a:solidFill>
                  <a:schemeClr val="bg1"/>
                </a:solidFill>
                <a:latin typeface="Century" pitchFamily="18" charset="0"/>
              </a:rPr>
              <a:t>. Дипломатичні відносини встановлені </a:t>
            </a:r>
            <a:r>
              <a:rPr lang="uk-UA" sz="3600" dirty="0" smtClean="0">
                <a:solidFill>
                  <a:schemeClr val="accent6"/>
                </a:solidFill>
                <a:latin typeface="Century" pitchFamily="18" charset="0"/>
              </a:rPr>
              <a:t>3 січня 1992</a:t>
            </a:r>
            <a:r>
              <a:rPr lang="uk-UA" sz="3600" dirty="0" smtClean="0">
                <a:solidFill>
                  <a:schemeClr val="bg1"/>
                </a:solidFill>
                <a:latin typeface="Century" pitchFamily="18" charset="0"/>
              </a:rPr>
              <a:t>.</a:t>
            </a:r>
            <a:endParaRPr lang="uk-UA" sz="3600" dirty="0">
              <a:solidFill>
                <a:schemeClr val="bg1"/>
              </a:solidFill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91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1026" name="Picture 2" descr="C:\Users\ВЛАД\Desktop\48965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кутник 3"/>
          <p:cNvSpPr/>
          <p:nvPr/>
        </p:nvSpPr>
        <p:spPr>
          <a:xfrm>
            <a:off x="3334321" y="238267"/>
            <a:ext cx="24753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>
                <a:solidFill>
                  <a:schemeClr val="bg1"/>
                </a:solidFill>
              </a:rPr>
              <a:t>1991—1993</a:t>
            </a:r>
          </a:p>
        </p:txBody>
      </p:sp>
      <p:sp>
        <p:nvSpPr>
          <p:cNvPr id="5" name="Прямокутник 4"/>
          <p:cNvSpPr/>
          <p:nvPr/>
        </p:nvSpPr>
        <p:spPr>
          <a:xfrm>
            <a:off x="53752" y="884598"/>
            <a:ext cx="903649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00" dirty="0" smtClean="0">
                <a:solidFill>
                  <a:schemeClr val="bg1"/>
                </a:solidFill>
                <a:latin typeface="Century" pitchFamily="18" charset="0"/>
              </a:rPr>
              <a:t>	</a:t>
            </a:r>
            <a:r>
              <a:rPr lang="uk-UA" sz="1900" dirty="0" smtClean="0">
                <a:solidFill>
                  <a:schemeClr val="bg1"/>
                </a:solidFill>
                <a:latin typeface="Century" pitchFamily="18" charset="0"/>
              </a:rPr>
              <a:t>Нульовою</a:t>
            </a:r>
            <a:r>
              <a:rPr lang="ru-RU" sz="1900" dirty="0" smtClean="0">
                <a:solidFill>
                  <a:schemeClr val="bg1"/>
                </a:solidFill>
                <a:latin typeface="Century" pitchFamily="18" charset="0"/>
              </a:rPr>
              <a:t>, </a:t>
            </a:r>
            <a:r>
              <a:rPr lang="ru-RU" sz="1900" dirty="0">
                <a:solidFill>
                  <a:schemeClr val="bg1"/>
                </a:solidFill>
                <a:latin typeface="Century" pitchFamily="18" charset="0"/>
              </a:rPr>
              <a:t>якщо не мінусовою </a:t>
            </a:r>
            <a:r>
              <a:rPr lang="ru-RU" sz="1900" dirty="0">
                <a:solidFill>
                  <a:schemeClr val="accent6"/>
                </a:solidFill>
                <a:latin typeface="Century" pitchFamily="18" charset="0"/>
              </a:rPr>
              <a:t>точкою відліку </a:t>
            </a:r>
            <a:r>
              <a:rPr lang="ru-RU" sz="1900" dirty="0">
                <a:solidFill>
                  <a:schemeClr val="bg1"/>
                </a:solidFill>
                <a:latin typeface="Century" pitchFamily="18" charset="0"/>
              </a:rPr>
              <a:t>українсько-американських відносин </a:t>
            </a:r>
            <a:r>
              <a:rPr lang="ru-RU" sz="1900" dirty="0">
                <a:solidFill>
                  <a:schemeClr val="accent6"/>
                </a:solidFill>
                <a:latin typeface="Century" pitchFamily="18" charset="0"/>
              </a:rPr>
              <a:t>можна вважати промову</a:t>
            </a:r>
            <a:r>
              <a:rPr lang="ru-RU" sz="1900" dirty="0">
                <a:solidFill>
                  <a:schemeClr val="bg1"/>
                </a:solidFill>
                <a:latin typeface="Century" pitchFamily="18" charset="0"/>
              </a:rPr>
              <a:t> Президента США </a:t>
            </a:r>
            <a:r>
              <a:rPr lang="ru-RU" sz="1900" dirty="0">
                <a:solidFill>
                  <a:schemeClr val="accent6"/>
                </a:solidFill>
                <a:latin typeface="Century" pitchFamily="18" charset="0"/>
              </a:rPr>
              <a:t>Джорджа Буша</a:t>
            </a:r>
            <a:r>
              <a:rPr lang="ru-RU" sz="1900" dirty="0">
                <a:solidFill>
                  <a:schemeClr val="bg1"/>
                </a:solidFill>
                <a:latin typeface="Century" pitchFamily="18" charset="0"/>
              </a:rPr>
              <a:t>, виголошену </a:t>
            </a:r>
            <a:r>
              <a:rPr lang="ru-RU" sz="1900" dirty="0">
                <a:solidFill>
                  <a:schemeClr val="accent6"/>
                </a:solidFill>
                <a:latin typeface="Century" pitchFamily="18" charset="0"/>
              </a:rPr>
              <a:t>1 серпня 1991</a:t>
            </a:r>
            <a:r>
              <a:rPr lang="ru-RU" sz="1900" dirty="0">
                <a:solidFill>
                  <a:schemeClr val="bg1"/>
                </a:solidFill>
                <a:latin typeface="Century" pitchFamily="18" charset="0"/>
              </a:rPr>
              <a:t> у </a:t>
            </a:r>
            <a:r>
              <a:rPr lang="ru-RU" sz="1900" dirty="0" smtClean="0">
                <a:solidFill>
                  <a:schemeClr val="bg1"/>
                </a:solidFill>
                <a:latin typeface="Century" pitchFamily="18" charset="0"/>
              </a:rPr>
              <a:t>Києві</a:t>
            </a:r>
            <a:r>
              <a:rPr lang="en-US" sz="1900" dirty="0" smtClean="0">
                <a:solidFill>
                  <a:schemeClr val="bg1"/>
                </a:solidFill>
                <a:latin typeface="Century" pitchFamily="18" charset="0"/>
              </a:rPr>
              <a:t>.</a:t>
            </a:r>
          </a:p>
          <a:p>
            <a:r>
              <a:rPr lang="en-US" sz="1900" dirty="0">
                <a:solidFill>
                  <a:schemeClr val="bg1"/>
                </a:solidFill>
                <a:latin typeface="Century" pitchFamily="18" charset="0"/>
              </a:rPr>
              <a:t>	</a:t>
            </a:r>
            <a:r>
              <a:rPr lang="ru-RU" sz="1900" dirty="0" smtClean="0">
                <a:solidFill>
                  <a:schemeClr val="bg1"/>
                </a:solidFill>
                <a:latin typeface="Century" pitchFamily="18" charset="0"/>
              </a:rPr>
              <a:t>Г</a:t>
            </a:r>
            <a:r>
              <a:rPr lang="uk-UA" sz="1900" dirty="0" smtClean="0">
                <a:solidFill>
                  <a:schemeClr val="bg1"/>
                </a:solidFill>
                <a:latin typeface="Century" pitchFamily="18" charset="0"/>
              </a:rPr>
              <a:t>оловною </a:t>
            </a:r>
            <a:r>
              <a:rPr lang="uk-UA" sz="1900" dirty="0">
                <a:solidFill>
                  <a:schemeClr val="accent6"/>
                </a:solidFill>
                <a:latin typeface="Century" pitchFamily="18" charset="0"/>
              </a:rPr>
              <a:t>метою</a:t>
            </a:r>
            <a:r>
              <a:rPr lang="uk-UA" sz="1900" dirty="0">
                <a:solidFill>
                  <a:schemeClr val="bg1"/>
                </a:solidFill>
                <a:latin typeface="Century" pitchFamily="18" charset="0"/>
              </a:rPr>
              <a:t> зовнішньої політики </a:t>
            </a:r>
            <a:r>
              <a:rPr lang="uk-UA" sz="1900" dirty="0">
                <a:solidFill>
                  <a:schemeClr val="accent6"/>
                </a:solidFill>
                <a:latin typeface="Century" pitchFamily="18" charset="0"/>
              </a:rPr>
              <a:t>України</a:t>
            </a:r>
            <a:r>
              <a:rPr lang="uk-UA" sz="1900" dirty="0">
                <a:solidFill>
                  <a:schemeClr val="bg1"/>
                </a:solidFill>
                <a:latin typeface="Century" pitchFamily="18" charset="0"/>
              </a:rPr>
              <a:t> на американському напрямі в цей період було </a:t>
            </a:r>
            <a:r>
              <a:rPr lang="uk-UA" sz="1900" dirty="0">
                <a:solidFill>
                  <a:schemeClr val="accent6"/>
                </a:solidFill>
                <a:latin typeface="Century" pitchFamily="18" charset="0"/>
              </a:rPr>
              <a:t>здобути від США </a:t>
            </a:r>
            <a:r>
              <a:rPr lang="uk-UA" sz="1900" dirty="0">
                <a:solidFill>
                  <a:schemeClr val="bg1"/>
                </a:solidFill>
                <a:latin typeface="Century" pitchFamily="18" charset="0"/>
              </a:rPr>
              <a:t>реальне </a:t>
            </a:r>
            <a:r>
              <a:rPr lang="uk-UA" sz="1900" dirty="0">
                <a:solidFill>
                  <a:schemeClr val="accent6"/>
                </a:solidFill>
                <a:latin typeface="Century" pitchFamily="18" charset="0"/>
              </a:rPr>
              <a:t>визнання</a:t>
            </a:r>
            <a:r>
              <a:rPr lang="uk-UA" sz="1900" dirty="0">
                <a:solidFill>
                  <a:schemeClr val="bg1"/>
                </a:solidFill>
                <a:latin typeface="Century" pitchFamily="18" charset="0"/>
              </a:rPr>
              <a:t> України як </a:t>
            </a:r>
            <a:r>
              <a:rPr lang="uk-UA" sz="1900" dirty="0">
                <a:solidFill>
                  <a:schemeClr val="accent6"/>
                </a:solidFill>
                <a:latin typeface="Century" pitchFamily="18" charset="0"/>
              </a:rPr>
              <a:t>рівноправного партнера</a:t>
            </a:r>
            <a:r>
              <a:rPr lang="uk-UA" sz="1900" dirty="0">
                <a:solidFill>
                  <a:schemeClr val="bg1"/>
                </a:solidFill>
                <a:latin typeface="Century" pitchFamily="18" charset="0"/>
              </a:rPr>
              <a:t>. </a:t>
            </a:r>
            <a:r>
              <a:rPr lang="uk-UA" sz="1900" dirty="0">
                <a:solidFill>
                  <a:schemeClr val="accent6"/>
                </a:solidFill>
                <a:latin typeface="Century" pitchFamily="18" charset="0"/>
              </a:rPr>
              <a:t>5 — 11 травня 1992 </a:t>
            </a:r>
            <a:r>
              <a:rPr lang="uk-UA" sz="1900" dirty="0">
                <a:solidFill>
                  <a:schemeClr val="bg1"/>
                </a:solidFill>
                <a:latin typeface="Century" pitchFamily="18" charset="0"/>
              </a:rPr>
              <a:t>р. відбувся </a:t>
            </a:r>
            <a:r>
              <a:rPr lang="uk-UA" sz="1900" dirty="0">
                <a:solidFill>
                  <a:schemeClr val="accent6"/>
                </a:solidFill>
                <a:latin typeface="Century" pitchFamily="18" charset="0"/>
              </a:rPr>
              <a:t>перший</a:t>
            </a:r>
            <a:r>
              <a:rPr lang="uk-UA" sz="1900" dirty="0">
                <a:solidFill>
                  <a:schemeClr val="bg1"/>
                </a:solidFill>
                <a:latin typeface="Century" pitchFamily="18" charset="0"/>
              </a:rPr>
              <a:t> офіційний робочий </a:t>
            </a:r>
            <a:r>
              <a:rPr lang="uk-UA" sz="1900" dirty="0">
                <a:solidFill>
                  <a:schemeClr val="accent6"/>
                </a:solidFill>
                <a:latin typeface="Century" pitchFamily="18" charset="0"/>
              </a:rPr>
              <a:t>візит</a:t>
            </a:r>
            <a:r>
              <a:rPr lang="uk-UA" sz="1900" dirty="0">
                <a:solidFill>
                  <a:schemeClr val="bg1"/>
                </a:solidFill>
                <a:latin typeface="Century" pitchFamily="18" charset="0"/>
              </a:rPr>
              <a:t> Президента України </a:t>
            </a:r>
            <a:r>
              <a:rPr lang="uk-UA" sz="1900" dirty="0">
                <a:solidFill>
                  <a:schemeClr val="accent6"/>
                </a:solidFill>
                <a:latin typeface="Century" pitchFamily="18" charset="0"/>
              </a:rPr>
              <a:t>Л. Кравчука до США</a:t>
            </a:r>
            <a:r>
              <a:rPr lang="uk-UA" sz="1900" dirty="0">
                <a:solidFill>
                  <a:schemeClr val="bg1"/>
                </a:solidFill>
                <a:latin typeface="Century" pitchFamily="18" charset="0"/>
              </a:rPr>
              <a:t>. В ході візиту було </a:t>
            </a:r>
            <a:r>
              <a:rPr lang="uk-UA" sz="1900" dirty="0">
                <a:solidFill>
                  <a:schemeClr val="accent6"/>
                </a:solidFill>
                <a:latin typeface="Century" pitchFamily="18" charset="0"/>
              </a:rPr>
              <a:t>підписано</a:t>
            </a:r>
            <a:r>
              <a:rPr lang="uk-UA" sz="1900" dirty="0">
                <a:solidFill>
                  <a:schemeClr val="bg1"/>
                </a:solidFill>
                <a:latin typeface="Century" pitchFamily="18" charset="0"/>
              </a:rPr>
              <a:t> низку документів, зокрема </a:t>
            </a:r>
            <a:r>
              <a:rPr lang="uk-UA" sz="1900" dirty="0">
                <a:solidFill>
                  <a:schemeClr val="accent6"/>
                </a:solidFill>
                <a:latin typeface="Century" pitchFamily="18" charset="0"/>
              </a:rPr>
              <a:t>політичну декларацію </a:t>
            </a:r>
            <a:r>
              <a:rPr lang="uk-UA" sz="1900" dirty="0">
                <a:solidFill>
                  <a:schemeClr val="bg1"/>
                </a:solidFill>
                <a:latin typeface="Century" pitchFamily="18" charset="0"/>
              </a:rPr>
              <a:t>та </a:t>
            </a:r>
            <a:r>
              <a:rPr lang="uk-UA" sz="1900" dirty="0">
                <a:solidFill>
                  <a:schemeClr val="accent6"/>
                </a:solidFill>
                <a:latin typeface="Century" pitchFamily="18" charset="0"/>
              </a:rPr>
              <a:t>меморандум</a:t>
            </a:r>
            <a:r>
              <a:rPr lang="uk-UA" sz="1900" dirty="0">
                <a:solidFill>
                  <a:schemeClr val="bg1"/>
                </a:solidFill>
                <a:latin typeface="Century" pitchFamily="18" charset="0"/>
              </a:rPr>
              <a:t> про взаєморозуміння між урядами </a:t>
            </a:r>
            <a:r>
              <a:rPr lang="uk-UA" sz="1900" dirty="0">
                <a:solidFill>
                  <a:schemeClr val="accent6"/>
                </a:solidFill>
                <a:latin typeface="Century" pitchFamily="18" charset="0"/>
              </a:rPr>
              <a:t>України та США</a:t>
            </a:r>
            <a:r>
              <a:rPr lang="uk-UA" sz="1900" dirty="0">
                <a:solidFill>
                  <a:schemeClr val="bg1"/>
                </a:solidFill>
                <a:latin typeface="Century" pitchFamily="18" charset="0"/>
              </a:rPr>
              <a:t>. В політичній декларації вперше було зафіксовано формулу «</a:t>
            </a:r>
            <a:r>
              <a:rPr lang="uk-UA" sz="1900" i="1" dirty="0">
                <a:solidFill>
                  <a:schemeClr val="accent6"/>
                </a:solidFill>
                <a:latin typeface="Century" pitchFamily="18" charset="0"/>
              </a:rPr>
              <a:t>демократичного партнерства</a:t>
            </a:r>
            <a:r>
              <a:rPr lang="uk-UA" sz="1900" dirty="0">
                <a:solidFill>
                  <a:schemeClr val="bg1"/>
                </a:solidFill>
                <a:latin typeface="Century" pitchFamily="18" charset="0"/>
              </a:rPr>
              <a:t>» двох країн. Практика ж тодішніх </a:t>
            </a:r>
            <a:r>
              <a:rPr lang="uk-UA" sz="1900" dirty="0" smtClean="0">
                <a:solidFill>
                  <a:schemeClr val="bg1"/>
                </a:solidFill>
                <a:latin typeface="Century" pitchFamily="18" charset="0"/>
              </a:rPr>
              <a:t>українсько-американських </a:t>
            </a:r>
            <a:r>
              <a:rPr lang="uk-UA" sz="1900" dirty="0">
                <a:solidFill>
                  <a:schemeClr val="bg1"/>
                </a:solidFill>
                <a:latin typeface="Century" pitchFamily="18" charset="0"/>
              </a:rPr>
              <a:t>відносин залишалася на тому ж рівні</a:t>
            </a:r>
            <a:r>
              <a:rPr lang="uk-UA" sz="1900" dirty="0" smtClean="0">
                <a:solidFill>
                  <a:schemeClr val="bg1"/>
                </a:solidFill>
                <a:latin typeface="Century" pitchFamily="18" charset="0"/>
              </a:rPr>
              <a:t>.</a:t>
            </a:r>
            <a:endParaRPr lang="en-US" sz="1900" dirty="0" smtClean="0">
              <a:solidFill>
                <a:schemeClr val="bg1"/>
              </a:solidFill>
              <a:latin typeface="Century" pitchFamily="18" charset="0"/>
            </a:endParaRPr>
          </a:p>
          <a:p>
            <a:r>
              <a:rPr lang="en-US" sz="1900" dirty="0">
                <a:solidFill>
                  <a:schemeClr val="bg1"/>
                </a:solidFill>
                <a:latin typeface="Century" pitchFamily="18" charset="0"/>
              </a:rPr>
              <a:t>	</a:t>
            </a:r>
            <a:r>
              <a:rPr lang="uk-UA" sz="1900" dirty="0">
                <a:solidFill>
                  <a:schemeClr val="bg1"/>
                </a:solidFill>
                <a:latin typeface="Century" pitchFamily="18" charset="0"/>
              </a:rPr>
              <a:t>Головним </a:t>
            </a:r>
            <a:r>
              <a:rPr lang="uk-UA" sz="1900" dirty="0" smtClean="0">
                <a:solidFill>
                  <a:schemeClr val="accent6"/>
                </a:solidFill>
                <a:latin typeface="Century" pitchFamily="18" charset="0"/>
              </a:rPr>
              <a:t>питанням </a:t>
            </a:r>
            <a:r>
              <a:rPr lang="uk-UA" sz="1900" dirty="0">
                <a:solidFill>
                  <a:schemeClr val="accent6"/>
                </a:solidFill>
                <a:latin typeface="Century" pitchFamily="18" charset="0"/>
              </a:rPr>
              <a:t>цього періоду </a:t>
            </a:r>
            <a:r>
              <a:rPr lang="uk-UA" sz="1900" dirty="0">
                <a:solidFill>
                  <a:schemeClr val="bg1"/>
                </a:solidFill>
                <a:latin typeface="Century" pitchFamily="18" charset="0"/>
              </a:rPr>
              <a:t>була проблема </a:t>
            </a:r>
            <a:r>
              <a:rPr lang="uk-UA" sz="1900" dirty="0">
                <a:solidFill>
                  <a:schemeClr val="accent6"/>
                </a:solidFill>
                <a:latin typeface="Century" pitchFamily="18" charset="0"/>
              </a:rPr>
              <a:t>набуття Україною без'ядерного статусу</a:t>
            </a:r>
            <a:r>
              <a:rPr lang="uk-UA" sz="1900" dirty="0">
                <a:solidFill>
                  <a:schemeClr val="bg1"/>
                </a:solidFill>
                <a:latin typeface="Century" pitchFamily="18" charset="0"/>
              </a:rPr>
              <a:t>. </a:t>
            </a:r>
            <a:r>
              <a:rPr lang="uk-UA" sz="1900" dirty="0" smtClean="0">
                <a:solidFill>
                  <a:schemeClr val="bg1"/>
                </a:solidFill>
                <a:latin typeface="Century" pitchFamily="18" charset="0"/>
              </a:rPr>
              <a:t>Майже </a:t>
            </a:r>
            <a:r>
              <a:rPr lang="uk-UA" sz="1900" dirty="0">
                <a:solidFill>
                  <a:schemeClr val="bg1"/>
                </a:solidFill>
                <a:latin typeface="Century" pitchFamily="18" charset="0"/>
              </a:rPr>
              <a:t>до середини </a:t>
            </a:r>
            <a:r>
              <a:rPr lang="uk-UA" sz="1900" dirty="0">
                <a:solidFill>
                  <a:schemeClr val="accent6"/>
                </a:solidFill>
                <a:latin typeface="Century" pitchFamily="18" charset="0"/>
              </a:rPr>
              <a:t>1993 р</a:t>
            </a:r>
            <a:r>
              <a:rPr lang="uk-UA" sz="1900" dirty="0">
                <a:solidFill>
                  <a:schemeClr val="bg1"/>
                </a:solidFill>
                <a:latin typeface="Century" pitchFamily="18" charset="0"/>
              </a:rPr>
              <a:t>. Вашингтон займав жорстку, майже ультимативну позицію щодо України. </a:t>
            </a:r>
            <a:r>
              <a:rPr lang="uk-UA" sz="1900" dirty="0">
                <a:solidFill>
                  <a:schemeClr val="accent6"/>
                </a:solidFill>
                <a:latin typeface="Century" pitchFamily="18" charset="0"/>
              </a:rPr>
              <a:t>США наполягали</a:t>
            </a:r>
            <a:r>
              <a:rPr lang="uk-UA" sz="1900" dirty="0">
                <a:solidFill>
                  <a:schemeClr val="bg1"/>
                </a:solidFill>
                <a:latin typeface="Century" pitchFamily="18" charset="0"/>
              </a:rPr>
              <a:t> на якомога швидшій </a:t>
            </a:r>
            <a:r>
              <a:rPr lang="uk-UA" sz="1900" dirty="0">
                <a:solidFill>
                  <a:schemeClr val="accent6"/>
                </a:solidFill>
                <a:latin typeface="Century" pitchFamily="18" charset="0"/>
              </a:rPr>
              <a:t>ратифікації</a:t>
            </a:r>
            <a:r>
              <a:rPr lang="uk-UA" sz="1900" dirty="0">
                <a:solidFill>
                  <a:schemeClr val="bg1"/>
                </a:solidFill>
                <a:latin typeface="Century" pitchFamily="18" charset="0"/>
              </a:rPr>
              <a:t> </a:t>
            </a:r>
            <a:r>
              <a:rPr lang="uk-UA" sz="1900" dirty="0" smtClean="0">
                <a:solidFill>
                  <a:schemeClr val="bg1"/>
                </a:solidFill>
                <a:latin typeface="Century" pitchFamily="18" charset="0"/>
              </a:rPr>
              <a:t>«</a:t>
            </a:r>
            <a:r>
              <a:rPr lang="uk-UA" sz="1900" i="1" dirty="0" smtClean="0">
                <a:solidFill>
                  <a:schemeClr val="bg1"/>
                </a:solidFill>
                <a:latin typeface="Century" pitchFamily="18" charset="0"/>
              </a:rPr>
              <a:t>Договору </a:t>
            </a:r>
            <a:r>
              <a:rPr lang="uk-UA" sz="1900" i="1" dirty="0">
                <a:solidFill>
                  <a:schemeClr val="bg1"/>
                </a:solidFill>
                <a:latin typeface="Century" pitchFamily="18" charset="0"/>
              </a:rPr>
              <a:t>про обмеження стратегічних та наступальних </a:t>
            </a:r>
            <a:r>
              <a:rPr lang="uk-UA" sz="1900" i="1" dirty="0" smtClean="0">
                <a:solidFill>
                  <a:schemeClr val="bg1"/>
                </a:solidFill>
                <a:latin typeface="Century" pitchFamily="18" charset="0"/>
              </a:rPr>
              <a:t>озброєнь» </a:t>
            </a:r>
            <a:r>
              <a:rPr lang="uk-UA" sz="1900" dirty="0">
                <a:solidFill>
                  <a:schemeClr val="bg1"/>
                </a:solidFill>
                <a:latin typeface="Century" pitchFamily="18" charset="0"/>
              </a:rPr>
              <a:t>та приєднання України до </a:t>
            </a:r>
            <a:r>
              <a:rPr lang="uk-UA" sz="1900" dirty="0" smtClean="0">
                <a:solidFill>
                  <a:schemeClr val="bg1"/>
                </a:solidFill>
                <a:latin typeface="Century" pitchFamily="18" charset="0"/>
              </a:rPr>
              <a:t>«</a:t>
            </a:r>
            <a:r>
              <a:rPr lang="uk-UA" sz="1900" i="1" dirty="0" smtClean="0">
                <a:solidFill>
                  <a:schemeClr val="bg1"/>
                </a:solidFill>
                <a:latin typeface="Century" pitchFamily="18" charset="0"/>
              </a:rPr>
              <a:t>Договору </a:t>
            </a:r>
            <a:r>
              <a:rPr lang="uk-UA" sz="1900" i="1" dirty="0">
                <a:solidFill>
                  <a:schemeClr val="bg1"/>
                </a:solidFill>
                <a:latin typeface="Century" pitchFamily="18" charset="0"/>
              </a:rPr>
              <a:t>про нерозповсюдження </a:t>
            </a:r>
            <a:r>
              <a:rPr lang="uk-UA" sz="1900" i="1" dirty="0" smtClean="0">
                <a:solidFill>
                  <a:schemeClr val="bg1"/>
                </a:solidFill>
                <a:latin typeface="Century" pitchFamily="18" charset="0"/>
              </a:rPr>
              <a:t>ядерної зброї»</a:t>
            </a:r>
            <a:r>
              <a:rPr lang="uk-UA" sz="1900" dirty="0" smtClean="0">
                <a:solidFill>
                  <a:schemeClr val="bg1"/>
                </a:solidFill>
                <a:latin typeface="Century" pitchFamily="18" charset="0"/>
              </a:rPr>
              <a:t>.</a:t>
            </a:r>
            <a:endParaRPr lang="uk-UA" sz="1900" dirty="0">
              <a:solidFill>
                <a:schemeClr val="bg1"/>
              </a:solidFill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91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1026" name="Picture 2" descr="C:\Users\ВЛАД\Desktop\48965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кутник 4"/>
          <p:cNvSpPr/>
          <p:nvPr/>
        </p:nvSpPr>
        <p:spPr>
          <a:xfrm>
            <a:off x="3334321" y="238267"/>
            <a:ext cx="24753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>
                <a:solidFill>
                  <a:schemeClr val="bg1"/>
                </a:solidFill>
              </a:rPr>
              <a:t>1993—1997</a:t>
            </a:r>
          </a:p>
        </p:txBody>
      </p:sp>
      <p:sp>
        <p:nvSpPr>
          <p:cNvPr id="7" name="Прямокутник 6"/>
          <p:cNvSpPr/>
          <p:nvPr/>
        </p:nvSpPr>
        <p:spPr>
          <a:xfrm>
            <a:off x="251520" y="884598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Century" pitchFamily="18" charset="0"/>
              </a:rPr>
              <a:t>	Адміністрація </a:t>
            </a:r>
            <a:r>
              <a:rPr lang="uk-UA" dirty="0">
                <a:solidFill>
                  <a:schemeClr val="accent6"/>
                </a:solidFill>
                <a:latin typeface="Century" pitchFamily="18" charset="0"/>
              </a:rPr>
              <a:t>Б. Клінтона</a:t>
            </a:r>
            <a:r>
              <a:rPr lang="uk-UA" dirty="0">
                <a:solidFill>
                  <a:schemeClr val="bg1"/>
                </a:solidFill>
                <a:latin typeface="Century" pitchFamily="18" charset="0"/>
              </a:rPr>
              <a:t>, яка прийшла до влади в січні </a:t>
            </a:r>
            <a:r>
              <a:rPr lang="uk-UA" dirty="0">
                <a:solidFill>
                  <a:schemeClr val="accent6"/>
                </a:solidFill>
                <a:latin typeface="Century" pitchFamily="18" charset="0"/>
              </a:rPr>
              <a:t>1993 р</a:t>
            </a:r>
            <a:r>
              <a:rPr lang="uk-UA" dirty="0">
                <a:solidFill>
                  <a:schemeClr val="bg1"/>
                </a:solidFill>
                <a:latin typeface="Century" pitchFamily="18" charset="0"/>
              </a:rPr>
              <a:t>., постала перед дилемою: </a:t>
            </a:r>
            <a:r>
              <a:rPr lang="uk-UA" dirty="0">
                <a:solidFill>
                  <a:schemeClr val="accent6"/>
                </a:solidFill>
                <a:latin typeface="Century" pitchFamily="18" charset="0"/>
              </a:rPr>
              <a:t>продовжувати політику Буша </a:t>
            </a:r>
            <a:r>
              <a:rPr lang="uk-UA" dirty="0">
                <a:solidFill>
                  <a:schemeClr val="bg1"/>
                </a:solidFill>
                <a:latin typeface="Century" pitchFamily="18" charset="0"/>
              </a:rPr>
              <a:t>чи шукати </a:t>
            </a:r>
            <a:r>
              <a:rPr lang="uk-UA" dirty="0">
                <a:solidFill>
                  <a:schemeClr val="accent6"/>
                </a:solidFill>
                <a:latin typeface="Century" pitchFamily="18" charset="0"/>
              </a:rPr>
              <a:t>нові підходи</a:t>
            </a:r>
            <a:r>
              <a:rPr lang="uk-UA" dirty="0">
                <a:solidFill>
                  <a:schemeClr val="bg1"/>
                </a:solidFill>
                <a:latin typeface="Century" pitchFamily="18" charset="0"/>
              </a:rPr>
              <a:t> до розбудови </a:t>
            </a:r>
            <a:r>
              <a:rPr lang="uk-UA" dirty="0">
                <a:solidFill>
                  <a:schemeClr val="accent6"/>
                </a:solidFill>
                <a:latin typeface="Century" pitchFamily="18" charset="0"/>
              </a:rPr>
              <a:t>українсько-американських відносин</a:t>
            </a:r>
            <a:r>
              <a:rPr lang="uk-UA" dirty="0">
                <a:solidFill>
                  <a:schemeClr val="bg1"/>
                </a:solidFill>
                <a:latin typeface="Century" pitchFamily="18" charset="0"/>
              </a:rPr>
              <a:t>. Після деяких сумнівів він обрав </a:t>
            </a:r>
            <a:r>
              <a:rPr lang="uk-UA" dirty="0">
                <a:solidFill>
                  <a:schemeClr val="accent6"/>
                </a:solidFill>
                <a:latin typeface="Century" pitchFamily="18" charset="0"/>
              </a:rPr>
              <a:t>другий шлях</a:t>
            </a:r>
            <a:r>
              <a:rPr lang="uk-UA" dirty="0">
                <a:solidFill>
                  <a:schemeClr val="bg1"/>
                </a:solidFill>
                <a:latin typeface="Century" pitchFamily="18" charset="0"/>
              </a:rPr>
              <a:t>. Важливу роль тут відіграли, насамперед, впливові представники </a:t>
            </a:r>
            <a:r>
              <a:rPr lang="uk-UA" dirty="0">
                <a:solidFill>
                  <a:schemeClr val="accent6"/>
                </a:solidFill>
                <a:latin typeface="Century" pitchFamily="18" charset="0"/>
              </a:rPr>
              <a:t>Конгресу США</a:t>
            </a:r>
            <a:r>
              <a:rPr lang="uk-UA" dirty="0" smtClean="0">
                <a:solidFill>
                  <a:schemeClr val="bg1"/>
                </a:solidFill>
                <a:latin typeface="Century" pitchFamily="18" charset="0"/>
              </a:rPr>
              <a:t>.</a:t>
            </a:r>
            <a:endParaRPr lang="en-US" dirty="0" smtClean="0">
              <a:solidFill>
                <a:schemeClr val="bg1"/>
              </a:solidFill>
              <a:latin typeface="Century" pitchFamily="18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Century" pitchFamily="18" charset="0"/>
              </a:rPr>
              <a:t>	</a:t>
            </a:r>
            <a:r>
              <a:rPr lang="uk-UA" b="1" dirty="0" smtClean="0">
                <a:solidFill>
                  <a:schemeClr val="bg1"/>
                </a:solidFill>
                <a:latin typeface="Century" pitchFamily="18" charset="0"/>
              </a:rPr>
              <a:t>Основні</a:t>
            </a:r>
            <a:r>
              <a:rPr lang="uk-UA" dirty="0" smtClean="0">
                <a:solidFill>
                  <a:schemeClr val="bg1"/>
                </a:solidFill>
                <a:latin typeface="Century" pitchFamily="18" charset="0"/>
              </a:rPr>
              <a:t> події періоду: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solidFill>
                  <a:schemeClr val="accent6"/>
                </a:solidFill>
                <a:latin typeface="Century" pitchFamily="18" charset="0"/>
              </a:rPr>
              <a:t>30 </a:t>
            </a:r>
            <a:r>
              <a:rPr lang="ru-RU" dirty="0" err="1">
                <a:solidFill>
                  <a:schemeClr val="accent6"/>
                </a:solidFill>
                <a:latin typeface="Century" pitchFamily="18" charset="0"/>
              </a:rPr>
              <a:t>вересня</a:t>
            </a:r>
            <a:r>
              <a:rPr lang="ru-RU" dirty="0">
                <a:solidFill>
                  <a:schemeClr val="accent6"/>
                </a:solidFill>
                <a:latin typeface="Century" pitchFamily="18" charset="0"/>
              </a:rPr>
              <a:t> 1993 </a:t>
            </a:r>
            <a:r>
              <a:rPr lang="uk-UA" dirty="0">
                <a:solidFill>
                  <a:schemeClr val="bg1"/>
                </a:solidFill>
                <a:latin typeface="Century" pitchFamily="18" charset="0"/>
              </a:rPr>
              <a:t>—</a:t>
            </a:r>
            <a:r>
              <a:rPr lang="ru-RU" dirty="0" smtClean="0">
                <a:solidFill>
                  <a:schemeClr val="accent6"/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Century" pitchFamily="18" charset="0"/>
              </a:rPr>
              <a:t>фінансова</a:t>
            </a:r>
            <a:r>
              <a:rPr lang="ru-RU" dirty="0" smtClean="0">
                <a:solidFill>
                  <a:schemeClr val="bg1"/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Century" pitchFamily="18" charset="0"/>
              </a:rPr>
              <a:t>допомога</a:t>
            </a:r>
            <a:r>
              <a:rPr lang="ru-RU" dirty="0" smtClean="0">
                <a:solidFill>
                  <a:schemeClr val="bg1"/>
                </a:solidFill>
                <a:latin typeface="Century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Century" pitchFamily="18" charset="0"/>
              </a:rPr>
              <a:t>Україні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 в </a:t>
            </a:r>
            <a:r>
              <a:rPr lang="ru-RU" dirty="0" err="1">
                <a:solidFill>
                  <a:schemeClr val="bg1"/>
                </a:solidFill>
                <a:latin typeface="Century" pitchFamily="18" charset="0"/>
              </a:rPr>
              <a:t>розмірі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 </a:t>
            </a:r>
            <a:r>
              <a:rPr lang="ru-RU" dirty="0">
                <a:solidFill>
                  <a:schemeClr val="accent6"/>
                </a:solidFill>
                <a:latin typeface="Century" pitchFamily="18" charset="0"/>
              </a:rPr>
              <a:t>$350 </a:t>
            </a:r>
            <a:r>
              <a:rPr lang="ru-RU" dirty="0" smtClean="0">
                <a:solidFill>
                  <a:schemeClr val="accent6"/>
                </a:solidFill>
                <a:latin typeface="Century" pitchFamily="18" charset="0"/>
              </a:rPr>
              <a:t>млн</a:t>
            </a:r>
            <a:r>
              <a:rPr lang="en-US" dirty="0" smtClean="0">
                <a:solidFill>
                  <a:schemeClr val="bg1"/>
                </a:solidFill>
                <a:latin typeface="Century" pitchFamily="18" charset="0"/>
              </a:rPr>
              <a:t>;</a:t>
            </a:r>
            <a:endParaRPr lang="ru-RU" dirty="0" smtClean="0">
              <a:solidFill>
                <a:schemeClr val="bg1"/>
              </a:solidFill>
              <a:latin typeface="Century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6"/>
                </a:solidFill>
                <a:latin typeface="Century" pitchFamily="18" charset="0"/>
              </a:rPr>
              <a:t>США</a:t>
            </a:r>
            <a:r>
              <a:rPr lang="ru-RU" dirty="0" smtClean="0">
                <a:solidFill>
                  <a:schemeClr val="bg1"/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Century" pitchFamily="18" charset="0"/>
              </a:rPr>
              <a:t>сприяли</a:t>
            </a:r>
            <a:r>
              <a:rPr lang="ru-RU" dirty="0" smtClean="0">
                <a:solidFill>
                  <a:schemeClr val="bg1"/>
                </a:solidFill>
                <a:latin typeface="Century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Century" pitchFamily="18" charset="0"/>
              </a:rPr>
              <a:t>приєднанню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Century" pitchFamily="18" charset="0"/>
              </a:rPr>
              <a:t>України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 до </a:t>
            </a:r>
            <a:r>
              <a:rPr lang="ru-RU" i="1" dirty="0" err="1">
                <a:solidFill>
                  <a:schemeClr val="accent6"/>
                </a:solidFill>
                <a:latin typeface="Century" pitchFamily="18" charset="0"/>
              </a:rPr>
              <a:t>Генеральної</a:t>
            </a:r>
            <a:r>
              <a:rPr lang="ru-RU" i="1" dirty="0">
                <a:solidFill>
                  <a:schemeClr val="accent6"/>
                </a:solidFill>
                <a:latin typeface="Century" pitchFamily="18" charset="0"/>
              </a:rPr>
              <a:t> угоди з </a:t>
            </a:r>
            <a:r>
              <a:rPr lang="ru-RU" i="1" dirty="0" err="1">
                <a:solidFill>
                  <a:schemeClr val="accent6"/>
                </a:solidFill>
                <a:latin typeface="Century" pitchFamily="18" charset="0"/>
              </a:rPr>
              <a:t>торгівлі</a:t>
            </a:r>
            <a:r>
              <a:rPr lang="ru-RU" i="1" dirty="0">
                <a:solidFill>
                  <a:schemeClr val="accent6"/>
                </a:solidFill>
                <a:latin typeface="Century" pitchFamily="18" charset="0"/>
              </a:rPr>
              <a:t> та </a:t>
            </a:r>
            <a:r>
              <a:rPr lang="ru-RU" i="1" dirty="0" err="1">
                <a:solidFill>
                  <a:schemeClr val="accent6"/>
                </a:solidFill>
                <a:latin typeface="Century" pitchFamily="18" charset="0"/>
              </a:rPr>
              <a:t>тарифів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 (</a:t>
            </a:r>
            <a:r>
              <a:rPr lang="ru-RU" dirty="0" smtClean="0">
                <a:solidFill>
                  <a:schemeClr val="bg1"/>
                </a:solidFill>
                <a:latin typeface="Century" pitchFamily="18" charset="0"/>
              </a:rPr>
              <a:t>ГАТТ)</a:t>
            </a:r>
            <a:r>
              <a:rPr lang="en-US" dirty="0" smtClean="0">
                <a:solidFill>
                  <a:schemeClr val="bg1"/>
                </a:solidFill>
                <a:latin typeface="Century" pitchFamily="18" charset="0"/>
              </a:rPr>
              <a:t>;</a:t>
            </a:r>
            <a:endParaRPr lang="uk-UA" dirty="0" smtClean="0">
              <a:solidFill>
                <a:schemeClr val="bg1"/>
              </a:solidFill>
              <a:latin typeface="Century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 err="1">
                <a:solidFill>
                  <a:schemeClr val="accent6"/>
                </a:solidFill>
                <a:latin typeface="Century" pitchFamily="18" charset="0"/>
              </a:rPr>
              <a:t>Україна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accent6"/>
                </a:solidFill>
                <a:latin typeface="Century" pitchFamily="18" charset="0"/>
              </a:rPr>
              <a:t>залучилась</a:t>
            </a:r>
            <a:r>
              <a:rPr lang="ru-RU" dirty="0" smtClean="0">
                <a:solidFill>
                  <a:schemeClr val="bg1"/>
                </a:solidFill>
                <a:latin typeface="Century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до </a:t>
            </a:r>
            <a:r>
              <a:rPr lang="ru-RU" dirty="0" err="1">
                <a:solidFill>
                  <a:schemeClr val="bg1"/>
                </a:solidFill>
                <a:latin typeface="Century" pitchFamily="18" charset="0"/>
              </a:rPr>
              <a:t>ініційованої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 США в рамках НАТО </a:t>
            </a:r>
            <a:r>
              <a:rPr lang="ru-RU" dirty="0" err="1">
                <a:solidFill>
                  <a:schemeClr val="bg1"/>
                </a:solidFill>
                <a:latin typeface="Century" pitchFamily="18" charset="0"/>
              </a:rPr>
              <a:t>програми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 «</a:t>
            </a:r>
            <a:r>
              <a:rPr lang="ru-RU" i="1" dirty="0">
                <a:solidFill>
                  <a:schemeClr val="accent6"/>
                </a:solidFill>
                <a:latin typeface="Century" pitchFamily="18" charset="0"/>
              </a:rPr>
              <a:t>Партнерство </a:t>
            </a:r>
            <a:r>
              <a:rPr lang="ru-RU" i="1" dirty="0" err="1">
                <a:solidFill>
                  <a:schemeClr val="accent6"/>
                </a:solidFill>
                <a:latin typeface="Century" pitchFamily="18" charset="0"/>
              </a:rPr>
              <a:t>заради</a:t>
            </a:r>
            <a:r>
              <a:rPr lang="ru-RU" i="1" dirty="0">
                <a:solidFill>
                  <a:schemeClr val="accent6"/>
                </a:solidFill>
                <a:latin typeface="Century" pitchFamily="18" charset="0"/>
              </a:rPr>
              <a:t> миру</a:t>
            </a:r>
            <a:r>
              <a:rPr lang="ru-RU" dirty="0" smtClean="0">
                <a:solidFill>
                  <a:schemeClr val="bg1"/>
                </a:solidFill>
                <a:latin typeface="Century" pitchFamily="18" charset="0"/>
              </a:rPr>
              <a:t>»</a:t>
            </a:r>
            <a:r>
              <a:rPr lang="en-US" dirty="0" smtClean="0">
                <a:solidFill>
                  <a:schemeClr val="bg1"/>
                </a:solidFill>
                <a:latin typeface="Century" pitchFamily="18" charset="0"/>
              </a:rPr>
              <a:t>;</a:t>
            </a:r>
            <a:endParaRPr lang="uk-UA" dirty="0" smtClean="0">
              <a:solidFill>
                <a:schemeClr val="bg1"/>
              </a:solidFill>
              <a:latin typeface="Century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uk-UA" dirty="0">
                <a:solidFill>
                  <a:schemeClr val="accent6"/>
                </a:solidFill>
                <a:latin typeface="Century" pitchFamily="18" charset="0"/>
              </a:rPr>
              <a:t>підписання</a:t>
            </a:r>
            <a:r>
              <a:rPr lang="uk-UA" dirty="0">
                <a:solidFill>
                  <a:schemeClr val="bg1"/>
                </a:solidFill>
                <a:latin typeface="Century" pitchFamily="18" charset="0"/>
              </a:rPr>
              <a:t> Президентами України, США та Росії </a:t>
            </a:r>
            <a:r>
              <a:rPr lang="uk-UA" dirty="0">
                <a:solidFill>
                  <a:schemeClr val="accent6"/>
                </a:solidFill>
                <a:latin typeface="Century" pitchFamily="18" charset="0"/>
              </a:rPr>
              <a:t>14 січня 1994 р</a:t>
            </a:r>
            <a:r>
              <a:rPr lang="uk-UA" dirty="0">
                <a:solidFill>
                  <a:schemeClr val="bg1"/>
                </a:solidFill>
                <a:latin typeface="Century" pitchFamily="18" charset="0"/>
              </a:rPr>
              <a:t>. </a:t>
            </a:r>
            <a:r>
              <a:rPr lang="uk-UA" i="1" dirty="0">
                <a:solidFill>
                  <a:schemeClr val="accent6"/>
                </a:solidFill>
                <a:latin typeface="Century" pitchFamily="18" charset="0"/>
              </a:rPr>
              <a:t>Тристоронньої заяви </a:t>
            </a:r>
            <a:r>
              <a:rPr lang="uk-UA" dirty="0">
                <a:solidFill>
                  <a:schemeClr val="bg1"/>
                </a:solidFill>
                <a:latin typeface="Century" pitchFamily="18" charset="0"/>
              </a:rPr>
              <a:t>в Москві. Це був справжній </a:t>
            </a:r>
            <a:r>
              <a:rPr lang="uk-UA" dirty="0">
                <a:solidFill>
                  <a:schemeClr val="accent6"/>
                </a:solidFill>
                <a:latin typeface="Century" pitchFamily="18" charset="0"/>
              </a:rPr>
              <a:t>прорив у непростих відносинах</a:t>
            </a:r>
            <a:r>
              <a:rPr lang="uk-UA" dirty="0">
                <a:solidFill>
                  <a:schemeClr val="bg1"/>
                </a:solidFill>
                <a:latin typeface="Century" pitchFamily="18" charset="0"/>
              </a:rPr>
              <a:t>, що склалися у трикутнику </a:t>
            </a:r>
            <a:r>
              <a:rPr lang="uk-UA" dirty="0">
                <a:solidFill>
                  <a:schemeClr val="accent6"/>
                </a:solidFill>
                <a:latin typeface="Century" pitchFamily="18" charset="0"/>
              </a:rPr>
              <a:t>Україна — США — Росія</a:t>
            </a:r>
            <a:r>
              <a:rPr lang="uk-UA" dirty="0">
                <a:solidFill>
                  <a:schemeClr val="bg1"/>
                </a:solidFill>
                <a:latin typeface="Century" pitchFamily="18" charset="0"/>
              </a:rPr>
              <a:t>. У заяві </a:t>
            </a:r>
            <a:r>
              <a:rPr lang="uk-UA" dirty="0">
                <a:solidFill>
                  <a:schemeClr val="accent6"/>
                </a:solidFill>
                <a:latin typeface="Century" pitchFamily="18" charset="0"/>
              </a:rPr>
              <a:t>містився</a:t>
            </a:r>
            <a:r>
              <a:rPr lang="uk-UA" dirty="0">
                <a:solidFill>
                  <a:schemeClr val="bg1"/>
                </a:solidFill>
                <a:latin typeface="Century" pitchFamily="18" charset="0"/>
              </a:rPr>
              <a:t> історичний </a:t>
            </a:r>
            <a:r>
              <a:rPr lang="uk-UA" dirty="0">
                <a:solidFill>
                  <a:schemeClr val="accent6"/>
                </a:solidFill>
                <a:latin typeface="Century" pitchFamily="18" charset="0"/>
              </a:rPr>
              <a:t>пункт</a:t>
            </a:r>
            <a:r>
              <a:rPr lang="uk-UA" dirty="0">
                <a:solidFill>
                  <a:schemeClr val="bg1"/>
                </a:solidFill>
                <a:latin typeface="Century" pitchFamily="18" charset="0"/>
              </a:rPr>
              <a:t> про те, що США й Росія готові </a:t>
            </a:r>
            <a:r>
              <a:rPr lang="uk-UA" b="1" dirty="0">
                <a:solidFill>
                  <a:schemeClr val="bg1"/>
                </a:solidFill>
                <a:latin typeface="Century" pitchFamily="18" charset="0"/>
              </a:rPr>
              <a:t>надати</a:t>
            </a:r>
            <a:r>
              <a:rPr lang="uk-UA" dirty="0">
                <a:solidFill>
                  <a:schemeClr val="bg1"/>
                </a:solidFill>
                <a:latin typeface="Century" pitchFamily="18" charset="0"/>
              </a:rPr>
              <a:t> Україні </a:t>
            </a:r>
            <a:r>
              <a:rPr lang="uk-UA" dirty="0" smtClean="0">
                <a:solidFill>
                  <a:schemeClr val="accent6"/>
                </a:solidFill>
                <a:latin typeface="Century" pitchFamily="18" charset="0"/>
              </a:rPr>
              <a:t>гарантії </a:t>
            </a:r>
            <a:r>
              <a:rPr lang="uk-UA" dirty="0">
                <a:solidFill>
                  <a:schemeClr val="accent6"/>
                </a:solidFill>
                <a:latin typeface="Century" pitchFamily="18" charset="0"/>
              </a:rPr>
              <a:t>безпеки</a:t>
            </a:r>
            <a:r>
              <a:rPr lang="uk-UA" dirty="0">
                <a:solidFill>
                  <a:schemeClr val="bg1"/>
                </a:solidFill>
                <a:latin typeface="Century" pitchFamily="18" charset="0"/>
              </a:rPr>
              <a:t>. </a:t>
            </a:r>
            <a:endParaRPr lang="en-US" dirty="0" smtClean="0">
              <a:solidFill>
                <a:schemeClr val="bg1"/>
              </a:solidFill>
              <a:latin typeface="Century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solidFill>
                  <a:schemeClr val="accent6"/>
                </a:solidFill>
                <a:latin typeface="Century" pitchFamily="18" charset="0"/>
              </a:rPr>
              <a:t>«</a:t>
            </a:r>
            <a:r>
              <a:rPr lang="ru-RU" i="1" dirty="0" err="1">
                <a:solidFill>
                  <a:schemeClr val="accent6"/>
                </a:solidFill>
                <a:latin typeface="Century" pitchFamily="18" charset="0"/>
              </a:rPr>
              <a:t>Хартія</a:t>
            </a:r>
            <a:r>
              <a:rPr lang="ru-RU" i="1" dirty="0">
                <a:solidFill>
                  <a:schemeClr val="accent6"/>
                </a:solidFill>
                <a:latin typeface="Century" pitchFamily="18" charset="0"/>
              </a:rPr>
              <a:t> </a:t>
            </a:r>
            <a:r>
              <a:rPr lang="ru-RU" i="1" dirty="0" err="1">
                <a:solidFill>
                  <a:schemeClr val="accent6"/>
                </a:solidFill>
                <a:latin typeface="Century" pitchFamily="18" charset="0"/>
              </a:rPr>
              <a:t>українсько-американського</a:t>
            </a:r>
            <a:r>
              <a:rPr lang="ru-RU" i="1" dirty="0">
                <a:solidFill>
                  <a:schemeClr val="accent6"/>
                </a:solidFill>
                <a:latin typeface="Century" pitchFamily="18" charset="0"/>
              </a:rPr>
              <a:t> партнерства, </a:t>
            </a:r>
            <a:r>
              <a:rPr lang="ru-RU" i="1" dirty="0" err="1">
                <a:solidFill>
                  <a:schemeClr val="accent6"/>
                </a:solidFill>
                <a:latin typeface="Century" pitchFamily="18" charset="0"/>
              </a:rPr>
              <a:t>дружби</a:t>
            </a:r>
            <a:r>
              <a:rPr lang="ru-RU" i="1" dirty="0">
                <a:solidFill>
                  <a:schemeClr val="accent6"/>
                </a:solidFill>
                <a:latin typeface="Century" pitchFamily="18" charset="0"/>
              </a:rPr>
              <a:t> і </a:t>
            </a:r>
            <a:r>
              <a:rPr lang="ru-RU" i="1" dirty="0" err="1" smtClean="0">
                <a:solidFill>
                  <a:schemeClr val="accent6"/>
                </a:solidFill>
                <a:latin typeface="Century" pitchFamily="18" charset="0"/>
              </a:rPr>
              <a:t>співробітництва</a:t>
            </a:r>
            <a:r>
              <a:rPr lang="ru-RU" dirty="0" smtClean="0">
                <a:solidFill>
                  <a:schemeClr val="accent6"/>
                </a:solidFill>
                <a:latin typeface="Century" pitchFamily="18" charset="0"/>
              </a:rPr>
              <a:t>»</a:t>
            </a:r>
            <a:r>
              <a:rPr lang="ru-RU" dirty="0" smtClean="0">
                <a:solidFill>
                  <a:schemeClr val="bg1"/>
                </a:solidFill>
                <a:latin typeface="Century" pitchFamily="18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Century" pitchFamily="18" charset="0"/>
              </a:rPr>
              <a:t>—</a:t>
            </a:r>
            <a:r>
              <a:rPr lang="ru-RU" dirty="0" smtClean="0">
                <a:solidFill>
                  <a:schemeClr val="bg1"/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accent6"/>
                </a:solidFill>
                <a:latin typeface="Century" pitchFamily="18" charset="0"/>
              </a:rPr>
              <a:t>підписана</a:t>
            </a:r>
            <a:r>
              <a:rPr lang="ru-RU" dirty="0" smtClean="0">
                <a:solidFill>
                  <a:schemeClr val="bg1"/>
                </a:solidFill>
                <a:latin typeface="Century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у </a:t>
            </a:r>
            <a:r>
              <a:rPr lang="ru-RU" dirty="0" err="1">
                <a:solidFill>
                  <a:schemeClr val="bg1"/>
                </a:solidFill>
                <a:latin typeface="Century" pitchFamily="18" charset="0"/>
              </a:rPr>
              <a:t>Білому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Century" pitchFamily="18" charset="0"/>
              </a:rPr>
              <a:t>домі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 </a:t>
            </a:r>
            <a:r>
              <a:rPr lang="ru-RU" dirty="0">
                <a:solidFill>
                  <a:schemeClr val="accent6"/>
                </a:solidFill>
                <a:latin typeface="Century" pitchFamily="18" charset="0"/>
              </a:rPr>
              <a:t>22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 </a:t>
            </a:r>
            <a:r>
              <a:rPr lang="ru-RU" dirty="0">
                <a:solidFill>
                  <a:schemeClr val="accent6"/>
                </a:solidFill>
                <a:latin typeface="Century" pitchFamily="18" charset="0"/>
              </a:rPr>
              <a:t>листопада 1994 р</a:t>
            </a:r>
            <a:r>
              <a:rPr lang="ru-RU" dirty="0" smtClean="0">
                <a:solidFill>
                  <a:schemeClr val="bg1"/>
                </a:solidFill>
                <a:latin typeface="Century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Century" pitchFamily="18" charset="0"/>
              </a:rPr>
              <a:t>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solidFill>
                  <a:schemeClr val="accent6"/>
                </a:solidFill>
                <a:latin typeface="Century" pitchFamily="18" charset="0"/>
              </a:rPr>
              <a:t>16 </a:t>
            </a:r>
            <a:r>
              <a:rPr lang="ru-RU" dirty="0" err="1">
                <a:solidFill>
                  <a:schemeClr val="accent6"/>
                </a:solidFill>
                <a:latin typeface="Century" pitchFamily="18" charset="0"/>
              </a:rPr>
              <a:t>травня</a:t>
            </a:r>
            <a:r>
              <a:rPr lang="ru-RU" dirty="0">
                <a:solidFill>
                  <a:schemeClr val="accent6"/>
                </a:solidFill>
                <a:latin typeface="Century" pitchFamily="18" charset="0"/>
              </a:rPr>
              <a:t> 1997 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року </a:t>
            </a:r>
            <a:r>
              <a:rPr lang="ru-RU" dirty="0">
                <a:solidFill>
                  <a:schemeClr val="accent6"/>
                </a:solidFill>
                <a:latin typeface="Century" pitchFamily="18" charset="0"/>
              </a:rPr>
              <a:t>США </a:t>
            </a:r>
            <a:r>
              <a:rPr lang="ru-RU" dirty="0" err="1">
                <a:solidFill>
                  <a:schemeClr val="accent6"/>
                </a:solidFill>
                <a:latin typeface="Century" pitchFamily="18" charset="0"/>
              </a:rPr>
              <a:t>визнали</a:t>
            </a:r>
            <a:r>
              <a:rPr lang="ru-RU" dirty="0">
                <a:solidFill>
                  <a:schemeClr val="accent6"/>
                </a:solidFill>
                <a:latin typeface="Century" pitchFamily="18" charset="0"/>
              </a:rPr>
              <a:t> </a:t>
            </a:r>
            <a:r>
              <a:rPr lang="ru-RU" dirty="0" err="1">
                <a:solidFill>
                  <a:schemeClr val="accent6"/>
                </a:solidFill>
                <a:latin typeface="Century" pitchFamily="18" charset="0"/>
              </a:rPr>
              <a:t>Україну</a:t>
            </a:r>
            <a:r>
              <a:rPr lang="ru-RU" dirty="0">
                <a:solidFill>
                  <a:schemeClr val="accent6"/>
                </a:solidFill>
                <a:latin typeface="Century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як </a:t>
            </a:r>
            <a:r>
              <a:rPr lang="ru-RU" dirty="0" err="1">
                <a:solidFill>
                  <a:schemeClr val="bg1"/>
                </a:solidFill>
                <a:latin typeface="Century" pitchFamily="18" charset="0"/>
              </a:rPr>
              <a:t>центральноєвропейську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 державу та </a:t>
            </a:r>
            <a:r>
              <a:rPr lang="ru-RU" dirty="0" err="1">
                <a:solidFill>
                  <a:schemeClr val="accent6"/>
                </a:solidFill>
                <a:latin typeface="Century" pitchFamily="18" charset="0"/>
              </a:rPr>
              <a:t>підтвердили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Century" pitchFamily="18" charset="0"/>
              </a:rPr>
              <a:t>надані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Century" pitchFamily="18" charset="0"/>
              </a:rPr>
              <a:t>Україні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 </a:t>
            </a:r>
            <a:r>
              <a:rPr lang="ru-RU" dirty="0" err="1">
                <a:solidFill>
                  <a:schemeClr val="accent6"/>
                </a:solidFill>
                <a:latin typeface="Century" pitchFamily="18" charset="0"/>
              </a:rPr>
              <a:t>гарантії</a:t>
            </a:r>
            <a:r>
              <a:rPr lang="ru-RU" dirty="0">
                <a:solidFill>
                  <a:schemeClr val="accent6"/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accent6"/>
                </a:solidFill>
                <a:latin typeface="Century" pitchFamily="18" charset="0"/>
              </a:rPr>
              <a:t>безпеки</a:t>
            </a:r>
            <a:r>
              <a:rPr lang="en-US" dirty="0">
                <a:solidFill>
                  <a:schemeClr val="accent6"/>
                </a:solidFill>
                <a:latin typeface="Century" pitchFamily="18" charset="0"/>
              </a:rPr>
              <a:t>.</a:t>
            </a:r>
            <a:endParaRPr lang="uk-UA" dirty="0" smtClean="0">
              <a:solidFill>
                <a:schemeClr val="accent6"/>
              </a:solidFill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91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1026" name="Picture 2" descr="C:\Users\ВЛАД\Desktop\48965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кутник 4"/>
          <p:cNvSpPr/>
          <p:nvPr/>
        </p:nvSpPr>
        <p:spPr>
          <a:xfrm>
            <a:off x="580953" y="116632"/>
            <a:ext cx="798209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 smtClean="0">
                <a:solidFill>
                  <a:schemeClr val="bg1"/>
                </a:solidFill>
              </a:rPr>
              <a:t>1998—2000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«</a:t>
            </a:r>
            <a:r>
              <a:rPr lang="uk-UA" sz="3600" b="1" dirty="0" smtClean="0">
                <a:solidFill>
                  <a:schemeClr val="bg1"/>
                </a:solidFill>
              </a:rPr>
              <a:t>Розчарування Заходу»</a:t>
            </a:r>
            <a:endParaRPr lang="uk-UA" sz="3600" b="1" dirty="0">
              <a:solidFill>
                <a:schemeClr val="bg1"/>
              </a:solidFill>
            </a:endParaRPr>
          </a:p>
          <a:p>
            <a:pPr algn="ctr"/>
            <a:endParaRPr lang="uk-UA" sz="3600" b="1" dirty="0">
              <a:solidFill>
                <a:schemeClr val="bg1"/>
              </a:solidFill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07504" y="1412776"/>
            <a:ext cx="892899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" pitchFamily="18" charset="0"/>
              </a:rPr>
              <a:t>	</a:t>
            </a:r>
            <a:r>
              <a:rPr lang="ru-RU" dirty="0" err="1" smtClean="0">
                <a:solidFill>
                  <a:schemeClr val="bg1"/>
                </a:solidFill>
                <a:latin typeface="Century" pitchFamily="18" charset="0"/>
              </a:rPr>
              <a:t>Тривалий</a:t>
            </a:r>
            <a:r>
              <a:rPr lang="ru-RU" dirty="0" smtClean="0">
                <a:solidFill>
                  <a:schemeClr val="bg1"/>
                </a:solidFill>
                <a:latin typeface="Century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час </a:t>
            </a:r>
            <a:r>
              <a:rPr lang="ru-RU" dirty="0" err="1">
                <a:solidFill>
                  <a:schemeClr val="accent6"/>
                </a:solidFill>
                <a:latin typeface="Century" pitchFamily="18" charset="0"/>
              </a:rPr>
              <a:t>вкладаючи</a:t>
            </a:r>
            <a:r>
              <a:rPr lang="ru-RU" dirty="0">
                <a:solidFill>
                  <a:schemeClr val="accent6"/>
                </a:solidFill>
                <a:latin typeface="Century" pitchFamily="18" charset="0"/>
              </a:rPr>
              <a:t> </a:t>
            </a:r>
            <a:r>
              <a:rPr lang="ru-RU" dirty="0" err="1">
                <a:solidFill>
                  <a:schemeClr val="accent6"/>
                </a:solidFill>
                <a:latin typeface="Century" pitchFamily="18" charset="0"/>
              </a:rPr>
              <a:t>значні</a:t>
            </a:r>
            <a:r>
              <a:rPr lang="ru-RU" dirty="0">
                <a:solidFill>
                  <a:schemeClr val="accent6"/>
                </a:solidFill>
                <a:latin typeface="Century" pitchFamily="18" charset="0"/>
              </a:rPr>
              <a:t> </a:t>
            </a:r>
            <a:r>
              <a:rPr lang="ru-RU" dirty="0" err="1">
                <a:solidFill>
                  <a:schemeClr val="accent6"/>
                </a:solidFill>
                <a:latin typeface="Century" pitchFamily="18" charset="0"/>
              </a:rPr>
              <a:t>кошти</a:t>
            </a:r>
            <a:r>
              <a:rPr lang="ru-RU" dirty="0">
                <a:solidFill>
                  <a:schemeClr val="accent6"/>
                </a:solidFill>
                <a:latin typeface="Century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в </a:t>
            </a:r>
            <a:r>
              <a:rPr lang="ru-RU" dirty="0" err="1">
                <a:solidFill>
                  <a:schemeClr val="bg1"/>
                </a:solidFill>
                <a:latin typeface="Century" pitchFamily="18" charset="0"/>
              </a:rPr>
              <a:t>реформування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Century" pitchFamily="18" charset="0"/>
              </a:rPr>
              <a:t>свого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 «</a:t>
            </a:r>
            <a:r>
              <a:rPr lang="ru-RU" dirty="0" err="1">
                <a:solidFill>
                  <a:schemeClr val="bg1"/>
                </a:solidFill>
                <a:latin typeface="Century" pitchFamily="18" charset="0"/>
              </a:rPr>
              <a:t>стратегічного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 партнера», США </a:t>
            </a:r>
            <a:r>
              <a:rPr lang="ru-RU" dirty="0" err="1">
                <a:solidFill>
                  <a:schemeClr val="bg1"/>
                </a:solidFill>
                <a:latin typeface="Century" pitchFamily="18" charset="0"/>
              </a:rPr>
              <a:t>були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Century" pitchFamily="18" charset="0"/>
              </a:rPr>
              <a:t>роздратовані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Century" pitchFamily="18" charset="0"/>
              </a:rPr>
              <a:t>тим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Century" pitchFamily="18" charset="0"/>
              </a:rPr>
              <a:t>що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 </a:t>
            </a:r>
            <a:r>
              <a:rPr lang="ru-RU" dirty="0" err="1">
                <a:solidFill>
                  <a:schemeClr val="accent6"/>
                </a:solidFill>
                <a:latin typeface="Century" pitchFamily="18" charset="0"/>
              </a:rPr>
              <a:t>позитивні</a:t>
            </a:r>
            <a:r>
              <a:rPr lang="ru-RU" dirty="0">
                <a:solidFill>
                  <a:schemeClr val="accent6"/>
                </a:solidFill>
                <a:latin typeface="Century" pitchFamily="18" charset="0"/>
              </a:rPr>
              <a:t> </a:t>
            </a:r>
            <a:r>
              <a:rPr lang="ru-RU" dirty="0" err="1">
                <a:solidFill>
                  <a:schemeClr val="accent6"/>
                </a:solidFill>
                <a:latin typeface="Century" pitchFamily="18" charset="0"/>
              </a:rPr>
              <a:t>зрушення</a:t>
            </a:r>
            <a:r>
              <a:rPr lang="ru-RU" dirty="0">
                <a:solidFill>
                  <a:schemeClr val="accent6"/>
                </a:solidFill>
                <a:latin typeface="Century" pitchFamily="18" charset="0"/>
              </a:rPr>
              <a:t> </a:t>
            </a:r>
            <a:r>
              <a:rPr lang="ru-RU" dirty="0" err="1">
                <a:solidFill>
                  <a:schemeClr val="accent6"/>
                </a:solidFill>
                <a:latin typeface="Century" pitchFamily="18" charset="0"/>
              </a:rPr>
              <a:t>відбувалися</a:t>
            </a:r>
            <a:r>
              <a:rPr lang="ru-RU" dirty="0">
                <a:solidFill>
                  <a:schemeClr val="accent6"/>
                </a:solidFill>
                <a:latin typeface="Century" pitchFamily="18" charset="0"/>
              </a:rPr>
              <a:t> </a:t>
            </a:r>
            <a:r>
              <a:rPr lang="ru-RU" dirty="0" err="1">
                <a:solidFill>
                  <a:schemeClr val="accent6"/>
                </a:solidFill>
                <a:latin typeface="Century" pitchFamily="18" charset="0"/>
              </a:rPr>
              <a:t>занадто</a:t>
            </a:r>
            <a:r>
              <a:rPr lang="ru-RU" dirty="0">
                <a:solidFill>
                  <a:schemeClr val="accent6"/>
                </a:solidFill>
                <a:latin typeface="Century" pitchFamily="18" charset="0"/>
              </a:rPr>
              <a:t> </a:t>
            </a:r>
            <a:r>
              <a:rPr lang="ru-RU" dirty="0" err="1">
                <a:solidFill>
                  <a:schemeClr val="accent6"/>
                </a:solidFill>
                <a:latin typeface="Century" pitchFamily="18" charset="0"/>
              </a:rPr>
              <a:t>повільно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. </a:t>
            </a:r>
            <a:r>
              <a:rPr lang="ru-RU" dirty="0" err="1">
                <a:solidFill>
                  <a:schemeClr val="bg1"/>
                </a:solidFill>
                <a:latin typeface="Century" pitchFamily="18" charset="0"/>
              </a:rPr>
              <a:t>Можливість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Century" pitchFamily="18" charset="0"/>
              </a:rPr>
              <a:t>більш-менш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Century" pitchFamily="18" charset="0"/>
              </a:rPr>
              <a:t>рівноправного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 «</a:t>
            </a:r>
            <a:r>
              <a:rPr lang="ru-RU" dirty="0" err="1">
                <a:solidFill>
                  <a:schemeClr val="bg1"/>
                </a:solidFill>
                <a:latin typeface="Century" pitchFamily="18" charset="0"/>
              </a:rPr>
              <a:t>стратегічного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 партнерства» </a:t>
            </a:r>
            <a:r>
              <a:rPr lang="ru-RU" dirty="0" err="1">
                <a:solidFill>
                  <a:schemeClr val="bg1"/>
                </a:solidFill>
                <a:latin typeface="Century" pitchFamily="18" charset="0"/>
              </a:rPr>
              <a:t>між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Century" pitchFamily="18" charset="0"/>
              </a:rPr>
              <a:t>двома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 державами у </a:t>
            </a:r>
            <a:r>
              <a:rPr lang="ru-RU" dirty="0" err="1">
                <a:solidFill>
                  <a:schemeClr val="bg1"/>
                </a:solidFill>
                <a:latin typeface="Century" pitchFamily="18" charset="0"/>
              </a:rPr>
              <a:t>майбутньому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, яке б </a:t>
            </a:r>
            <a:r>
              <a:rPr lang="ru-RU" dirty="0" err="1">
                <a:solidFill>
                  <a:schemeClr val="bg1"/>
                </a:solidFill>
                <a:latin typeface="Century" pitchFamily="18" charset="0"/>
              </a:rPr>
              <a:t>виправдало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 свою </a:t>
            </a:r>
            <a:r>
              <a:rPr lang="ru-RU" dirty="0" err="1">
                <a:solidFill>
                  <a:schemeClr val="bg1"/>
                </a:solidFill>
                <a:latin typeface="Century" pitchFamily="18" charset="0"/>
              </a:rPr>
              <a:t>гучну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Century" pitchFamily="18" charset="0"/>
              </a:rPr>
              <a:t>назву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, почала </a:t>
            </a:r>
            <a:r>
              <a:rPr lang="ru-RU" dirty="0" err="1">
                <a:solidFill>
                  <a:schemeClr val="bg1"/>
                </a:solidFill>
                <a:latin typeface="Century" pitchFamily="18" charset="0"/>
              </a:rPr>
              <a:t>піддаватися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Century" pitchFamily="18" charset="0"/>
              </a:rPr>
              <a:t>сумніву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. Якщо у </a:t>
            </a:r>
            <a:r>
              <a:rPr lang="ru-RU" dirty="0">
                <a:solidFill>
                  <a:schemeClr val="accent6"/>
                </a:solidFill>
                <a:latin typeface="Century" pitchFamily="18" charset="0"/>
              </a:rPr>
              <a:t>1994—1996 </a:t>
            </a:r>
            <a:r>
              <a:rPr lang="ru-RU" dirty="0" err="1">
                <a:solidFill>
                  <a:schemeClr val="accent6"/>
                </a:solidFill>
                <a:latin typeface="Century" pitchFamily="18" charset="0"/>
              </a:rPr>
              <a:t>рр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. </a:t>
            </a:r>
            <a:r>
              <a:rPr lang="ru-RU" dirty="0" err="1">
                <a:solidFill>
                  <a:schemeClr val="accent6"/>
                </a:solidFill>
                <a:latin typeface="Century" pitchFamily="18" charset="0"/>
              </a:rPr>
              <a:t>Україну</a:t>
            </a:r>
            <a:r>
              <a:rPr lang="ru-RU" dirty="0">
                <a:solidFill>
                  <a:schemeClr val="accent6"/>
                </a:solidFill>
                <a:latin typeface="Century" pitchFamily="18" charset="0"/>
              </a:rPr>
              <a:t> </a:t>
            </a:r>
            <a:r>
              <a:rPr lang="ru-RU" dirty="0" err="1">
                <a:solidFill>
                  <a:schemeClr val="accent6"/>
                </a:solidFill>
                <a:latin typeface="Century" pitchFamily="18" charset="0"/>
              </a:rPr>
              <a:t>розглядали</a:t>
            </a:r>
            <a:r>
              <a:rPr lang="ru-RU" dirty="0">
                <a:solidFill>
                  <a:schemeClr val="accent6"/>
                </a:solidFill>
                <a:latin typeface="Century" pitchFamily="18" charset="0"/>
              </a:rPr>
              <a:t> в США 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як </a:t>
            </a:r>
            <a:r>
              <a:rPr lang="ru-RU" dirty="0" err="1">
                <a:solidFill>
                  <a:schemeClr val="bg1"/>
                </a:solidFill>
                <a:latin typeface="Century" pitchFamily="18" charset="0"/>
              </a:rPr>
              <a:t>досить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 </a:t>
            </a:r>
            <a:r>
              <a:rPr lang="ru-RU" dirty="0">
                <a:solidFill>
                  <a:schemeClr val="accent6"/>
                </a:solidFill>
                <a:latin typeface="Century" pitchFamily="18" charset="0"/>
              </a:rPr>
              <a:t>перспективного партнера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Century" pitchFamily="18" charset="0"/>
              </a:rPr>
              <a:t>що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Century" pitchFamily="18" charset="0"/>
              </a:rPr>
              <a:t>тимчасово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Century" pitchFamily="18" charset="0"/>
              </a:rPr>
              <a:t>перебуває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 у </a:t>
            </a:r>
            <a:r>
              <a:rPr lang="ru-RU" dirty="0" err="1">
                <a:solidFill>
                  <a:schemeClr val="bg1"/>
                </a:solidFill>
                <a:latin typeface="Century" pitchFamily="18" charset="0"/>
              </a:rPr>
              <a:t>скруті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, то </a:t>
            </a:r>
            <a:r>
              <a:rPr lang="ru-RU" dirty="0" err="1">
                <a:solidFill>
                  <a:schemeClr val="bg1"/>
                </a:solidFill>
                <a:latin typeface="Century" pitchFamily="18" charset="0"/>
              </a:rPr>
              <a:t>тепер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 почало </a:t>
            </a:r>
            <a:r>
              <a:rPr lang="ru-RU" dirty="0" err="1">
                <a:solidFill>
                  <a:schemeClr val="bg1"/>
                </a:solidFill>
                <a:latin typeface="Century" pitchFamily="18" charset="0"/>
              </a:rPr>
              <a:t>створюватися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 </a:t>
            </a:r>
            <a:r>
              <a:rPr lang="ru-RU" dirty="0" err="1">
                <a:solidFill>
                  <a:schemeClr val="accent6"/>
                </a:solidFill>
                <a:latin typeface="Century" pitchFamily="18" charset="0"/>
              </a:rPr>
              <a:t>враження</a:t>
            </a:r>
            <a:r>
              <a:rPr lang="ru-RU" dirty="0">
                <a:solidFill>
                  <a:schemeClr val="accent6"/>
                </a:solidFill>
                <a:latin typeface="Century" pitchFamily="18" charset="0"/>
              </a:rPr>
              <a:t> </a:t>
            </a:r>
            <a:r>
              <a:rPr lang="ru-RU" dirty="0" err="1">
                <a:solidFill>
                  <a:schemeClr val="accent6"/>
                </a:solidFill>
                <a:latin typeface="Century" pitchFamily="18" charset="0"/>
              </a:rPr>
              <a:t>негативізму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Century" pitchFamily="18" charset="0"/>
              </a:rPr>
              <a:t>що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Century" pitchFamily="18" charset="0"/>
              </a:rPr>
              <a:t>межувало</a:t>
            </a:r>
            <a:r>
              <a:rPr lang="ru-RU" dirty="0">
                <a:solidFill>
                  <a:schemeClr val="bg1"/>
                </a:solidFill>
                <a:latin typeface="Century" pitchFamily="18" charset="0"/>
              </a:rPr>
              <a:t> з </a:t>
            </a:r>
            <a:r>
              <a:rPr lang="ru-RU" dirty="0" err="1">
                <a:solidFill>
                  <a:schemeClr val="bg1"/>
                </a:solidFill>
                <a:latin typeface="Century" pitchFamily="18" charset="0"/>
              </a:rPr>
              <a:t>відштовхуванням</a:t>
            </a:r>
            <a:r>
              <a:rPr lang="ru-RU" dirty="0" smtClean="0">
                <a:solidFill>
                  <a:schemeClr val="bg1"/>
                </a:solidFill>
                <a:latin typeface="Century" pitchFamily="18" charset="0"/>
              </a:rPr>
              <a:t>.</a:t>
            </a:r>
            <a:endParaRPr lang="en-US" dirty="0" smtClean="0">
              <a:solidFill>
                <a:schemeClr val="bg1"/>
              </a:solidFill>
              <a:latin typeface="Century" pitchFamily="18" charset="0"/>
            </a:endParaRPr>
          </a:p>
          <a:p>
            <a:r>
              <a:rPr lang="en-US" dirty="0">
                <a:solidFill>
                  <a:schemeClr val="bg1"/>
                </a:solidFill>
                <a:latin typeface="Century" pitchFamily="18" charset="0"/>
              </a:rPr>
              <a:t>	</a:t>
            </a:r>
            <a:r>
              <a:rPr lang="uk-UA" dirty="0" smtClean="0">
                <a:solidFill>
                  <a:schemeClr val="accent6"/>
                </a:solidFill>
                <a:latin typeface="Century" pitchFamily="18" charset="0"/>
              </a:rPr>
              <a:t>США </a:t>
            </a:r>
            <a:r>
              <a:rPr lang="uk-UA" dirty="0">
                <a:solidFill>
                  <a:schemeClr val="accent6"/>
                </a:solidFill>
                <a:latin typeface="Century" pitchFamily="18" charset="0"/>
              </a:rPr>
              <a:t>прагнули </a:t>
            </a:r>
            <a:r>
              <a:rPr lang="uk-UA" dirty="0">
                <a:solidFill>
                  <a:schemeClr val="bg1"/>
                </a:solidFill>
                <a:latin typeface="Century" pitchFamily="18" charset="0"/>
              </a:rPr>
              <a:t>якнайскоріше </a:t>
            </a:r>
            <a:r>
              <a:rPr lang="uk-UA" dirty="0">
                <a:solidFill>
                  <a:schemeClr val="accent6"/>
                </a:solidFill>
                <a:latin typeface="Century" pitchFamily="18" charset="0"/>
              </a:rPr>
              <a:t>вийти</a:t>
            </a:r>
            <a:r>
              <a:rPr lang="uk-UA" dirty="0">
                <a:solidFill>
                  <a:schemeClr val="bg1"/>
                </a:solidFill>
                <a:latin typeface="Century" pitchFamily="18" charset="0"/>
              </a:rPr>
              <a:t> із стадії надання </a:t>
            </a:r>
            <a:r>
              <a:rPr lang="uk-UA" dirty="0">
                <a:solidFill>
                  <a:schemeClr val="accent6"/>
                </a:solidFill>
                <a:latin typeface="Century" pitchFamily="18" charset="0"/>
              </a:rPr>
              <a:t>матеріальної допомоги Україні</a:t>
            </a:r>
            <a:r>
              <a:rPr lang="uk-UA" dirty="0">
                <a:solidFill>
                  <a:schemeClr val="bg1"/>
                </a:solidFill>
                <a:latin typeface="Century" pitchFamily="18" charset="0"/>
              </a:rPr>
              <a:t>, та перейти до стадії, коли б економічні відносини між двома державами відбувалися </a:t>
            </a:r>
            <a:r>
              <a:rPr lang="uk-UA" dirty="0">
                <a:solidFill>
                  <a:schemeClr val="accent6"/>
                </a:solidFill>
                <a:latin typeface="Century" pitchFamily="18" charset="0"/>
              </a:rPr>
              <a:t>за рахунок природнього інтересу американського приватного капіталу</a:t>
            </a:r>
            <a:r>
              <a:rPr lang="uk-UA" dirty="0">
                <a:solidFill>
                  <a:schemeClr val="bg1"/>
                </a:solidFill>
                <a:latin typeface="Century" pitchFamily="18" charset="0"/>
              </a:rPr>
              <a:t>. Україна ж виявляла свою </a:t>
            </a:r>
            <a:r>
              <a:rPr lang="uk-UA" dirty="0">
                <a:solidFill>
                  <a:schemeClr val="accent6"/>
                </a:solidFill>
                <a:latin typeface="Century" pitchFamily="18" charset="0"/>
              </a:rPr>
              <a:t>нездатність</a:t>
            </a:r>
            <a:r>
              <a:rPr lang="uk-UA" dirty="0">
                <a:solidFill>
                  <a:schemeClr val="bg1"/>
                </a:solidFill>
                <a:latin typeface="Century" pitchFamily="18" charset="0"/>
              </a:rPr>
              <a:t> забезпечити сприятливий </a:t>
            </a:r>
            <a:r>
              <a:rPr lang="uk-UA" dirty="0">
                <a:solidFill>
                  <a:schemeClr val="accent6"/>
                </a:solidFill>
                <a:latin typeface="Century" pitchFamily="18" charset="0"/>
              </a:rPr>
              <a:t>інвестиційний</a:t>
            </a:r>
            <a:r>
              <a:rPr lang="uk-UA" dirty="0">
                <a:solidFill>
                  <a:schemeClr val="bg1"/>
                </a:solidFill>
                <a:latin typeface="Century" pitchFamily="18" charset="0"/>
              </a:rPr>
              <a:t> клімат для </a:t>
            </a:r>
            <a:r>
              <a:rPr lang="uk-UA" dirty="0">
                <a:solidFill>
                  <a:schemeClr val="accent6"/>
                </a:solidFill>
                <a:latin typeface="Century" pitchFamily="18" charset="0"/>
              </a:rPr>
              <a:t>іноземних інвесторів</a:t>
            </a:r>
            <a:r>
              <a:rPr lang="uk-UA" dirty="0">
                <a:solidFill>
                  <a:schemeClr val="bg1"/>
                </a:solidFill>
                <a:latin typeface="Century" pitchFamily="18" charset="0"/>
              </a:rPr>
              <a:t>. Часті зміни урядів, </a:t>
            </a:r>
            <a:r>
              <a:rPr lang="uk-UA" dirty="0">
                <a:solidFill>
                  <a:schemeClr val="accent6"/>
                </a:solidFill>
                <a:latin typeface="Century" pitchFamily="18" charset="0"/>
              </a:rPr>
              <a:t>непослідовна економічна політика</a:t>
            </a:r>
            <a:r>
              <a:rPr lang="uk-UA" dirty="0">
                <a:solidFill>
                  <a:schemeClr val="bg1"/>
                </a:solidFill>
                <a:latin typeface="Century" pitchFamily="18" charset="0"/>
              </a:rPr>
              <a:t>, всеохоплююча корупція, політична нестабільність, гучні скандали за участі вищих посадових осіб остаточно розвіяли атмосферу романтизму у відносинах, присутню з часів </a:t>
            </a:r>
            <a:r>
              <a:rPr lang="uk-UA" dirty="0">
                <a:solidFill>
                  <a:schemeClr val="accent6"/>
                </a:solidFill>
                <a:latin typeface="Century" pitchFamily="18" charset="0"/>
              </a:rPr>
              <a:t>підписання</a:t>
            </a:r>
            <a:r>
              <a:rPr lang="uk-UA" dirty="0">
                <a:solidFill>
                  <a:schemeClr val="bg1"/>
                </a:solidFill>
                <a:latin typeface="Century" pitchFamily="18" charset="0"/>
              </a:rPr>
              <a:t> </a:t>
            </a:r>
            <a:r>
              <a:rPr lang="uk-UA" i="1" dirty="0">
                <a:solidFill>
                  <a:schemeClr val="accent6"/>
                </a:solidFill>
                <a:latin typeface="Century" pitchFamily="18" charset="0"/>
              </a:rPr>
              <a:t>Тристороннього договору </a:t>
            </a:r>
            <a:r>
              <a:rPr lang="uk-UA" dirty="0">
                <a:solidFill>
                  <a:schemeClr val="bg1"/>
                </a:solidFill>
                <a:latin typeface="Century" pitchFamily="18" charset="0"/>
              </a:rPr>
              <a:t>у </a:t>
            </a:r>
            <a:r>
              <a:rPr lang="uk-UA" dirty="0">
                <a:solidFill>
                  <a:schemeClr val="accent6"/>
                </a:solidFill>
                <a:latin typeface="Century" pitchFamily="18" charset="0"/>
              </a:rPr>
              <a:t>1994 році</a:t>
            </a:r>
            <a:r>
              <a:rPr lang="uk-UA" dirty="0">
                <a:solidFill>
                  <a:schemeClr val="bg1"/>
                </a:solidFill>
                <a:latin typeface="Century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691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1026" name="Picture 2" descr="C:\Users\ВЛАД\Desktop\48965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017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кутник 4"/>
          <p:cNvSpPr/>
          <p:nvPr/>
        </p:nvSpPr>
        <p:spPr>
          <a:xfrm>
            <a:off x="3334321" y="238267"/>
            <a:ext cx="21980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 smtClean="0">
                <a:solidFill>
                  <a:schemeClr val="bg1"/>
                </a:solidFill>
              </a:rPr>
              <a:t>2001-2002</a:t>
            </a:r>
            <a:endParaRPr lang="uk-UA" sz="3600" b="1" dirty="0">
              <a:solidFill>
                <a:schemeClr val="bg1"/>
              </a:solidFill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443113" y="2003856"/>
            <a:ext cx="82577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chemeClr val="accent6"/>
                </a:solidFill>
                <a:latin typeface="Century" pitchFamily="18" charset="0"/>
              </a:rPr>
              <a:t>           Джордж </a:t>
            </a:r>
            <a:r>
              <a:rPr lang="uk-UA" dirty="0">
                <a:solidFill>
                  <a:schemeClr val="accent6"/>
                </a:solidFill>
                <a:latin typeface="Century" pitchFamily="18" charset="0"/>
              </a:rPr>
              <a:t>Буш </a:t>
            </a:r>
            <a:r>
              <a:rPr lang="uk-UA" dirty="0">
                <a:solidFill>
                  <a:schemeClr val="bg1"/>
                </a:solidFill>
                <a:latin typeface="Century" pitchFamily="18" charset="0"/>
              </a:rPr>
              <a:t>замість концентрації на проблемах України, як це робив </a:t>
            </a:r>
            <a:r>
              <a:rPr lang="uk-UA" dirty="0" smtClean="0">
                <a:solidFill>
                  <a:schemeClr val="accent6"/>
                </a:solidFill>
                <a:latin typeface="Century" pitchFamily="18" charset="0"/>
              </a:rPr>
              <a:t>Білл Клінтон</a:t>
            </a:r>
            <a:r>
              <a:rPr lang="uk-UA" dirty="0">
                <a:solidFill>
                  <a:schemeClr val="bg1"/>
                </a:solidFill>
                <a:latin typeface="Century" pitchFamily="18" charset="0"/>
              </a:rPr>
              <a:t>, почав провадити політику,</a:t>
            </a:r>
            <a:r>
              <a:rPr lang="uk-UA" dirty="0">
                <a:solidFill>
                  <a:schemeClr val="accent6"/>
                </a:solidFill>
                <a:latin typeface="Century" pitchFamily="18" charset="0"/>
              </a:rPr>
              <a:t> спрямовану </a:t>
            </a:r>
            <a:r>
              <a:rPr lang="uk-UA" dirty="0">
                <a:solidFill>
                  <a:schemeClr val="bg1"/>
                </a:solidFill>
                <a:latin typeface="Century" pitchFamily="18" charset="0"/>
              </a:rPr>
              <a:t>на </a:t>
            </a:r>
            <a:r>
              <a:rPr lang="uk-UA" dirty="0">
                <a:solidFill>
                  <a:schemeClr val="accent6"/>
                </a:solidFill>
                <a:latin typeface="Century" pitchFamily="18" charset="0"/>
              </a:rPr>
              <a:t>нормалізацію відносин </a:t>
            </a:r>
            <a:r>
              <a:rPr lang="uk-UA" dirty="0">
                <a:solidFill>
                  <a:schemeClr val="bg1"/>
                </a:solidFill>
                <a:latin typeface="Century" pitchFamily="18" charset="0"/>
              </a:rPr>
              <a:t>безпосередньо з </a:t>
            </a:r>
            <a:r>
              <a:rPr lang="uk-UA" dirty="0">
                <a:solidFill>
                  <a:schemeClr val="accent6"/>
                </a:solidFill>
                <a:latin typeface="Century" pitchFamily="18" charset="0"/>
              </a:rPr>
              <a:t>Росією</a:t>
            </a:r>
            <a:r>
              <a:rPr lang="uk-UA" dirty="0">
                <a:solidFill>
                  <a:schemeClr val="bg1"/>
                </a:solidFill>
                <a:latin typeface="Century" pitchFamily="18" charset="0"/>
              </a:rPr>
              <a:t>. Роль, яка відводилася Україні попереднім президентом у здійсненні впливу на Росію, виявилася </a:t>
            </a:r>
            <a:r>
              <a:rPr lang="uk-UA" dirty="0" err="1">
                <a:solidFill>
                  <a:schemeClr val="bg1"/>
                </a:solidFill>
                <a:latin typeface="Century" pitchFamily="18" charset="0"/>
              </a:rPr>
              <a:t>невитребуваною</a:t>
            </a:r>
            <a:r>
              <a:rPr lang="uk-UA" dirty="0">
                <a:solidFill>
                  <a:schemeClr val="bg1"/>
                </a:solidFill>
                <a:latin typeface="Century" pitchFamily="18" charset="0"/>
              </a:rPr>
              <a:t>. Популярними серед нової президентської адміністрації стали концепції «</a:t>
            </a:r>
            <a:r>
              <a:rPr lang="uk-UA" dirty="0" err="1">
                <a:solidFill>
                  <a:schemeClr val="accent6"/>
                </a:solidFill>
                <a:latin typeface="Century" pitchFamily="18" charset="0"/>
              </a:rPr>
              <a:t>русоцентричної</a:t>
            </a:r>
            <a:r>
              <a:rPr lang="uk-UA" dirty="0">
                <a:solidFill>
                  <a:schemeClr val="bg1"/>
                </a:solidFill>
                <a:latin typeface="Century" pitchFamily="18" charset="0"/>
              </a:rPr>
              <a:t>» </a:t>
            </a:r>
            <a:r>
              <a:rPr lang="uk-UA" dirty="0" smtClean="0">
                <a:solidFill>
                  <a:schemeClr val="bg1"/>
                </a:solidFill>
                <a:latin typeface="Century" pitchFamily="18" charset="0"/>
              </a:rPr>
              <a:t>школи думки, </a:t>
            </a:r>
            <a:r>
              <a:rPr lang="uk-UA" dirty="0">
                <a:solidFill>
                  <a:schemeClr val="bg1"/>
                </a:solidFill>
                <a:latin typeface="Century" pitchFamily="18" charset="0"/>
              </a:rPr>
              <a:t>представленої Дж. </a:t>
            </a:r>
            <a:r>
              <a:rPr lang="uk-UA" dirty="0" err="1">
                <a:solidFill>
                  <a:schemeClr val="bg1"/>
                </a:solidFill>
                <a:latin typeface="Century" pitchFamily="18" charset="0"/>
              </a:rPr>
              <a:t>Метлоком</a:t>
            </a:r>
            <a:r>
              <a:rPr lang="uk-UA" dirty="0">
                <a:solidFill>
                  <a:schemeClr val="bg1"/>
                </a:solidFill>
                <a:latin typeface="Century" pitchFamily="18" charset="0"/>
              </a:rPr>
              <a:t> та С.</a:t>
            </a:r>
            <a:r>
              <a:rPr lang="uk-UA" dirty="0" err="1">
                <a:solidFill>
                  <a:schemeClr val="bg1"/>
                </a:solidFill>
                <a:latin typeface="Century" pitchFamily="18" charset="0"/>
              </a:rPr>
              <a:t>Хантінгтоном</a:t>
            </a:r>
            <a:r>
              <a:rPr lang="uk-UA" dirty="0">
                <a:solidFill>
                  <a:schemeClr val="bg1"/>
                </a:solidFill>
                <a:latin typeface="Century" pitchFamily="18" charset="0"/>
              </a:rPr>
              <a:t>. Адміністрація </a:t>
            </a:r>
            <a:r>
              <a:rPr lang="uk-UA" dirty="0" smtClean="0">
                <a:solidFill>
                  <a:schemeClr val="accent6"/>
                </a:solidFill>
                <a:latin typeface="Century" pitchFamily="18" charset="0"/>
              </a:rPr>
              <a:t>Джорджа </a:t>
            </a:r>
            <a:r>
              <a:rPr lang="uk-UA" dirty="0" err="1" smtClean="0">
                <a:solidFill>
                  <a:schemeClr val="accent6"/>
                </a:solidFill>
                <a:latin typeface="Century" pitchFamily="18" charset="0"/>
              </a:rPr>
              <a:t>Буша-молодшого</a:t>
            </a:r>
            <a:r>
              <a:rPr lang="uk-UA" dirty="0" smtClean="0">
                <a:solidFill>
                  <a:schemeClr val="accent6"/>
                </a:solidFill>
                <a:latin typeface="Century" pitchFamily="18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Century" pitchFamily="18" charset="0"/>
              </a:rPr>
              <a:t>не відмовлялися від України, проте демонстративний інтерес до українського питання з боку </a:t>
            </a:r>
            <a:r>
              <a:rPr lang="uk-UA" dirty="0">
                <a:solidFill>
                  <a:schemeClr val="accent6"/>
                </a:solidFill>
                <a:latin typeface="Century" pitchFamily="18" charset="0"/>
              </a:rPr>
              <a:t>США </a:t>
            </a:r>
            <a:r>
              <a:rPr lang="uk-UA" dirty="0">
                <a:solidFill>
                  <a:schemeClr val="bg1"/>
                </a:solidFill>
                <a:latin typeface="Century" pitchFamily="18" charset="0"/>
              </a:rPr>
              <a:t>залишився позаду.</a:t>
            </a:r>
          </a:p>
        </p:txBody>
      </p:sp>
    </p:spTree>
    <p:extLst>
      <p:ext uri="{BB962C8B-B14F-4D97-AF65-F5344CB8AC3E}">
        <p14:creationId xmlns:p14="http://schemas.microsoft.com/office/powerpoint/2010/main" val="200691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1026" name="Picture 2" descr="C:\Users\ВЛАД\Desktop\48965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кутник 4"/>
          <p:cNvSpPr/>
          <p:nvPr/>
        </p:nvSpPr>
        <p:spPr>
          <a:xfrm>
            <a:off x="3334321" y="238267"/>
            <a:ext cx="21980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>
                <a:solidFill>
                  <a:schemeClr val="bg1"/>
                </a:solidFill>
              </a:rPr>
              <a:t>2003-2009</a:t>
            </a:r>
          </a:p>
        </p:txBody>
      </p:sp>
      <p:sp>
        <p:nvSpPr>
          <p:cNvPr id="4" name="Прямокутник 3"/>
          <p:cNvSpPr/>
          <p:nvPr/>
        </p:nvSpPr>
        <p:spPr>
          <a:xfrm>
            <a:off x="647563" y="959970"/>
            <a:ext cx="7848872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 smtClean="0">
                <a:solidFill>
                  <a:schemeClr val="bg1"/>
                </a:solidFill>
                <a:latin typeface="Century" pitchFamily="18" charset="0"/>
              </a:rPr>
              <a:t>               </a:t>
            </a:r>
            <a:r>
              <a:rPr lang="uk-UA" sz="1700" dirty="0" smtClean="0">
                <a:solidFill>
                  <a:schemeClr val="bg1"/>
                </a:solidFill>
                <a:latin typeface="Century" pitchFamily="18" charset="0"/>
              </a:rPr>
              <a:t>Команда </a:t>
            </a:r>
            <a:r>
              <a:rPr lang="uk-UA" sz="1700" dirty="0">
                <a:solidFill>
                  <a:schemeClr val="accent6"/>
                </a:solidFill>
                <a:latin typeface="Century" pitchFamily="18" charset="0"/>
              </a:rPr>
              <a:t>Барака Обами </a:t>
            </a:r>
            <a:r>
              <a:rPr lang="uk-UA" sz="1700" dirty="0">
                <a:solidFill>
                  <a:schemeClr val="bg1"/>
                </a:solidFill>
                <a:latin typeface="Century" pitchFamily="18" charset="0"/>
              </a:rPr>
              <a:t>сьогодні проводить серйозну ревізію відносин Сполучених Штатів із зарубіжними країнами. На тлі активних контактів </a:t>
            </a:r>
            <a:r>
              <a:rPr lang="uk-UA" sz="1700" dirty="0">
                <a:solidFill>
                  <a:schemeClr val="accent6"/>
                </a:solidFill>
                <a:latin typeface="Century" pitchFamily="18" charset="0"/>
              </a:rPr>
              <a:t>Білого дому і Кремля</a:t>
            </a:r>
            <a:r>
              <a:rPr lang="uk-UA" sz="1700" dirty="0">
                <a:solidFill>
                  <a:schemeClr val="bg1"/>
                </a:solidFill>
                <a:latin typeface="Century" pitchFamily="18" charset="0"/>
              </a:rPr>
              <a:t>, відносини </a:t>
            </a:r>
            <a:r>
              <a:rPr lang="uk-UA" sz="1700" dirty="0">
                <a:solidFill>
                  <a:schemeClr val="accent6"/>
                </a:solidFill>
                <a:latin typeface="Century" pitchFamily="18" charset="0"/>
              </a:rPr>
              <a:t>Києва і Вашингтона </a:t>
            </a:r>
            <a:r>
              <a:rPr lang="uk-UA" sz="1700" dirty="0">
                <a:solidFill>
                  <a:schemeClr val="bg1"/>
                </a:solidFill>
                <a:latin typeface="Century" pitchFamily="18" charset="0"/>
              </a:rPr>
              <a:t>видаються </a:t>
            </a:r>
            <a:r>
              <a:rPr lang="uk-UA" sz="1700" dirty="0">
                <a:solidFill>
                  <a:schemeClr val="accent6"/>
                </a:solidFill>
                <a:latin typeface="Century" pitchFamily="18" charset="0"/>
              </a:rPr>
              <a:t>млявими</a:t>
            </a:r>
            <a:r>
              <a:rPr lang="uk-UA" sz="1700" dirty="0">
                <a:solidFill>
                  <a:schemeClr val="bg1"/>
                </a:solidFill>
                <a:latin typeface="Century" pitchFamily="18" charset="0"/>
              </a:rPr>
              <a:t>. Нинішня адміністрація взяла </a:t>
            </a:r>
            <a:r>
              <a:rPr lang="uk-UA" sz="1700" dirty="0">
                <a:solidFill>
                  <a:schemeClr val="accent6"/>
                </a:solidFill>
                <a:latin typeface="Century" pitchFamily="18" charset="0"/>
              </a:rPr>
              <a:t>паузу</a:t>
            </a:r>
            <a:r>
              <a:rPr lang="uk-UA" sz="1700" dirty="0">
                <a:solidFill>
                  <a:schemeClr val="bg1"/>
                </a:solidFill>
                <a:latin typeface="Century" pitchFamily="18" charset="0"/>
              </a:rPr>
              <a:t> в </a:t>
            </a:r>
            <a:r>
              <a:rPr lang="uk-UA" sz="1700" dirty="0">
                <a:solidFill>
                  <a:schemeClr val="accent6"/>
                </a:solidFill>
                <a:latin typeface="Century" pitchFamily="18" charset="0"/>
              </a:rPr>
              <a:t>україно-американських відносинах</a:t>
            </a:r>
            <a:r>
              <a:rPr lang="uk-UA" sz="1700" dirty="0">
                <a:solidFill>
                  <a:schemeClr val="bg1"/>
                </a:solidFill>
                <a:latin typeface="Century" pitchFamily="18" charset="0"/>
              </a:rPr>
              <a:t>. </a:t>
            </a:r>
            <a:r>
              <a:rPr lang="uk-UA" sz="1700" dirty="0">
                <a:solidFill>
                  <a:schemeClr val="accent6"/>
                </a:solidFill>
                <a:latin typeface="Century" pitchFamily="18" charset="0"/>
              </a:rPr>
              <a:t>27-29 квітня 2009 </a:t>
            </a:r>
            <a:r>
              <a:rPr lang="uk-UA" sz="1700" dirty="0">
                <a:solidFill>
                  <a:schemeClr val="bg1"/>
                </a:solidFill>
                <a:latin typeface="Century" pitchFamily="18" charset="0"/>
              </a:rPr>
              <a:t>відбувся </a:t>
            </a:r>
            <a:r>
              <a:rPr lang="uk-UA" sz="1700" dirty="0">
                <a:solidFill>
                  <a:schemeClr val="accent6"/>
                </a:solidFill>
                <a:latin typeface="Century" pitchFamily="18" charset="0"/>
              </a:rPr>
              <a:t>візит </a:t>
            </a:r>
            <a:r>
              <a:rPr lang="uk-UA" sz="1700" dirty="0">
                <a:solidFill>
                  <a:schemeClr val="bg1"/>
                </a:solidFill>
                <a:latin typeface="Century" pitchFamily="18" charset="0"/>
              </a:rPr>
              <a:t>в Україну першого заступника держсекретаря </a:t>
            </a:r>
            <a:r>
              <a:rPr lang="uk-UA" sz="1700" dirty="0">
                <a:solidFill>
                  <a:schemeClr val="accent6"/>
                </a:solidFill>
                <a:latin typeface="Century" pitchFamily="18" charset="0"/>
              </a:rPr>
              <a:t>Джеймса </a:t>
            </a:r>
            <a:r>
              <a:rPr lang="uk-UA" sz="1700" dirty="0" err="1">
                <a:solidFill>
                  <a:schemeClr val="accent6"/>
                </a:solidFill>
                <a:latin typeface="Century" pitchFamily="18" charset="0"/>
              </a:rPr>
              <a:t>Стайнберга</a:t>
            </a:r>
            <a:r>
              <a:rPr lang="uk-UA" sz="1700" dirty="0">
                <a:solidFill>
                  <a:schemeClr val="bg1"/>
                </a:solidFill>
                <a:latin typeface="Century" pitchFamily="18" charset="0"/>
              </a:rPr>
              <a:t>, котрого супроводжував співробітник Білого дому </a:t>
            </a:r>
            <a:r>
              <a:rPr lang="uk-UA" sz="1700" dirty="0">
                <a:solidFill>
                  <a:schemeClr val="accent6"/>
                </a:solidFill>
                <a:latin typeface="Century" pitchFamily="18" charset="0"/>
              </a:rPr>
              <a:t>Девід </a:t>
            </a:r>
            <a:r>
              <a:rPr lang="uk-UA" sz="1700" dirty="0" err="1">
                <a:solidFill>
                  <a:schemeClr val="accent6"/>
                </a:solidFill>
                <a:latin typeface="Century" pitchFamily="18" charset="0"/>
              </a:rPr>
              <a:t>Ліптон</a:t>
            </a:r>
            <a:r>
              <a:rPr lang="uk-UA" sz="1700" dirty="0">
                <a:solidFill>
                  <a:schemeClr val="bg1"/>
                </a:solidFill>
                <a:latin typeface="Century" pitchFamily="18" charset="0"/>
              </a:rPr>
              <a:t>, що було розцінено як </a:t>
            </a:r>
            <a:r>
              <a:rPr lang="uk-UA" sz="1700" dirty="0">
                <a:solidFill>
                  <a:schemeClr val="accent6"/>
                </a:solidFill>
                <a:latin typeface="Century" pitchFamily="18" charset="0"/>
              </a:rPr>
              <a:t>сигнал</a:t>
            </a:r>
            <a:r>
              <a:rPr lang="uk-UA" sz="1700" dirty="0">
                <a:solidFill>
                  <a:schemeClr val="bg1"/>
                </a:solidFill>
                <a:latin typeface="Century" pitchFamily="18" charset="0"/>
              </a:rPr>
              <a:t>, що Київ і надалі </a:t>
            </a:r>
            <a:r>
              <a:rPr lang="uk-UA" sz="1700" dirty="0">
                <a:solidFill>
                  <a:schemeClr val="accent6"/>
                </a:solidFill>
                <a:latin typeface="Century" pitchFamily="18" charset="0"/>
              </a:rPr>
              <a:t>залишається</a:t>
            </a:r>
            <a:r>
              <a:rPr lang="uk-UA" sz="1700" dirty="0">
                <a:solidFill>
                  <a:schemeClr val="bg1"/>
                </a:solidFill>
                <a:latin typeface="Century" pitchFamily="18" charset="0"/>
              </a:rPr>
              <a:t> для Вашингтона </a:t>
            </a:r>
            <a:r>
              <a:rPr lang="uk-UA" sz="1700" dirty="0">
                <a:solidFill>
                  <a:schemeClr val="accent6"/>
                </a:solidFill>
                <a:latin typeface="Century" pitchFamily="18" charset="0"/>
              </a:rPr>
              <a:t>стратегічним партнером</a:t>
            </a:r>
            <a:r>
              <a:rPr lang="uk-UA" sz="1700" dirty="0">
                <a:solidFill>
                  <a:schemeClr val="bg1"/>
                </a:solidFill>
                <a:latin typeface="Century" pitchFamily="18" charset="0"/>
              </a:rPr>
              <a:t>, а перегляд відносин Сполучених Штатів із Росією не відбуватиметься за рахунок України. </a:t>
            </a:r>
            <a:endParaRPr lang="en-US" sz="1700" dirty="0" smtClean="0">
              <a:solidFill>
                <a:schemeClr val="bg1"/>
              </a:solidFill>
              <a:latin typeface="Century" pitchFamily="18" charset="0"/>
            </a:endParaRPr>
          </a:p>
          <a:p>
            <a:r>
              <a:rPr lang="en-US" sz="1700" dirty="0" smtClean="0">
                <a:solidFill>
                  <a:schemeClr val="bg1"/>
                </a:solidFill>
                <a:latin typeface="Century" pitchFamily="18" charset="0"/>
              </a:rPr>
              <a:t>                </a:t>
            </a:r>
            <a:r>
              <a:rPr lang="uk-UA" sz="1700" dirty="0" smtClean="0">
                <a:solidFill>
                  <a:schemeClr val="bg1"/>
                </a:solidFill>
                <a:latin typeface="Century" pitchFamily="18" charset="0"/>
              </a:rPr>
              <a:t>Президент </a:t>
            </a:r>
            <a:r>
              <a:rPr lang="uk-UA" sz="1700" dirty="0">
                <a:solidFill>
                  <a:schemeClr val="bg1"/>
                </a:solidFill>
                <a:latin typeface="Century" pitchFamily="18" charset="0"/>
              </a:rPr>
              <a:t>України </a:t>
            </a:r>
            <a:r>
              <a:rPr lang="uk-UA" sz="1700" dirty="0">
                <a:solidFill>
                  <a:schemeClr val="accent6"/>
                </a:solidFill>
                <a:latin typeface="Century" pitchFamily="18" charset="0"/>
              </a:rPr>
              <a:t>Віктор Ющенко </a:t>
            </a:r>
            <a:r>
              <a:rPr lang="uk-UA" sz="1700" dirty="0">
                <a:solidFill>
                  <a:schemeClr val="bg1"/>
                </a:solidFill>
                <a:latin typeface="Century" pitchFamily="18" charset="0"/>
              </a:rPr>
              <a:t>провів зустріч з </a:t>
            </a:r>
            <a:r>
              <a:rPr lang="uk-UA" sz="1700" dirty="0">
                <a:solidFill>
                  <a:schemeClr val="accent6"/>
                </a:solidFill>
                <a:latin typeface="Century" pitchFamily="18" charset="0"/>
              </a:rPr>
              <a:t>Джеймсом </a:t>
            </a:r>
            <a:r>
              <a:rPr lang="uk-UA" sz="1700" dirty="0" err="1" smtClean="0">
                <a:solidFill>
                  <a:schemeClr val="accent6"/>
                </a:solidFill>
                <a:latin typeface="Century" pitchFamily="18" charset="0"/>
              </a:rPr>
              <a:t>Стайнбергом</a:t>
            </a:r>
            <a:r>
              <a:rPr lang="uk-UA" sz="1700" dirty="0" smtClean="0">
                <a:solidFill>
                  <a:schemeClr val="bg1"/>
                </a:solidFill>
                <a:latin typeface="Century" pitchFamily="18" charset="0"/>
              </a:rPr>
              <a:t>. </a:t>
            </a:r>
            <a:r>
              <a:rPr lang="uk-UA" sz="1700" dirty="0">
                <a:solidFill>
                  <a:schemeClr val="bg1"/>
                </a:solidFill>
                <a:latin typeface="Century" pitchFamily="18" charset="0"/>
              </a:rPr>
              <a:t>У інтерв'ю для </a:t>
            </a:r>
            <a:r>
              <a:rPr lang="uk-UA" sz="1700" dirty="0" smtClean="0">
                <a:solidFill>
                  <a:schemeClr val="bg1"/>
                </a:solidFill>
                <a:latin typeface="Century" pitchFamily="18" charset="0"/>
              </a:rPr>
              <a:t>преси </a:t>
            </a:r>
            <a:r>
              <a:rPr lang="uk-UA" sz="1700" dirty="0" err="1">
                <a:solidFill>
                  <a:schemeClr val="bg1"/>
                </a:solidFill>
                <a:latin typeface="Century" pitchFamily="18" charset="0"/>
              </a:rPr>
              <a:t>Стайнберг</a:t>
            </a:r>
            <a:r>
              <a:rPr lang="uk-UA" sz="1700" dirty="0">
                <a:solidFill>
                  <a:schemeClr val="bg1"/>
                </a:solidFill>
                <a:latin typeface="Century" pitchFamily="18" charset="0"/>
              </a:rPr>
              <a:t> відмітив необхідність </a:t>
            </a:r>
            <a:r>
              <a:rPr lang="uk-UA" sz="1700" dirty="0">
                <a:solidFill>
                  <a:schemeClr val="accent6"/>
                </a:solidFill>
                <a:latin typeface="Century" pitchFamily="18" charset="0"/>
              </a:rPr>
              <a:t>розвивати</a:t>
            </a:r>
            <a:r>
              <a:rPr lang="uk-UA" sz="1700" dirty="0">
                <a:solidFill>
                  <a:schemeClr val="bg1"/>
                </a:solidFill>
                <a:latin typeface="Century" pitchFamily="18" charset="0"/>
              </a:rPr>
              <a:t> вже існуючі консультативні органи, поглиблювати співробітництво на основі </a:t>
            </a:r>
            <a:r>
              <a:rPr lang="uk-UA" sz="1700" dirty="0">
                <a:solidFill>
                  <a:schemeClr val="accent6"/>
                </a:solidFill>
                <a:latin typeface="Century" pitchFamily="18" charset="0"/>
              </a:rPr>
              <a:t>дорожньої карти</a:t>
            </a:r>
            <a:r>
              <a:rPr lang="uk-UA" sz="1700" dirty="0">
                <a:solidFill>
                  <a:schemeClr val="bg1"/>
                </a:solidFill>
                <a:latin typeface="Century" pitchFamily="18" charset="0"/>
              </a:rPr>
              <a:t>, і хартії про </a:t>
            </a:r>
            <a:r>
              <a:rPr lang="uk-UA" sz="1700" dirty="0">
                <a:solidFill>
                  <a:schemeClr val="accent6"/>
                </a:solidFill>
                <a:latin typeface="Century" pitchFamily="18" charset="0"/>
              </a:rPr>
              <a:t>стратегічне партнерство</a:t>
            </a:r>
            <a:r>
              <a:rPr lang="uk-UA" sz="1700" dirty="0">
                <a:solidFill>
                  <a:schemeClr val="bg1"/>
                </a:solidFill>
                <a:latin typeface="Century" pitchFamily="18" charset="0"/>
              </a:rPr>
              <a:t>. Пріоритетними питаннями відносин назвав </a:t>
            </a:r>
            <a:r>
              <a:rPr lang="uk-UA" sz="1700" dirty="0">
                <a:solidFill>
                  <a:schemeClr val="accent6"/>
                </a:solidFill>
                <a:latin typeface="Century" pitchFamily="18" charset="0"/>
              </a:rPr>
              <a:t>енергетику</a:t>
            </a:r>
            <a:r>
              <a:rPr lang="uk-UA" sz="1700" dirty="0">
                <a:solidFill>
                  <a:schemeClr val="bg1"/>
                </a:solidFill>
                <a:latin typeface="Century" pitchFamily="18" charset="0"/>
              </a:rPr>
              <a:t>, </a:t>
            </a:r>
            <a:r>
              <a:rPr lang="uk-UA" sz="1700" dirty="0">
                <a:solidFill>
                  <a:schemeClr val="accent6"/>
                </a:solidFill>
                <a:latin typeface="Century" pitchFamily="18" charset="0"/>
              </a:rPr>
              <a:t>торгівлю</a:t>
            </a:r>
            <a:r>
              <a:rPr lang="uk-UA" sz="1700" dirty="0">
                <a:solidFill>
                  <a:schemeClr val="bg1"/>
                </a:solidFill>
                <a:latin typeface="Century" pitchFamily="18" charset="0"/>
              </a:rPr>
              <a:t> і питання </a:t>
            </a:r>
            <a:r>
              <a:rPr lang="uk-UA" sz="1700" dirty="0">
                <a:solidFill>
                  <a:schemeClr val="accent6"/>
                </a:solidFill>
                <a:latin typeface="Century" pitchFamily="18" charset="0"/>
              </a:rPr>
              <a:t>безпеки</a:t>
            </a:r>
            <a:r>
              <a:rPr lang="uk-UA" sz="1700" dirty="0">
                <a:solidFill>
                  <a:schemeClr val="bg1"/>
                </a:solidFill>
                <a:latin typeface="Century" pitchFamily="18" charset="0"/>
              </a:rPr>
              <a:t>. </a:t>
            </a:r>
            <a:r>
              <a:rPr lang="uk-UA" sz="1700" dirty="0">
                <a:solidFill>
                  <a:schemeClr val="accent6"/>
                </a:solidFill>
                <a:latin typeface="Century" pitchFamily="18" charset="0"/>
              </a:rPr>
              <a:t>20-22 липня 2009 </a:t>
            </a:r>
            <a:r>
              <a:rPr lang="uk-UA" sz="1700" dirty="0">
                <a:solidFill>
                  <a:schemeClr val="bg1"/>
                </a:solidFill>
                <a:latin typeface="Century" pitchFamily="18" charset="0"/>
              </a:rPr>
              <a:t>Віце-президент США </a:t>
            </a:r>
            <a:r>
              <a:rPr lang="uk-UA" sz="1700" dirty="0">
                <a:solidFill>
                  <a:schemeClr val="accent6"/>
                </a:solidFill>
                <a:latin typeface="Century" pitchFamily="18" charset="0"/>
              </a:rPr>
              <a:t>Джозеф </a:t>
            </a:r>
            <a:r>
              <a:rPr lang="uk-UA" sz="1700" dirty="0" err="1">
                <a:solidFill>
                  <a:schemeClr val="accent6"/>
                </a:solidFill>
                <a:latin typeface="Century" pitchFamily="18" charset="0"/>
              </a:rPr>
              <a:t>Байден</a:t>
            </a:r>
            <a:r>
              <a:rPr lang="uk-UA" sz="1700" dirty="0">
                <a:solidFill>
                  <a:schemeClr val="accent6"/>
                </a:solidFill>
                <a:latin typeface="Century" pitchFamily="18" charset="0"/>
              </a:rPr>
              <a:t> </a:t>
            </a:r>
            <a:r>
              <a:rPr lang="uk-UA" sz="1700" dirty="0">
                <a:solidFill>
                  <a:schemeClr val="bg1"/>
                </a:solidFill>
                <a:latin typeface="Century" pitchFamily="18" charset="0"/>
              </a:rPr>
              <a:t>відвідав Україну з робочим візитом. У ході переговорів Президента України Віктора Ющенка та Віце-президента США Джозефа </a:t>
            </a:r>
            <a:r>
              <a:rPr lang="uk-UA" sz="1700" dirty="0" err="1">
                <a:solidFill>
                  <a:schemeClr val="bg1"/>
                </a:solidFill>
                <a:latin typeface="Century" pitchFamily="18" charset="0"/>
              </a:rPr>
              <a:t>Байдена</a:t>
            </a:r>
            <a:r>
              <a:rPr lang="uk-UA" sz="1700" dirty="0">
                <a:solidFill>
                  <a:schemeClr val="bg1"/>
                </a:solidFill>
                <a:latin typeface="Century" pitchFamily="18" charset="0"/>
              </a:rPr>
              <a:t> </a:t>
            </a:r>
            <a:r>
              <a:rPr lang="uk-UA" sz="1700" dirty="0">
                <a:solidFill>
                  <a:schemeClr val="accent6"/>
                </a:solidFill>
                <a:latin typeface="Century" pitchFamily="18" charset="0"/>
              </a:rPr>
              <a:t>досягнуто</a:t>
            </a:r>
            <a:r>
              <a:rPr lang="uk-UA" sz="1700" dirty="0">
                <a:solidFill>
                  <a:schemeClr val="bg1"/>
                </a:solidFill>
                <a:latin typeface="Century" pitchFamily="18" charset="0"/>
              </a:rPr>
              <a:t> домовленості про створення </a:t>
            </a:r>
            <a:r>
              <a:rPr lang="uk-UA" sz="1700" dirty="0">
                <a:solidFill>
                  <a:schemeClr val="accent6"/>
                </a:solidFill>
                <a:latin typeface="Century" pitchFamily="18" charset="0"/>
              </a:rPr>
              <a:t>Українсько-Американської Комісії зі стратегічного партнерства</a:t>
            </a:r>
            <a:r>
              <a:rPr lang="uk-UA" sz="1700" dirty="0">
                <a:solidFill>
                  <a:schemeClr val="bg1"/>
                </a:solidFill>
                <a:latin typeface="Century" pitchFamily="18" charset="0"/>
              </a:rPr>
              <a:t>, перше засідання якої </a:t>
            </a:r>
            <a:r>
              <a:rPr lang="uk-UA" sz="1700" dirty="0" smtClean="0">
                <a:solidFill>
                  <a:schemeClr val="bg1"/>
                </a:solidFill>
                <a:latin typeface="Century" pitchFamily="18" charset="0"/>
              </a:rPr>
              <a:t>відбулося </a:t>
            </a:r>
            <a:r>
              <a:rPr lang="uk-UA" sz="1700" dirty="0">
                <a:solidFill>
                  <a:schemeClr val="bg1"/>
                </a:solidFill>
                <a:latin typeface="Century" pitchFamily="18" charset="0"/>
              </a:rPr>
              <a:t>восени 2009</a:t>
            </a:r>
            <a:r>
              <a:rPr lang="uk-UA" sz="1700" dirty="0" smtClean="0">
                <a:solidFill>
                  <a:schemeClr val="bg1"/>
                </a:solidFill>
                <a:latin typeface="Century" pitchFamily="18" charset="0"/>
              </a:rPr>
              <a:t>. </a:t>
            </a:r>
            <a:endParaRPr lang="uk-UA" sz="1700" dirty="0">
              <a:solidFill>
                <a:schemeClr val="bg1"/>
              </a:solidFill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925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1026" name="Picture 2" descr="C:\Users\ВЛАД\Desktop\48965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кутник 4"/>
          <p:cNvSpPr/>
          <p:nvPr/>
        </p:nvSpPr>
        <p:spPr>
          <a:xfrm>
            <a:off x="2077021" y="3013501"/>
            <a:ext cx="498995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800" b="1" dirty="0" smtClean="0">
                <a:solidFill>
                  <a:schemeClr val="bg1"/>
                </a:solidFill>
              </a:rPr>
              <a:t>Дякуємо за увагу!</a:t>
            </a:r>
            <a:endParaRPr lang="uk-UA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9252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294</Words>
  <Application>Microsoft Office PowerPoint</Application>
  <PresentationFormat>Екран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9" baseType="lpstr"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Sara Yasmeen (Wipro Technologies)</dc:creator>
  <cp:lastModifiedBy>ВЛАД</cp:lastModifiedBy>
  <cp:revision>7</cp:revision>
  <dcterms:created xsi:type="dcterms:W3CDTF">2010-02-23T11:30:32Z</dcterms:created>
  <dcterms:modified xsi:type="dcterms:W3CDTF">2013-05-07T21:21:50Z</dcterms:modified>
</cp:coreProperties>
</file>